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4"/>
  </p:notesMasterIdLst>
  <p:handoutMasterIdLst>
    <p:handoutMasterId r:id="rId25"/>
  </p:handoutMasterIdLst>
  <p:sldIdLst>
    <p:sldId id="481" r:id="rId5"/>
    <p:sldId id="483" r:id="rId6"/>
    <p:sldId id="484" r:id="rId7"/>
    <p:sldId id="490" r:id="rId8"/>
    <p:sldId id="485" r:id="rId9"/>
    <p:sldId id="491" r:id="rId10"/>
    <p:sldId id="493" r:id="rId11"/>
    <p:sldId id="495" r:id="rId12"/>
    <p:sldId id="496" r:id="rId13"/>
    <p:sldId id="486" r:id="rId14"/>
    <p:sldId id="492" r:id="rId15"/>
    <p:sldId id="494" r:id="rId16"/>
    <p:sldId id="487" r:id="rId17"/>
    <p:sldId id="488" r:id="rId18"/>
    <p:sldId id="489" r:id="rId19"/>
    <p:sldId id="497" r:id="rId20"/>
    <p:sldId id="498" r:id="rId21"/>
    <p:sldId id="499" r:id="rId22"/>
    <p:sldId id="500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0000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84296" autoAdjust="0"/>
  </p:normalViewPr>
  <p:slideViewPr>
    <p:cSldViewPr snapToGrid="0">
      <p:cViewPr varScale="1">
        <p:scale>
          <a:sx n="62" d="100"/>
          <a:sy n="62" d="100"/>
        </p:scale>
        <p:origin x="12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4/22/2025</a:t>
            </a:fld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Improving lives and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4/22/2025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619750"/>
            <a:ext cx="12192000" cy="538163"/>
          </a:xfrm>
        </p:spPr>
        <p:txBody>
          <a:bodyPr/>
          <a:lstStyle>
            <a:lvl2pPr marL="0" indent="0" algn="ctr">
              <a:buNone/>
              <a:defRPr/>
            </a:lvl2pPr>
          </a:lstStyle>
          <a:p>
            <a:pPr lvl="1"/>
            <a:r>
              <a:rPr lang="en-US"/>
              <a:t>Subtitle</a:t>
            </a:r>
          </a:p>
        </p:txBody>
      </p:sp>
      <p:pic>
        <p:nvPicPr>
          <p:cNvPr id="6" name="Picture 5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03DCB61C-A192-47AE-9D03-60180118C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1" y="1740863"/>
            <a:ext cx="8229600" cy="15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4/22/2025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4/22/2025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5233"/>
            <a:ext cx="12192000" cy="1872554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4/22/2025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DBE1DAE-407A-4D3E-8616-DFD4560A9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" y="1299761"/>
            <a:ext cx="1082757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4/22/2025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4/22/2025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4/22/2025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4/22/2025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4/22/2025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4/22/2025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" y="6164032"/>
            <a:ext cx="280804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4/22/2025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4/22/2025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4/22/2025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4/22/2025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37C3B6E0-E413-4EA2-9B23-AF69A1623F89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Minnesota Department of Administration | mn.gov/admin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38A7556-21FA-4204-9DD6-1F6FDEC2C796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Optional Tagline Goes Here | mn.gov/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0EB49D9C-C4C1-46A9-AED8-599F8B47287F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Optional Tagline Goes Here | mn.gov/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F8B25D9D-5365-41CD-BF43-4FFFCBF4BBDA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8CC894EF-7DC0-4B7C-83F8-29D989AA60F6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72" y="595565"/>
            <a:ext cx="386792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4/22/2025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72" y="360301"/>
            <a:ext cx="386792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4/22/2025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4/22/2025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n.at4all.com/" TargetMode="External"/><Relationship Id="rId2" Type="http://schemas.openxmlformats.org/officeDocument/2006/relationships/hyperlink" Target="https://mn.gov/admin/star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tar.program@state.mn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ctrTitle"/>
          </p:nvPr>
        </p:nvSpPr>
        <p:spPr>
          <a:xfrm>
            <a:off x="0" y="3515232"/>
            <a:ext cx="12192000" cy="2344029"/>
          </a:xfrm>
        </p:spPr>
        <p:txBody>
          <a:bodyPr>
            <a:normAutofit/>
          </a:bodyPr>
          <a:lstStyle/>
          <a:p>
            <a:r>
              <a:rPr lang="en-US" sz="4000" dirty="0"/>
              <a:t>Care Coordination Workgroup – 4/21/2025</a:t>
            </a:r>
            <a:br>
              <a:rPr lang="en-US" sz="4000" dirty="0"/>
            </a:br>
            <a:r>
              <a:rPr lang="en-US" sz="4000" dirty="0"/>
              <a:t>Assistive Technology for Daily Living</a:t>
            </a: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6128-12C0-8140-D275-E6B693C9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Assistive Technology for Sensory Needs</a:t>
            </a:r>
          </a:p>
        </p:txBody>
      </p:sp>
      <p:pic>
        <p:nvPicPr>
          <p:cNvPr id="14" name="Picture Placeholder 13" descr="Deaf with solid fill">
            <a:extLst>
              <a:ext uri="{FF2B5EF4-FFF2-40B4-BE49-F238E27FC236}">
                <a16:creationId xmlns:a16="http://schemas.microsoft.com/office/drawing/2014/main" id="{B4E0BC7F-6A19-AF2A-AA33-9EA166BA4B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7064" y="1862953"/>
            <a:ext cx="1798787" cy="179878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B2848-6D4C-2BC6-72AF-5BABB652B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28" y="3848579"/>
            <a:ext cx="2720458" cy="22377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Hearing Aids</a:t>
            </a:r>
          </a:p>
          <a:p>
            <a:pPr>
              <a:lnSpc>
                <a:spcPct val="90000"/>
              </a:lnSpc>
            </a:pPr>
            <a:r>
              <a:rPr lang="en-US" dirty="0"/>
              <a:t> Devices that amplify sound for individuals with hearing impairments comma improving their ability to interact with the environment and communicate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6" name="Picture Placeholder 15" descr="Eye with solid fill">
            <a:extLst>
              <a:ext uri="{FF2B5EF4-FFF2-40B4-BE49-F238E27FC236}">
                <a16:creationId xmlns:a16="http://schemas.microsoft.com/office/drawing/2014/main" id="{2D6020B1-62A9-BC7B-3607-302618C538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048579" y="1893145"/>
            <a:ext cx="1798787" cy="179878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7E9A76-FCC7-701A-D61A-F8DBAF368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4664" y="3848579"/>
            <a:ext cx="2692321" cy="20635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Visual Aids</a:t>
            </a:r>
          </a:p>
          <a:p>
            <a:pPr>
              <a:lnSpc>
                <a:spcPct val="90000"/>
              </a:lnSpc>
            </a:pPr>
            <a:r>
              <a:rPr lang="en-US" dirty="0"/>
              <a:t> Assistive technologies such as screen readers and magnifiers help individuals with visual impairments access information and navigate their surroundings</a:t>
            </a:r>
          </a:p>
        </p:txBody>
      </p:sp>
      <p:pic>
        <p:nvPicPr>
          <p:cNvPr id="18" name="Picture Placeholder 17" descr="Braille with solid fill">
            <a:extLst>
              <a:ext uri="{FF2B5EF4-FFF2-40B4-BE49-F238E27FC236}">
                <a16:creationId xmlns:a16="http://schemas.microsoft.com/office/drawing/2014/main" id="{183136B1-74F7-79AB-7B0F-0FECC913930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843711" y="1893145"/>
            <a:ext cx="1798787" cy="179878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7A7810-6C60-5B75-EDFA-2609E328FD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71865" y="3758828"/>
            <a:ext cx="2881935" cy="22377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Tactile Devices </a:t>
            </a:r>
          </a:p>
          <a:p>
            <a:pPr>
              <a:lnSpc>
                <a:spcPct val="90000"/>
              </a:lnSpc>
            </a:pPr>
            <a:r>
              <a:rPr lang="en-US" dirty="0"/>
              <a:t>Innovations such as Braille displays, and tactile feedback devices enable individuals with vision impairments to read and interact with digital content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923E-708D-AD05-E4AE-FADBFA9D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4D5D47-1752-4D84-8BFB-C2F71A34C932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F3E89-0405-B57B-8404-9F5AD4952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F026-EC74-1E5B-8621-CAC5EF36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6B29-60E2-D505-2924-C6D1EBEB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Tech for Hearing Loss</a:t>
            </a:r>
          </a:p>
        </p:txBody>
      </p:sp>
      <p:pic>
        <p:nvPicPr>
          <p:cNvPr id="8" name="Content Placeholder 7" descr="A headphones and a radio&#10;&#10;Description automatically generated">
            <a:extLst>
              <a:ext uri="{FF2B5EF4-FFF2-40B4-BE49-F238E27FC236}">
                <a16:creationId xmlns:a16="http://schemas.microsoft.com/office/drawing/2014/main" id="{1F11D0FA-FECE-8102-63EB-AAB57AC72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1" y="4302678"/>
            <a:ext cx="1849203" cy="1840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F6381-5716-F953-36D5-9ABF2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F4D0-DA4B-B94B-7B2D-B00ACF5E6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D981F-7349-5E50-F3D9-3A3FF1F3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 descr="A cordless phone on a stand&#10;&#10;Description automatically generated">
            <a:extLst>
              <a:ext uri="{FF2B5EF4-FFF2-40B4-BE49-F238E27FC236}">
                <a16:creationId xmlns:a16="http://schemas.microsoft.com/office/drawing/2014/main" id="{BF930FA7-4AD1-84A6-4B12-4A83ED52F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1" y="1588017"/>
            <a:ext cx="1950766" cy="1840983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980F27A-D88A-FEEA-156D-5F225346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04" y="1762753"/>
            <a:ext cx="16351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irPods Pro is a “clinical-grade ...">
            <a:extLst>
              <a:ext uri="{FF2B5EF4-FFF2-40B4-BE49-F238E27FC236}">
                <a16:creationId xmlns:a16="http://schemas.microsoft.com/office/drawing/2014/main" id="{1F8681D3-94BC-D425-93F4-8AD3AE05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47" y="4042642"/>
            <a:ext cx="1935086" cy="23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lerts &amp; Notifications for Deaf | Light ...">
            <a:extLst>
              <a:ext uri="{FF2B5EF4-FFF2-40B4-BE49-F238E27FC236}">
                <a16:creationId xmlns:a16="http://schemas.microsoft.com/office/drawing/2014/main" id="{EF40B8AA-2180-C14D-A084-C844BD6C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04" y="1639039"/>
            <a:ext cx="2450913" cy="24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lerting Devices for Hearing Impaired ...">
            <a:extLst>
              <a:ext uri="{FF2B5EF4-FFF2-40B4-BE49-F238E27FC236}">
                <a16:creationId xmlns:a16="http://schemas.microsoft.com/office/drawing/2014/main" id="{F28D5F49-AE28-3FBC-9F3E-2F273669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94" y="3815114"/>
            <a:ext cx="2057109" cy="20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erene Innovations CentralAlert Mini Notification System">
            <a:extLst>
              <a:ext uri="{FF2B5EF4-FFF2-40B4-BE49-F238E27FC236}">
                <a16:creationId xmlns:a16="http://schemas.microsoft.com/office/drawing/2014/main" id="{02098E80-55F4-43AE-0536-2C2AAC17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26" y="1643985"/>
            <a:ext cx="2247309" cy="22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1E742202-B441-0D3D-89EC-B6BB18E2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08" y="4042642"/>
            <a:ext cx="2313707" cy="2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3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1DEF-4CDF-6DB7-9A0B-4FC1FA05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Tech for Vision Loss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38E5-8280-7900-AC10-401B2EF2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432E-DCE6-9C79-9B6C-C60E00CC5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E83F-2FFD-1041-6910-EC7F7D9A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5124" name="Picture 4" descr="Large Print Bluetooth Keyboard ...">
            <a:extLst>
              <a:ext uri="{FF2B5EF4-FFF2-40B4-BE49-F238E27FC236}">
                <a16:creationId xmlns:a16="http://schemas.microsoft.com/office/drawing/2014/main" id="{A40934D4-FBB7-F1AE-2F38-DD40F24BB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3" y="4018586"/>
            <a:ext cx="4174577" cy="23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yclox Day &amp; Calendar Clock ...">
            <a:extLst>
              <a:ext uri="{FF2B5EF4-FFF2-40B4-BE49-F238E27FC236}">
                <a16:creationId xmlns:a16="http://schemas.microsoft.com/office/drawing/2014/main" id="{D52E0886-DCFB-B586-D7EC-0E19311F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41" y="1741929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desk lamp with a white background&#10;&#10;Description automatically generated">
            <a:extLst>
              <a:ext uri="{FF2B5EF4-FFF2-40B4-BE49-F238E27FC236}">
                <a16:creationId xmlns:a16="http://schemas.microsoft.com/office/drawing/2014/main" id="{67426099-5542-3A93-F9D0-6EAAD22CB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8"/>
            <a:ext cx="3371878" cy="1841223"/>
          </a:xfrm>
          <a:prstGeom prst="rect">
            <a:avLst/>
          </a:prstGeom>
        </p:spPr>
      </p:pic>
      <p:pic>
        <p:nvPicPr>
          <p:cNvPr id="11" name="Picture 10" descr="A red electronic device with white text&#10;&#10;Description automatically generated">
            <a:extLst>
              <a:ext uri="{FF2B5EF4-FFF2-40B4-BE49-F238E27FC236}">
                <a16:creationId xmlns:a16="http://schemas.microsoft.com/office/drawing/2014/main" id="{1C2514AE-1BAE-0DC5-AED0-666F1001D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92" y="2069369"/>
            <a:ext cx="3134662" cy="2085975"/>
          </a:xfrm>
          <a:prstGeom prst="rect">
            <a:avLst/>
          </a:prstGeom>
        </p:spPr>
      </p:pic>
      <p:pic>
        <p:nvPicPr>
          <p:cNvPr id="13" name="Picture 12" descr="A black electronic device with a white background&#10;&#10;Description automatically generated">
            <a:extLst>
              <a:ext uri="{FF2B5EF4-FFF2-40B4-BE49-F238E27FC236}">
                <a16:creationId xmlns:a16="http://schemas.microsoft.com/office/drawing/2014/main" id="{9BB4135B-E605-A295-14E7-4535D17EB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87" y="2439809"/>
            <a:ext cx="3396896" cy="3396896"/>
          </a:xfrm>
          <a:prstGeom prst="rect">
            <a:avLst/>
          </a:prstGeom>
        </p:spPr>
      </p:pic>
      <p:pic>
        <p:nvPicPr>
          <p:cNvPr id="5130" name="Picture 10" descr="Bump Dot Can Make Your Life Easier ...">
            <a:extLst>
              <a:ext uri="{FF2B5EF4-FFF2-40B4-BE49-F238E27FC236}">
                <a16:creationId xmlns:a16="http://schemas.microsoft.com/office/drawing/2014/main" id="{E69C915D-4FB5-A01B-9CCB-CBB8A1E4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24" y="4256493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75BC-D7EB-74D1-DD09-000C3675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Impact of assistive technologies</a:t>
            </a:r>
          </a:p>
        </p:txBody>
      </p:sp>
      <p:pic>
        <p:nvPicPr>
          <p:cNvPr id="13" name="Picture Placeholder 12" descr="Handshake with solid fill">
            <a:extLst>
              <a:ext uri="{FF2B5EF4-FFF2-40B4-BE49-F238E27FC236}">
                <a16:creationId xmlns:a16="http://schemas.microsoft.com/office/drawing/2014/main" id="{B6ED969B-45AA-69A3-092B-58DCC3D9E7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5919" y="1861262"/>
            <a:ext cx="1960862" cy="19608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C9F76-4B00-1DB3-E203-9F0EA8510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719" y="3933145"/>
            <a:ext cx="2720458" cy="2137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Increased Independence</a:t>
            </a:r>
          </a:p>
          <a:p>
            <a:pPr>
              <a:lnSpc>
                <a:spcPct val="90000"/>
              </a:lnSpc>
            </a:pPr>
            <a:r>
              <a:rPr lang="en-US" dirty="0"/>
              <a:t> Assistive technologies empower individuals to perform tasks autonomously, reducing reliance on caregivers and fostering independence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5" name="Picture Placeholder 14" descr="Smiling face with solid fill with solid fill">
            <a:extLst>
              <a:ext uri="{FF2B5EF4-FFF2-40B4-BE49-F238E27FC236}">
                <a16:creationId xmlns:a16="http://schemas.microsoft.com/office/drawing/2014/main" id="{45BE5273-7BFD-8288-D661-FE385C81283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4943598" y="1861262"/>
            <a:ext cx="1840225" cy="184022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5E1D0D-5877-0C61-3188-D1256AD97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2473" y="3912217"/>
            <a:ext cx="2860950" cy="22334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b="1" dirty="0"/>
              <a:t>Enhanced quality of life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By enabling access to education, work, and social activities, assistive technology devices contribute to a more fulfilling and inclusive life for individuals with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7" name="Picture Placeholder 16" descr="Users with solid fill">
            <a:extLst>
              <a:ext uri="{FF2B5EF4-FFF2-40B4-BE49-F238E27FC236}">
                <a16:creationId xmlns:a16="http://schemas.microsoft.com/office/drawing/2014/main" id="{F98A2C65-6CF0-E548-9A8E-932435F3655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971019" y="1861261"/>
            <a:ext cx="1840225" cy="184022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EA8CA4-BE6C-26DB-97C1-BB07E559B8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8190" y="3933145"/>
            <a:ext cx="2965882" cy="1936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Social Inclusion</a:t>
            </a:r>
          </a:p>
          <a:p>
            <a:pPr>
              <a:lnSpc>
                <a:spcPct val="90000"/>
              </a:lnSpc>
            </a:pPr>
            <a:r>
              <a:rPr lang="en-US" dirty="0"/>
              <a:t>These technologies enable people with disabilities to participate in society, improve being inclusion in various settings like workplaces and schools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EBFD64-8BC4-C51D-FDDB-B191C91C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6DB2D6-5DF4-4264-A4A1-7D3EAF38D255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8DBE71-3A8B-B9E9-46FD-5321AC4C4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DDA758-9F81-8DD7-36DF-DD8A17AD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7F68-D35C-54EB-24AA-B866BDE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Challenges and Future Trends</a:t>
            </a:r>
          </a:p>
        </p:txBody>
      </p:sp>
      <p:pic>
        <p:nvPicPr>
          <p:cNvPr id="13" name="Picture Placeholder 12" descr="Money with solid fill">
            <a:extLst>
              <a:ext uri="{FF2B5EF4-FFF2-40B4-BE49-F238E27FC236}">
                <a16:creationId xmlns:a16="http://schemas.microsoft.com/office/drawing/2014/main" id="{A7840D1E-D4EA-3F7B-6688-4911B81ACF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2779" y="1732222"/>
            <a:ext cx="1947501" cy="19475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521AC-DC1A-BAF9-DC6B-300E2A285C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482" y="3999566"/>
            <a:ext cx="3054616" cy="20369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Affordability and Access </a:t>
            </a:r>
          </a:p>
          <a:p>
            <a:pPr>
              <a:lnSpc>
                <a:spcPct val="90000"/>
              </a:lnSpc>
            </a:pPr>
            <a:r>
              <a:rPr lang="en-US" dirty="0"/>
              <a:t>High costs and unequal distribution of assistive devices limit access for many individuals, particularly in low-income regions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5" name="Picture Placeholder 14" descr="Robot with solid fill">
            <a:extLst>
              <a:ext uri="{FF2B5EF4-FFF2-40B4-BE49-F238E27FC236}">
                <a16:creationId xmlns:a16="http://schemas.microsoft.com/office/drawing/2014/main" id="{D79C8AF4-1A1C-18FD-7C06-DC12E92D61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048578" y="1799933"/>
            <a:ext cx="1947502" cy="194750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541615-5359-5730-7D17-583925A15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0523" y="3967054"/>
            <a:ext cx="2913321" cy="19475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Innovations in AI and IoT</a:t>
            </a:r>
          </a:p>
          <a:p>
            <a:pPr>
              <a:lnSpc>
                <a:spcPct val="90000"/>
              </a:lnSpc>
            </a:pPr>
            <a:r>
              <a:rPr lang="en-US" dirty="0"/>
              <a:t> Emerging technologies like AI driven devices and internet of things integration promise smarter, more adaptable assistive technology solutions</a:t>
            </a:r>
          </a:p>
        </p:txBody>
      </p:sp>
      <p:pic>
        <p:nvPicPr>
          <p:cNvPr id="17" name="Picture Placeholder 16" descr="Scales of justice with solid fill">
            <a:extLst>
              <a:ext uri="{FF2B5EF4-FFF2-40B4-BE49-F238E27FC236}">
                <a16:creationId xmlns:a16="http://schemas.microsoft.com/office/drawing/2014/main" id="{FA778652-6C5C-478A-C246-C2D7EA4323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850147" y="1764072"/>
            <a:ext cx="1947502" cy="194750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3E8B5A-1950-578F-2B57-056A95E3E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9601" y="3967054"/>
            <a:ext cx="3242930" cy="1927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Ethical and 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The use of advanced assistive technologies raises questions around data privacy, ethical use, and the need for regulatory oversight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D6817E0-02D6-62BC-CEE6-9D109ABF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6DB2D6-5DF4-4264-A4A1-7D3EAF38D255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B2EA50-1034-E685-3B00-B4FB28F0A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9C0ABD-38F7-6011-F1F5-1C040721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C55E-4E71-A89D-8D32-E8C0D186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pic>
        <p:nvPicPr>
          <p:cNvPr id="13" name="Picture Placeholder 12" descr="Heart with solid fill">
            <a:extLst>
              <a:ext uri="{FF2B5EF4-FFF2-40B4-BE49-F238E27FC236}">
                <a16:creationId xmlns:a16="http://schemas.microsoft.com/office/drawing/2014/main" id="{9B5268A5-6B16-BF45-FE38-A03001696D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616732"/>
            <a:ext cx="2094842" cy="2094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7B7D8-74D8-26EA-9C61-4C23CAC57D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80" y="3870586"/>
            <a:ext cx="2618681" cy="2094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Empowering Lives </a:t>
            </a:r>
          </a:p>
          <a:p>
            <a:pPr>
              <a:lnSpc>
                <a:spcPct val="90000"/>
              </a:lnSpc>
            </a:pPr>
            <a:r>
              <a:rPr lang="en-US" dirty="0"/>
              <a:t>Assistive technology will continue to play a pivotal role in improving the independence and quality of life for individuals with disabilities.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15" name="Picture Placeholder 14" descr="Lights On with solid fill">
            <a:extLst>
              <a:ext uri="{FF2B5EF4-FFF2-40B4-BE49-F238E27FC236}">
                <a16:creationId xmlns:a16="http://schemas.microsoft.com/office/drawing/2014/main" id="{3AC07D96-82DD-0E6B-E06F-58B21B79364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4895501" y="1510373"/>
            <a:ext cx="2094842" cy="209484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83F9E8-4485-8144-7605-9AFBE547B2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1683" y="3907035"/>
            <a:ext cx="2542477" cy="19692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Ongoing Innovations</a:t>
            </a:r>
          </a:p>
          <a:p>
            <a:pPr>
              <a:lnSpc>
                <a:spcPct val="90000"/>
              </a:lnSpc>
            </a:pPr>
            <a:r>
              <a:rPr lang="en-US" dirty="0"/>
              <a:t> Advances in AI, IoT, and personalized devices will create more adaptable and intelligent solutions for users.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17" name="Picture Placeholder 16" descr="World with solid fill">
            <a:extLst>
              <a:ext uri="{FF2B5EF4-FFF2-40B4-BE49-F238E27FC236}">
                <a16:creationId xmlns:a16="http://schemas.microsoft.com/office/drawing/2014/main" id="{4377137E-BE56-E1A7-C26F-4EA6F41E863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984671" y="1510373"/>
            <a:ext cx="2094842" cy="20948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CADA6-823D-84D7-3F75-C367903168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60853" y="3817935"/>
            <a:ext cx="2542477" cy="21474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Accessibility for All</a:t>
            </a:r>
          </a:p>
          <a:p>
            <a:pPr>
              <a:lnSpc>
                <a:spcPct val="90000"/>
              </a:lnSpc>
            </a:pPr>
            <a:r>
              <a:rPr lang="en-US" dirty="0"/>
              <a:t>The focus must remain on making these technologies affordable and accessible to everyone, regardless of economic or geographic barriers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61B88-58C0-526A-14E6-B5184626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6DB2D6-5DF4-4264-A4A1-7D3EAF38D255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99E65B7-2B70-0EB4-F854-A1E4D66C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FBD9AA-2F25-D8E9-37C8-C5F655FD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6D0987-7A56-8B17-76EF-AA94D635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STAR Program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3520C93-3DE2-11BA-868C-4E753872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4/22/2025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91229D-ACCC-2746-643F-43EB4F3FB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E1EC9AD-1A1F-670A-22FC-BD47D97A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EA44126-D09A-7822-A4C9-2BE00193EB68}"/>
              </a:ext>
            </a:extLst>
          </p:cNvPr>
          <p:cNvSpPr txBox="1">
            <a:spLocks/>
          </p:cNvSpPr>
          <p:nvPr/>
        </p:nvSpPr>
        <p:spPr>
          <a:xfrm>
            <a:off x="385860" y="1535906"/>
            <a:ext cx="9052607" cy="4820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System of Technology to Achieve Results (STAR)</a:t>
            </a:r>
          </a:p>
          <a:p>
            <a:r>
              <a:rPr lang="en-US" sz="3200" dirty="0">
                <a:solidFill>
                  <a:schemeClr val="tx2"/>
                </a:solidFill>
              </a:rPr>
              <a:t>Minnesota’s federally funded Assistive Technology Act Program</a:t>
            </a:r>
          </a:p>
          <a:p>
            <a:r>
              <a:rPr lang="en-US" sz="3200" dirty="0">
                <a:solidFill>
                  <a:schemeClr val="tx2"/>
                </a:solidFill>
              </a:rPr>
              <a:t>Housed within the MN Department of Administration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Providing services to ALL MINNESOTANS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No proof of disability required.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There is no cost for the STAR Program services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AAC symbols for Minnesota STAR Program">
            <a:extLst>
              <a:ext uri="{FF2B5EF4-FFF2-40B4-BE49-F238E27FC236}">
                <a16:creationId xmlns:a16="http://schemas.microsoft.com/office/drawing/2014/main" id="{88370728-E8F6-EB73-CF2C-D6E0CC43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78" y="4148957"/>
            <a:ext cx="3557562" cy="11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1ED0-BCB3-BA9D-1811-0F582450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STAR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D43E-843D-BE47-F2F9-4A8D3A5C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STAR services include: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Device demonstrations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Device short-term loans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Open-Ended loans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Information and assistance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Partner with state agencies, community organizations and professionals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ACBC-8396-43FB-B3F5-92E66333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82E6-C82D-4F86-1520-C6BD5B954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FCA62-4376-917E-2A9B-D9FC0F1C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Person using a C-Pen">
            <a:extLst>
              <a:ext uri="{FF2B5EF4-FFF2-40B4-BE49-F238E27FC236}">
                <a16:creationId xmlns:a16="http://schemas.microsoft.com/office/drawing/2014/main" id="{BE5757AA-90F1-4A7E-A3AB-5A8B6206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68" y="1825625"/>
            <a:ext cx="2737113" cy="27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0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1A9A-26F4-305F-F17C-4E40D73A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MN.AT4ALL.COM</a:t>
            </a:r>
          </a:p>
        </p:txBody>
      </p:sp>
      <p:pic>
        <p:nvPicPr>
          <p:cNvPr id="7" name="Content Placeholder 12" descr="screen shot of MNAT4ALL online libray">
            <a:extLst>
              <a:ext uri="{FF2B5EF4-FFF2-40B4-BE49-F238E27FC236}">
                <a16:creationId xmlns:a16="http://schemas.microsoft.com/office/drawing/2014/main" id="{F5C496B4-50F6-E3C1-7E8D-5E67FD068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072" b="23032"/>
          <a:stretch/>
        </p:blipFill>
        <p:spPr>
          <a:xfrm>
            <a:off x="838200" y="1825625"/>
            <a:ext cx="10515600" cy="4351338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0F4E-F81C-225B-C6A1-DDD1C3A0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4D5D47-1752-4D84-8BFB-C2F71A34C932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CD26-9E29-21F8-24DA-325FA5E90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08AC4-E270-3793-0B8D-47EAF91F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54B8-F6BA-1F11-571C-2022BBC7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6899-EFE7-25CC-833E-5E08D811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	Please reach out to us at STAR for any Assistive Technology related questions!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https://mn.gov/admin/star/</a:t>
            </a:r>
            <a:endParaRPr lang="en-US" sz="2800" dirty="0"/>
          </a:p>
          <a:p>
            <a:pPr marL="0" indent="0" algn="ctr">
              <a:buNone/>
            </a:pPr>
            <a:r>
              <a:rPr lang="en-US" sz="2800">
                <a:hlinkClick r:id="rId3"/>
              </a:rPr>
              <a:t>https://mn.at4all.com/</a:t>
            </a:r>
            <a:r>
              <a:rPr lang="en-US" sz="2800"/>
              <a:t> 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Star.program@state.mn.us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651-201-2640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2E99-4BF7-2CD1-6495-ECCAC4C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C0DA-3998-1C40-961A-3F1678B75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4392-38E0-3BA4-CBFB-97255CAB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7ED4-537E-3963-00FC-A97206ED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to Assistive Technology</a:t>
            </a:r>
          </a:p>
        </p:txBody>
      </p:sp>
      <p:pic>
        <p:nvPicPr>
          <p:cNvPr id="14" name="Picture Placeholder 13" descr="Information with solid fill">
            <a:extLst>
              <a:ext uri="{FF2B5EF4-FFF2-40B4-BE49-F238E27FC236}">
                <a16:creationId xmlns:a16="http://schemas.microsoft.com/office/drawing/2014/main" id="{4FFB22AF-A201-6BEB-EF8B-36CE62FF5A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368" y="1454150"/>
            <a:ext cx="2152807" cy="215280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0D6B69-35F2-5544-4A11-CC7021E71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513" y="3813286"/>
            <a:ext cx="3060553" cy="20948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b="1" dirty="0"/>
              <a:t>Global Impact and Market Growth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 </a:t>
            </a:r>
            <a:r>
              <a:rPr lang="en-US" sz="2100" dirty="0"/>
              <a:t>The assistive technology market is rapidly growing, with global revenue projected to exceed $30 billion by 2027, driven by innovations in smart technology and healthcare advancements.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6" name="Picture Placeholder 15" descr="Life ring with solid fill">
            <a:extLst>
              <a:ext uri="{FF2B5EF4-FFF2-40B4-BE49-F238E27FC236}">
                <a16:creationId xmlns:a16="http://schemas.microsoft.com/office/drawing/2014/main" id="{165EC045-31E8-B12F-B288-8DD46A9B8B1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8661580" y="1454150"/>
            <a:ext cx="2185931" cy="2185931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146A38-9B64-C095-85FF-64AA9D69A4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87" y="3862874"/>
            <a:ext cx="2801515" cy="18859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900" b="1" dirty="0"/>
              <a:t>Importance in Daily Living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 Assistive technologies play a crucial role in increasing the independence and quality of life for people with disabilities, enabling them to participate fully in daily activities.</a:t>
            </a:r>
          </a:p>
        </p:txBody>
      </p:sp>
      <p:pic>
        <p:nvPicPr>
          <p:cNvPr id="18" name="Picture Placeholder 17" descr="World with solid fill">
            <a:extLst>
              <a:ext uri="{FF2B5EF4-FFF2-40B4-BE49-F238E27FC236}">
                <a16:creationId xmlns:a16="http://schemas.microsoft.com/office/drawing/2014/main" id="{9F5D2E1E-F86A-975B-71D6-FC28BFBEB3D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922245" y="1472198"/>
            <a:ext cx="2094842" cy="20948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C5F917-F053-FD6A-4629-D822BD7064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19785" y="3862874"/>
            <a:ext cx="3499763" cy="1995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Definition and Scope</a:t>
            </a:r>
            <a:endParaRPr lang="en-US" sz="1700" b="1" dirty="0"/>
          </a:p>
          <a:p>
            <a:pPr>
              <a:lnSpc>
                <a:spcPct val="90000"/>
              </a:lnSpc>
            </a:pPr>
            <a:r>
              <a:rPr lang="en-US" dirty="0"/>
              <a:t>Assistive technology refers to devices or systems that help individuals with disabilities perform tasks that might otherwise be difficult or impossible.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8B35-C24F-4D10-C5CC-852D1BF2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4D5D47-1752-4D84-8BFB-C2F71A34C932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2A42-123E-A3A3-11AE-6898DC85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6" y="6340475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Minnesota Department of Administration | mn.gov/admin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950A-3355-C0F8-C04B-0D8D19F2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7ED4-537E-3963-00FC-A97206ED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Technology for Communication</a:t>
            </a:r>
          </a:p>
        </p:txBody>
      </p:sp>
      <p:pic>
        <p:nvPicPr>
          <p:cNvPr id="14" name="Picture Placeholder 13" descr="Chat with solid fill">
            <a:extLst>
              <a:ext uri="{FF2B5EF4-FFF2-40B4-BE49-F238E27FC236}">
                <a16:creationId xmlns:a16="http://schemas.microsoft.com/office/drawing/2014/main" id="{7896DE21-F1B4-31F2-4D55-81E66DB84F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1777961"/>
            <a:ext cx="2094842" cy="20948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2E9380-8666-0303-356E-3790DB5EE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719" y="4062202"/>
            <a:ext cx="3044691" cy="190679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Text to Speech Devices</a:t>
            </a:r>
          </a:p>
          <a:p>
            <a:r>
              <a:rPr lang="en-US" dirty="0"/>
              <a:t> Devices that convert typed text into spoken words allowing individuals with speech impairments to communicate effectively.</a:t>
            </a:r>
          </a:p>
          <a:p>
            <a:endParaRPr lang="en-US" dirty="0"/>
          </a:p>
        </p:txBody>
      </p:sp>
      <p:pic>
        <p:nvPicPr>
          <p:cNvPr id="16" name="Picture Placeholder 15" descr="Tablet with solid fill">
            <a:extLst>
              <a:ext uri="{FF2B5EF4-FFF2-40B4-BE49-F238E27FC236}">
                <a16:creationId xmlns:a16="http://schemas.microsoft.com/office/drawing/2014/main" id="{3F688C58-F3EE-BCE1-626D-32520DAB947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" r="38"/>
          <a:stretch/>
        </p:blipFill>
        <p:spPr>
          <a:xfrm>
            <a:off x="4963822" y="1780285"/>
            <a:ext cx="2094842" cy="209484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42A6B8-8573-F965-14B0-8C788648CE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0372" y="4062202"/>
            <a:ext cx="3700130" cy="2094842"/>
          </a:xfrm>
        </p:spPr>
        <p:txBody>
          <a:bodyPr>
            <a:normAutofit/>
          </a:bodyPr>
          <a:lstStyle/>
          <a:p>
            <a:r>
              <a:rPr lang="en-US" b="1" dirty="0"/>
              <a:t>Augmentative and Alternative Communication Devices</a:t>
            </a:r>
          </a:p>
          <a:p>
            <a:r>
              <a:rPr lang="en-US" sz="1600" dirty="0"/>
              <a:t> </a:t>
            </a:r>
            <a:r>
              <a:rPr lang="en-US" dirty="0"/>
              <a:t>AAC devices use symbols comma words comma or pictures to help nonverbal individuals communicate through alternative</a:t>
            </a:r>
            <a:endParaRPr lang="en-US" sz="1600" dirty="0"/>
          </a:p>
        </p:txBody>
      </p:sp>
      <p:pic>
        <p:nvPicPr>
          <p:cNvPr id="18" name="Picture Placeholder 17" descr="Sign language with solid fill">
            <a:extLst>
              <a:ext uri="{FF2B5EF4-FFF2-40B4-BE49-F238E27FC236}">
                <a16:creationId xmlns:a16="http://schemas.microsoft.com/office/drawing/2014/main" id="{6A09119D-AF45-24EB-D445-275BF41668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" r="38"/>
          <a:stretch/>
        </p:blipFill>
        <p:spPr>
          <a:xfrm>
            <a:off x="8843711" y="1757655"/>
            <a:ext cx="2094842" cy="209484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661D5C-698E-DC22-09B6-097B52E329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6076" y="4062202"/>
            <a:ext cx="2957724" cy="1690012"/>
          </a:xfrm>
        </p:spPr>
        <p:txBody>
          <a:bodyPr>
            <a:noAutofit/>
          </a:bodyPr>
          <a:lstStyle/>
          <a:p>
            <a:r>
              <a:rPr lang="en-US" b="1" dirty="0"/>
              <a:t>Sign Language Interpreters</a:t>
            </a:r>
          </a:p>
          <a:p>
            <a:r>
              <a:rPr lang="en-US" dirty="0"/>
              <a:t>Technology based solutions that facilitate communication between individuals who are deaf and those who do not know sign language he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8B35-C24F-4D10-C5CC-852D1BF2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2A42-123E-A3A3-11AE-6898DC85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950A-3355-C0F8-C04B-0D8D19F2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655A-01A3-9C17-63C7-FB9247C1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Communication Tools</a:t>
            </a:r>
          </a:p>
        </p:txBody>
      </p:sp>
      <p:pic>
        <p:nvPicPr>
          <p:cNvPr id="8" name="Content Placeholder 7" descr="A tablet with a handle&#10;&#10;Description automatically generated">
            <a:extLst>
              <a:ext uri="{FF2B5EF4-FFF2-40B4-BE49-F238E27FC236}">
                <a16:creationId xmlns:a16="http://schemas.microsoft.com/office/drawing/2014/main" id="{36D0C1B6-FB00-6C29-89C9-0C923211E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27" y="3963987"/>
            <a:ext cx="2247900" cy="20288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C9A1-4D86-4A85-3B32-525BE2A1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AD5F-0E93-2CC7-E982-1AA492CB6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9801-4E9F-E220-CD58-C785C761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 descr="A keyboard with black and white text&#10;&#10;Description automatically generated">
            <a:extLst>
              <a:ext uri="{FF2B5EF4-FFF2-40B4-BE49-F238E27FC236}">
                <a16:creationId xmlns:a16="http://schemas.microsoft.com/office/drawing/2014/main" id="{207D7B40-62F1-6600-3894-E2A027A2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2" y="1581150"/>
            <a:ext cx="2466975" cy="1847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Allora 2">
            <a:extLst>
              <a:ext uri="{FF2B5EF4-FFF2-40B4-BE49-F238E27FC236}">
                <a16:creationId xmlns:a16="http://schemas.microsoft.com/office/drawing/2014/main" id="{75F2903A-C6CA-1FCF-F3E1-5A608F98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987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Pcs Communication Board for Nonverbal ...">
            <a:extLst>
              <a:ext uri="{FF2B5EF4-FFF2-40B4-BE49-F238E27FC236}">
                <a16:creationId xmlns:a16="http://schemas.microsoft.com/office/drawing/2014/main" id="{A37DD78B-4AEF-51B7-514D-8E73B579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5" y="1650049"/>
            <a:ext cx="1857375" cy="1857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quential Message Communication Device ...">
            <a:extLst>
              <a:ext uri="{FF2B5EF4-FFF2-40B4-BE49-F238E27FC236}">
                <a16:creationId xmlns:a16="http://schemas.microsoft.com/office/drawing/2014/main" id="{A9A27AF2-4C7D-FE11-EA47-6F883436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18" y="1788162"/>
            <a:ext cx="2886075" cy="1581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Remote Interpreting (VRI)">
            <a:extLst>
              <a:ext uri="{FF2B5EF4-FFF2-40B4-BE49-F238E27FC236}">
                <a16:creationId xmlns:a16="http://schemas.microsoft.com/office/drawing/2014/main" id="{83E12732-B2EE-39FE-8FF1-076F624F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24" y="4070202"/>
            <a:ext cx="2609850" cy="1752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6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7ED4-537E-3963-00FC-A97206ED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Assistive Technology for Daily Living</a:t>
            </a:r>
          </a:p>
        </p:txBody>
      </p:sp>
      <p:pic>
        <p:nvPicPr>
          <p:cNvPr id="14" name="Picture Placeholder 13" descr="House with solid fill">
            <a:extLst>
              <a:ext uri="{FF2B5EF4-FFF2-40B4-BE49-F238E27FC236}">
                <a16:creationId xmlns:a16="http://schemas.microsoft.com/office/drawing/2014/main" id="{35D552C1-4EA8-58CC-8DC6-D156D52F23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0765" y="1658552"/>
            <a:ext cx="1992760" cy="199276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EB1647-0F6F-569F-A8C2-0461A6609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719" y="4019108"/>
            <a:ext cx="3160941" cy="19498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900" b="1" dirty="0"/>
              <a:t>Smart Home Devices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 Smart home devices like voice activated assistance (Amazon Alexa) will allow individuals with physical impairments to control lights comma thermostats comma and appliances easily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6" name="Picture Placeholder 15" descr="Table setting with solid fill">
            <a:extLst>
              <a:ext uri="{FF2B5EF4-FFF2-40B4-BE49-F238E27FC236}">
                <a16:creationId xmlns:a16="http://schemas.microsoft.com/office/drawing/2014/main" id="{E9F7685D-A57F-5766-A139-4D9F85BCB1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963244" y="1663855"/>
            <a:ext cx="2094842" cy="209484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B0EB4-90A7-A850-93C6-59D6F0F291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76392" y="4019107"/>
            <a:ext cx="3053665" cy="19498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Medication Management</a:t>
            </a:r>
          </a:p>
          <a:p>
            <a:pPr>
              <a:lnSpc>
                <a:spcPct val="90000"/>
              </a:lnSpc>
            </a:pPr>
            <a:r>
              <a:rPr lang="en-US" dirty="0"/>
              <a:t>Automated pill dispensers and reminder apps help people manage their medications effectively and ensure adherence to prescribed schedules.</a:t>
            </a:r>
          </a:p>
        </p:txBody>
      </p:sp>
      <p:pic>
        <p:nvPicPr>
          <p:cNvPr id="18" name="Picture Placeholder 17" descr="Medicine with solid fill">
            <a:extLst>
              <a:ext uri="{FF2B5EF4-FFF2-40B4-BE49-F238E27FC236}">
                <a16:creationId xmlns:a16="http://schemas.microsoft.com/office/drawing/2014/main" id="{4928F08D-1436-E2EA-A07E-F619DA78231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9207796" y="1967839"/>
            <a:ext cx="1790858" cy="179085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74EE5C-839C-1D60-FA71-82FA39F98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1161" y="4038262"/>
            <a:ext cx="2646905" cy="20385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Adapted Utensils</a:t>
            </a:r>
          </a:p>
          <a:p>
            <a:pPr>
              <a:lnSpc>
                <a:spcPct val="90000"/>
              </a:lnSpc>
            </a:pPr>
            <a:r>
              <a:rPr lang="en-US" dirty="0"/>
              <a:t> Ergonomically designed utensils with specially shaped grips enable individuals with limited dexterity or motor control to eat independently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8B35-C24F-4D10-C5CC-852D1BF2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4D5D47-1752-4D84-8BFB-C2F71A34C932}" type="datetime1">
              <a:rPr lang="en-US" smtClean="0"/>
              <a:pPr>
                <a:spcAft>
                  <a:spcPts val="600"/>
                </a:spcAft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2A42-123E-A3A3-11AE-6898DC85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Minnesota Department of Administration | mn.gov/admin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950A-3355-C0F8-C04B-0D8D19F2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800B-A0E4-4AD6-B978-C54C8215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Home Tech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357D5-D177-7A4C-04A1-D3A4E0B0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D0143-2742-0913-D4BB-63CD95FAD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C1BF-1C57-5B3A-0636-B8B369FD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pic>
        <p:nvPicPr>
          <p:cNvPr id="2054" name="Picture 6" descr="Smart homes and IoT: How technology is revolutionizing architecture?">
            <a:extLst>
              <a:ext uri="{FF2B5EF4-FFF2-40B4-BE49-F238E27FC236}">
                <a16:creationId xmlns:a16="http://schemas.microsoft.com/office/drawing/2014/main" id="{B1E56482-32B2-4813-75DF-1F4EF0BDB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90" y="1676769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3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93A7-438E-1E0E-5063-E526900F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Adaptive Feeding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48FA-1E91-91DF-28BB-5D7D3128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E38E-E178-6430-3DEA-EE90A4A52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4D34-1F38-F921-D691-4E5EE451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Adaptive Dining Utensils and Dishware ...">
            <a:extLst>
              <a:ext uri="{FF2B5EF4-FFF2-40B4-BE49-F238E27FC236}">
                <a16:creationId xmlns:a16="http://schemas.microsoft.com/office/drawing/2014/main" id="{153DC991-3792-90AE-F27F-AD5C4B662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7" y="1527443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aptive Equipment for Cerebral Palsy ...">
            <a:extLst>
              <a:ext uri="{FF2B5EF4-FFF2-40B4-BE49-F238E27FC236}">
                <a16:creationId xmlns:a16="http://schemas.microsoft.com/office/drawing/2014/main" id="{33323E8D-2451-B248-04A9-78FC920D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66" y="4237170"/>
            <a:ext cx="2930257" cy="194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 Sets Adaptive Utensils for Elderly ...">
            <a:extLst>
              <a:ext uri="{FF2B5EF4-FFF2-40B4-BE49-F238E27FC236}">
                <a16:creationId xmlns:a16="http://schemas.microsoft.com/office/drawing/2014/main" id="{EFDEFD3B-E29C-604E-070F-6D5F99BB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54" y="4035056"/>
            <a:ext cx="2155053" cy="214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tensil Holder, Universal Hand Strap ...">
            <a:extLst>
              <a:ext uri="{FF2B5EF4-FFF2-40B4-BE49-F238E27FC236}">
                <a16:creationId xmlns:a16="http://schemas.microsoft.com/office/drawing/2014/main" id="{7E27A4EA-C09C-A94D-1CA4-E7A095ED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54" y="2091956"/>
            <a:ext cx="2448611" cy="16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wedish Cutting Board - North Coast Medical">
            <a:extLst>
              <a:ext uri="{FF2B5EF4-FFF2-40B4-BE49-F238E27FC236}">
                <a16:creationId xmlns:a16="http://schemas.microsoft.com/office/drawing/2014/main" id="{BE2A5E27-0DEA-DCD1-F9D7-6B172229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7" y="3632334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yenno - Neurorehabdirectory ...">
            <a:extLst>
              <a:ext uri="{FF2B5EF4-FFF2-40B4-BE49-F238E27FC236}">
                <a16:creationId xmlns:a16="http://schemas.microsoft.com/office/drawing/2014/main" id="{9B5715A5-128B-53E0-DCAC-7285EF14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52" y="1527443"/>
            <a:ext cx="2363178" cy="23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eet Obi: the Adaptive Eating Device - Eat Independently!">
            <a:extLst>
              <a:ext uri="{FF2B5EF4-FFF2-40B4-BE49-F238E27FC236}">
                <a16:creationId xmlns:a16="http://schemas.microsoft.com/office/drawing/2014/main" id="{59DE3872-0BB5-A90B-9264-77031F1B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82" y="1907067"/>
            <a:ext cx="3244478" cy="36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9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4B6F-200C-AE6C-E41B-1474EF24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Med Management</a:t>
            </a:r>
          </a:p>
        </p:txBody>
      </p:sp>
      <p:pic>
        <p:nvPicPr>
          <p:cNvPr id="8" name="Content Placeholder 7" descr="A round white circular device with a red display&#10;&#10;Description automatically generated">
            <a:extLst>
              <a:ext uri="{FF2B5EF4-FFF2-40B4-BE49-F238E27FC236}">
                <a16:creationId xmlns:a16="http://schemas.microsoft.com/office/drawing/2014/main" id="{319F0184-163A-10DE-CA94-186BDA30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7" y="1989866"/>
            <a:ext cx="3443416" cy="34434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7582A-F7A7-D50A-DB4E-B277C5F3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E06F-F10E-3011-21B6-2FD3D8EB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5D26-0157-0DA4-0C1E-0E746E40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A close-up of a watch&#10;&#10;Description automatically generated">
            <a:extLst>
              <a:ext uri="{FF2B5EF4-FFF2-40B4-BE49-F238E27FC236}">
                <a16:creationId xmlns:a16="http://schemas.microsoft.com/office/drawing/2014/main" id="{A4617B53-4A22-1099-72B7-CD75F134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24" y="2545705"/>
            <a:ext cx="1752600" cy="2609850"/>
          </a:xfrm>
          <a:prstGeom prst="rect">
            <a:avLst/>
          </a:prstGeom>
        </p:spPr>
      </p:pic>
      <p:pic>
        <p:nvPicPr>
          <p:cNvPr id="16" name="Picture 15" descr="A white pill bottle and a blue pill&#10;&#10;Description automatically generated">
            <a:extLst>
              <a:ext uri="{FF2B5EF4-FFF2-40B4-BE49-F238E27FC236}">
                <a16:creationId xmlns:a16="http://schemas.microsoft.com/office/drawing/2014/main" id="{0023FE6A-4603-E279-411B-46B6744B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93" y="2910330"/>
            <a:ext cx="2143125" cy="2143125"/>
          </a:xfrm>
          <a:prstGeom prst="rect">
            <a:avLst/>
          </a:prstGeom>
        </p:spPr>
      </p:pic>
      <p:pic>
        <p:nvPicPr>
          <p:cNvPr id="22" name="Picture 21" descr="A white device with a screen&#10;&#10;Description automatically generated">
            <a:extLst>
              <a:ext uri="{FF2B5EF4-FFF2-40B4-BE49-F238E27FC236}">
                <a16:creationId xmlns:a16="http://schemas.microsoft.com/office/drawing/2014/main" id="{FAB14C54-7E9D-F45C-3F9E-962B4287E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19" y="1978904"/>
            <a:ext cx="2429774" cy="34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F21F-746C-96C2-A1BA-A251DC13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Fall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7B07-159C-21F3-B349-4F17684E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092FB-A106-8816-41B0-319BEADE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Department of Administration 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 mn.gov/admin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EABD-F01D-7477-4B1C-003B8157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Emergency Pendant Communicator">
            <a:extLst>
              <a:ext uri="{FF2B5EF4-FFF2-40B4-BE49-F238E27FC236}">
                <a16:creationId xmlns:a16="http://schemas.microsoft.com/office/drawing/2014/main" id="{F22CAF28-2C5D-62AE-3C61-A4978A108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63" y="3565179"/>
            <a:ext cx="3140421" cy="31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st GPS Trackers for Kids in 2024 ...">
            <a:extLst>
              <a:ext uri="{FF2B5EF4-FFF2-40B4-BE49-F238E27FC236}">
                <a16:creationId xmlns:a16="http://schemas.microsoft.com/office/drawing/2014/main" id="{A42F8840-283C-5926-833D-EF8C9B6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59" y="1612155"/>
            <a:ext cx="2729536" cy="27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mo- Smart Independent Living Aid, 24 ...">
            <a:extLst>
              <a:ext uri="{FF2B5EF4-FFF2-40B4-BE49-F238E27FC236}">
                <a16:creationId xmlns:a16="http://schemas.microsoft.com/office/drawing/2014/main" id="{F299DA42-2674-17F9-D1C6-6CB516D0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95" y="3112530"/>
            <a:ext cx="3243819" cy="32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Quiet And Cordless Floor Mat System ...">
            <a:extLst>
              <a:ext uri="{FF2B5EF4-FFF2-40B4-BE49-F238E27FC236}">
                <a16:creationId xmlns:a16="http://schemas.microsoft.com/office/drawing/2014/main" id="{73BE1495-9EB4-219F-E9F0-851CDB5A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6" y="1612155"/>
            <a:ext cx="2905678" cy="29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14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Title&amp;quot;&quot;/&gt;&lt;property id=&quot;20307&quot; value=&quot;40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3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4 - &amp;quot;Thank you again!&amp;quot;&quot;/&gt;&lt;property id=&quot;20307&quot; value=&quot;481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A67E8656AB841933B184C9B9D7B35" ma:contentTypeVersion="12" ma:contentTypeDescription="Create a new document." ma:contentTypeScope="" ma:versionID="fba7c633c5801542e2ada5cf3504703e">
  <xsd:schema xmlns:xsd="http://www.w3.org/2001/XMLSchema" xmlns:xs="http://www.w3.org/2001/XMLSchema" xmlns:p="http://schemas.microsoft.com/office/2006/metadata/properties" xmlns:ns2="10bab484-3bb4-4afd-a6c1-5e011f67d8b4" xmlns:ns3="62e5e15c-7478-4584-8e19-4e9362b2611b" targetNamespace="http://schemas.microsoft.com/office/2006/metadata/properties" ma:root="true" ma:fieldsID="5fd6ffecab7dda4307499910bc347722" ns2:_="" ns3:_="">
    <xsd:import namespace="10bab484-3bb4-4afd-a6c1-5e011f67d8b4"/>
    <xsd:import namespace="62e5e15c-7478-4584-8e19-4e9362b26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ab484-3bb4-4afd-a6c1-5e011f67d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8fe7c5-dfd2-445a-adb5-cb1f510ba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5e15c-7478-4584-8e19-4e9362b261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1d3439-9ead-446c-a6a4-ea45e4ee9781}" ma:internalName="TaxCatchAll" ma:showField="CatchAllData" ma:web="62e5e15c-7478-4584-8e19-4e9362b2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e5e15c-7478-4584-8e19-4e9362b2611b" xsi:nil="true"/>
    <lcf76f155ced4ddcb4097134ff3c332f xmlns="10bab484-3bb4-4afd-a6c1-5e011f67d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616CD-BAAE-4571-9E44-5643A1E03ADE}"/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schemas.microsoft.com/office/2006/metadata/properties"/>
    <ds:schemaRef ds:uri="http://schemas.microsoft.com/office/infopath/2007/PartnerControls"/>
    <ds:schemaRef ds:uri="89a82333-5ef2-4692-9bcb-2eea3f4e857e"/>
    <ds:schemaRef ds:uri="98f01fe9-c3f2-4582-9148-d87bd0c242e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3670</TotalTime>
  <Words>934</Words>
  <Application>Microsoft Office PowerPoint</Application>
  <PresentationFormat>Widescreen</PresentationFormat>
  <Paragraphs>138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NeueHaasGroteskText Std</vt:lpstr>
      <vt:lpstr>MN.IT</vt:lpstr>
      <vt:lpstr>Care Coordination Workgroup – 4/21/2025 Assistive Technology for Daily Living</vt:lpstr>
      <vt:lpstr>Introduction to Assistive Technology</vt:lpstr>
      <vt:lpstr>Assistive Technology for Communication</vt:lpstr>
      <vt:lpstr>Examples of Communication Tools</vt:lpstr>
      <vt:lpstr>Assistive Technology for Daily Living</vt:lpstr>
      <vt:lpstr>Smart Home Tech Examples</vt:lpstr>
      <vt:lpstr>Examples of Adaptive Feeding tools</vt:lpstr>
      <vt:lpstr>Examples of Med Management</vt:lpstr>
      <vt:lpstr>Examples of Fall Protection</vt:lpstr>
      <vt:lpstr>Assistive Technology for Sensory Needs</vt:lpstr>
      <vt:lpstr>Examples of Tech for Hearing Loss</vt:lpstr>
      <vt:lpstr>Examples of Tech for Vision Loss</vt:lpstr>
      <vt:lpstr>Impact of assistive technologies</vt:lpstr>
      <vt:lpstr>Challenges and Future Trends</vt:lpstr>
      <vt:lpstr>Conclusion</vt:lpstr>
      <vt:lpstr>MN STAR Program</vt:lpstr>
      <vt:lpstr>More STAR Facts</vt:lpstr>
      <vt:lpstr>MN.AT4ALL.COM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Perron, Amy (ADM)</cp:lastModifiedBy>
  <cp:revision>28</cp:revision>
  <dcterms:created xsi:type="dcterms:W3CDTF">2016-01-06T16:54:03Z</dcterms:created>
  <dcterms:modified xsi:type="dcterms:W3CDTF">2025-04-22T13:25:24Z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0x010100492A67E8656AB841933B184C9B9D7B35</vt:lpwstr>
  </property>
  <property fmtid="{D5CDD505-2E9C-101B-9397-08002B2CF9AE}" pid="3" name="Order">
    <vt:r8>2200</vt:r8>
  </property>
</Properties>
</file>