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1" r:id="rId5"/>
    <p:sldId id="304" r:id="rId6"/>
    <p:sldId id="904" r:id="rId7"/>
    <p:sldId id="911" r:id="rId8"/>
    <p:sldId id="912" r:id="rId9"/>
    <p:sldId id="910" r:id="rId10"/>
    <p:sldId id="915" r:id="rId11"/>
    <p:sldId id="916" r:id="rId12"/>
    <p:sldId id="913" r:id="rId13"/>
    <p:sldId id="914" r:id="rId14"/>
    <p:sldId id="909" r:id="rId15"/>
    <p:sldId id="298" r:id="rId16"/>
    <p:sldId id="283" r:id="rId17"/>
  </p:sldIdLst>
  <p:sldSz cx="12192000" cy="6858000"/>
  <p:notesSz cx="6858000" cy="9144000"/>
  <p:defaultTextStyle>
    <a:defPPr>
      <a:defRPr lang="en-US"/>
    </a:defPPr>
    <a:lvl1pPr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607469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217054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826638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436223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 userDrawn="1">
          <p15:clr>
            <a:srgbClr val="A4A3A4"/>
          </p15:clr>
        </p15:guide>
        <p15:guide id="2" orient="horz" pos="1249" userDrawn="1">
          <p15:clr>
            <a:srgbClr val="A4A3A4"/>
          </p15:clr>
        </p15:guide>
        <p15:guide id="3" orient="horz" pos="303" userDrawn="1">
          <p15:clr>
            <a:srgbClr val="A4A3A4"/>
          </p15:clr>
        </p15:guide>
        <p15:guide id="4" pos="2371" userDrawn="1">
          <p15:clr>
            <a:srgbClr val="A4A3A4"/>
          </p15:clr>
        </p15:guide>
        <p15:guide id="5" pos="7373" userDrawn="1">
          <p15:clr>
            <a:srgbClr val="A4A3A4"/>
          </p15:clr>
        </p15:guide>
        <p15:guide id="6" pos="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39E84E-7580-D5C4-3335-83D5F35BBC4D}" name="Church, Stormy" initials="CS" userId="S::stormy.church@bluecrossmn.com::3107e045-e3ad-4f8f-885e-60aacb959b30" providerId="AD"/>
  <p188:author id="{B2B14BCF-57E9-3E89-CF66-226C177BC89B}" name="Siegel, Janet" initials="JS" userId="S::Janet.Siegel@bluecrossmn.com::0d76169f-4c79-4e55-8624-3ea1279a7e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7F7F7F"/>
    <a:srgbClr val="E55302"/>
    <a:srgbClr val="E553FF"/>
    <a:srgbClr val="C9C9C9"/>
    <a:srgbClr val="FFFFFF"/>
    <a:srgbClr val="C7C8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73301" autoAdjust="0"/>
  </p:normalViewPr>
  <p:slideViewPr>
    <p:cSldViewPr snapToGrid="0">
      <p:cViewPr>
        <p:scale>
          <a:sx n="80" d="100"/>
          <a:sy n="80" d="100"/>
        </p:scale>
        <p:origin x="782" y="-379"/>
      </p:cViewPr>
      <p:guideLst>
        <p:guide orient="horz" pos="3865"/>
        <p:guide orient="horz" pos="1249"/>
        <p:guide orient="horz" pos="303"/>
        <p:guide pos="2371"/>
        <p:guide pos="7373"/>
        <p:guide pos="28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6EFEF3-7B2A-4F74-9A89-C191572A7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7E8A5-6072-4417-939B-9DCB27ABE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2FAB62-4C63-464B-BD44-5CD0B2F162BF}" type="datetime1">
              <a:rPr lang="en-US" altLang="en-US"/>
              <a:pPr>
                <a:defRPr/>
              </a:pPr>
              <a:t>2/10/2025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2D810-7FC2-43FE-B2A5-A6BC55C61D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AA525-2B07-43A6-8A4C-A7963B8FA8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B6B0F9-1A58-4618-842E-D61C5E5C2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3ECE0-91DA-4474-8129-D2CD1005E1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E916A-F385-4CA9-8F24-16EBD6EC36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51DF67-5CD0-43B6-9924-FB2B33DE50A2}" type="datetime1">
              <a:rPr lang="en-US" altLang="en-US"/>
              <a:pPr>
                <a:defRPr/>
              </a:pPr>
              <a:t>2/10/2025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7935B1-4CC2-4158-8A66-4ECE2F1E0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3490EE-DEEE-49E0-98F6-54EDEA9E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6A2F-AA68-4B13-828B-7F1480E129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EEAB-DD06-4982-A6F6-9B01F53E0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C92B54-A508-4F22-8EF0-509EC1071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7469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1217054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826638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2436223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3047381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58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333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809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72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07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encourage you to start with the CFSS DHS site when you have questions and if you still cannot find what you are looking for reach out to Partner </a:t>
            </a:r>
            <a:r>
              <a:rPr lang="en-US"/>
              <a:t>Relations Consultant.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7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time constraints, please hold your questions until we complete the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01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746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F0502020204030204" pitchFamily="34" charset="0"/>
                <a:ea typeface="Aptos" panose="020F0502020204030204" pitchFamily="34" charset="0"/>
                <a:cs typeface="Times New Roman" panose="02020603050405020304" pitchFamily="18" charset="0"/>
              </a:rPr>
              <a:t>H0215 U3 Changes: Enter all authorized services using the units per day and days per week.  Do not enter hours per week and then the total amount.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7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746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DTR (Denied, Terminate, Reduction) option when modifying an existing service agreement:</a:t>
            </a:r>
            <a:b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When modifying an existing services agreement and reducing the “TO Date” and “Total Units Authorized”, a new requirement will display requesting you to select a “Yes”/” No” option if a DTR letter was sent.  This informational only, but is also a prompt to remind you that you must complete a DTR form when reducing the members dates span and or units.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79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746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Assessment Entry:  NEW Transfer FNU option:</a:t>
            </a:r>
            <a:b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Must enter “Fee for Service/Reviewed HRA” entry in Bridgeview with assessment activity within the last 365 days before entering the Transfer FNU assessment date.</a:t>
            </a:r>
            <a:b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Completed in MnCHOICES must select “yes”.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2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Case Mix Cap Amounts:</a:t>
            </a:r>
            <a:b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 When entering a service agreement that accumulates towards the member monthly Case Mix Cap amounts any overage (amount turns red) will stop you from continuing the entry.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You will get a message to contact your Partner Relations team for questions.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77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39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38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links to essential documents and sights.</a:t>
            </a:r>
          </a:p>
          <a:p>
            <a:endParaRPr lang="en-US" dirty="0"/>
          </a:p>
          <a:p>
            <a:r>
              <a:rPr lang="en-US" dirty="0"/>
              <a:t>The Care Coordination website contains BCBS specific guidance and how to enter authorizations into Bridgeview and the DHS website provides direction on the </a:t>
            </a:r>
            <a:r>
              <a:rPr lang="en-US"/>
              <a:t>CFSS process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8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#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079_10012027_tint.jpg">
            <a:extLst>
              <a:ext uri="{FF2B5EF4-FFF2-40B4-BE49-F238E27FC236}">
                <a16:creationId xmlns:a16="http://schemas.microsoft.com/office/drawing/2014/main" id="{D53E374A-13A2-4768-89D7-EAC10B50E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F46F9E6B-3300-4091-80FA-EEE1030523EA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463EC52-8BCD-47A2-B991-A1CF8B3781F3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49BF5C-A701-BA4D-9AD6-4EFCF8CEA0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rgbClr val="F9F9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91D99D-756C-654C-8747-07BDD1129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390382C-6EA6-D143-BB9B-82F1C2736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05FA107-009A-466E-8921-7EF139D3F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5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Subhead an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1613" y="158441"/>
            <a:ext cx="9376287" cy="10115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279922" y="1682497"/>
            <a:ext cx="4440999" cy="414349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60EAB78-A414-4C17-8996-FC5B472DB9F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98C4-890E-4641-9E27-C7A90B327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1D3E6A-58AB-4EC4-8FB0-BA0229DFF1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613" y="1649577"/>
            <a:ext cx="5424229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C77F97-2FD4-4D1C-8E26-7FEB949490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6" y="2176998"/>
            <a:ext cx="5422956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8228BD-0D3A-4C8B-AFED-4656BC9E8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C621A3-7D1E-4F0C-9113-EFD38CFB488D}"/>
              </a:ext>
            </a:extLst>
          </p:cNvPr>
          <p:cNvSpPr/>
          <p:nvPr userDrawn="1"/>
        </p:nvSpPr>
        <p:spPr>
          <a:xfrm>
            <a:off x="0" y="0"/>
            <a:ext cx="12192000" cy="6366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AC3BFFC-2525-4614-BFDA-FB05DDBDB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CB7-7C84-468D-B465-D22DAD9C7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C2D50FC-468B-4211-8250-DA8F1468F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C360E9-0DE7-4DCF-8E7B-891A7E481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8" y="2254743"/>
            <a:ext cx="11252200" cy="1139977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9FD38FD-A376-4435-A603-E7BA542ED1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68" y="3530733"/>
            <a:ext cx="11252200" cy="4873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000" b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64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A168A0-838A-47AF-A23A-AC71DCCEFD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CFAB18-3DFB-45A8-8869-1CC5BBFDC8D9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2D459D-DD4E-4C95-A7B3-E22EC5D5D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ED435A-72E1-49F7-AB02-D2C6C7ECE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E22B7B2-4A14-44D7-A989-D52B5E9F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14F65D5-7D15-6B41-8833-70AA35E2A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8" y="2254743"/>
            <a:ext cx="11252200" cy="1139977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C5BA3A-03B9-9040-9E2E-BC3A29E29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68" y="3530733"/>
            <a:ext cx="11252200" cy="4873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000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09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8BAE05-E624-4E15-960F-F011A879F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97FFFA-61D5-42EF-91F7-767A78A73B22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9BCE3DB-64D2-44AC-AD1C-B173C48A2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11A170-94E1-4994-8B17-27EB5B9FB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54756FB-0CA1-4FF0-A9AE-B9DFE6FD5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3E5D81C-816E-7743-9BDB-4703A851A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8" y="2254743"/>
            <a:ext cx="11252200" cy="1139977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64C841-565F-7E4B-8F29-1BED0B04C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68" y="3530733"/>
            <a:ext cx="11252200" cy="4873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000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6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(1 Column with Sub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34F43037-4896-4A02-9243-F808F7536A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7300" y="6751638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wrap="none" lIns="91424" tIns="45712" rIns="91424" bIns="45712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18" eaLnBrk="1" hangingPunct="1">
              <a:defRPr/>
            </a:pPr>
            <a:endParaRPr lang="en-US" sz="150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D0F09F8-141C-40ED-8F70-6C54A67EB1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2884" y="6604000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50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244" y="2278479"/>
            <a:ext cx="11194219" cy="369052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20000"/>
              </a:lnSpc>
              <a:buClrTx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1612" y="179301"/>
            <a:ext cx="8838641" cy="7921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2600" b="1" i="0" baseline="0">
                <a:solidFill>
                  <a:srgbClr val="0033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0873" y="1528916"/>
            <a:ext cx="11196847" cy="61882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120000"/>
              </a:lnSpc>
              <a:buClrTx/>
              <a:buNone/>
              <a:defRPr sz="18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B56E2CB-635B-4EBC-93A5-C21E9EAEA3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4670-D76B-4C7C-A75E-86A2645DE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34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#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erson typing on laptop">
            <a:extLst>
              <a:ext uri="{FF2B5EF4-FFF2-40B4-BE49-F238E27FC236}">
                <a16:creationId xmlns:a16="http://schemas.microsoft.com/office/drawing/2014/main" id="{DDF89595-4240-45A7-82B4-6870568BC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728" y="-88900"/>
            <a:ext cx="1220972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F811C796-E159-427D-8158-4BDCF4F40F3D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C993657-FF66-4580-AC9D-A7C7E8DD40CE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5590A-0F26-CF49-8D8A-2A95EA799D4F}"/>
              </a:ext>
            </a:extLst>
          </p:cNvPr>
          <p:cNvSpPr txBox="1"/>
          <p:nvPr userDrawn="1"/>
        </p:nvSpPr>
        <p:spPr>
          <a:xfrm>
            <a:off x="-2762491" y="177478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441744-F7DD-1F4E-8678-42B119E1CB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rgbClr val="F9F9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021E50-3616-E248-9417-7E5F80325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ED57AC-1B32-154A-BC33-83A533077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35AD8E4-E6CA-4CE5-A3F2-934316C8E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80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4293-6C74-4977-B5AF-97F0553BB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524DE00-A931-42E3-AEFA-04FA81B864E2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CF8D3AC-9744-4BD4-A951-B7E83FFAA9BF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rgbClr val="F9F9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C4B046-F873-1549-A601-4ED086391E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37919F3-B905-44C5-863D-D93D900C9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4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hoto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FB8682-6D20-4F57-8C2D-A252BBA6B0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5A37BC-B1B2-4B74-8962-A23D9C5A0AA3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 dirty="0">
                <a:solidFill>
                  <a:srgbClr val="7F7F7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 dirty="0">
                <a:solidFill>
                  <a:srgbClr val="7F7F7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 dirty="0">
                <a:solidFill>
                  <a:srgbClr val="7F7F7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 dirty="0">
              <a:solidFill>
                <a:srgbClr val="7F7F7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29A4AA7-CADC-4DA0-9236-4FDA54522829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7F7F7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7F7F7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9FB2E5-0C2F-7043-97E1-25F4F1B0AD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21BF41-66A0-754B-BA86-7B2A07B4A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0CC7D2-28D7-BC4B-8678-06B3D0EA7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0F4180EF-D4F1-4F24-BFDD-D43E7625A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7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1829247E-DFFE-43FB-9C7E-228FC0B5FE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7300" y="6752167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A6DA9F0-0A41-47B6-BFE3-034851D88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2884" y="660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00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244" y="1682496"/>
            <a:ext cx="11194219" cy="4152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4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333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1612" y="148513"/>
            <a:ext cx="9298933" cy="102142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F7B6D1B-B70C-4C27-97FB-E2CD0289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B25C-0DB6-42B2-A6C7-0B2BE5D05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10A76E7-F5B0-436B-81B3-0EC7B5468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48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Sour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C4EAB1F6-7CC5-423D-9895-0BA8016B9E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7300" y="6752167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612" y="153942"/>
            <a:ext cx="9314328" cy="101599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244" y="1682496"/>
            <a:ext cx="11194219" cy="4152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4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333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82BB565-AA0C-4BFF-AFFD-0509839E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71FA-9A75-4919-A6B2-991F74FF5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6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7279922" y="1640557"/>
            <a:ext cx="4440999" cy="418543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613" y="154935"/>
            <a:ext cx="9340647" cy="101500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6E272C2-9EBD-465A-B9E5-D6FAC78083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0534-2670-4F72-862B-7E17C5E2C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531AFE-BF2B-4293-9D2C-C487724178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6" y="1640557"/>
            <a:ext cx="5422956" cy="4152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623C33-798F-458B-AE57-11FC9D4042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30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Sub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92BC7206-472D-47D2-9BB1-2AE02D2796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7300" y="6752167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0B522B7-672E-4C85-AF5E-5174F5346C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2884" y="660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0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613" y="164865"/>
            <a:ext cx="9329721" cy="100507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57AA7BC-0F7E-4C52-8919-EE2DEF9D3A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0AF6-5668-423D-AAC1-8186A683C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435DDD-F4CA-4E6F-B4B4-4178635CC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6701C9-9186-43D6-A47D-627CEF31A9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613" y="1649577"/>
            <a:ext cx="11196845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D8C5EF3-3C19-427A-8C34-8562EEEBC7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5" y="2176998"/>
            <a:ext cx="11194217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11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2 Column with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1612" y="164865"/>
            <a:ext cx="9362496" cy="100507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B31626E-B3DB-4BE0-96BA-1865F8ADE4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79B3-85B0-4ADD-8202-1C8A14F27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4B5F2C-38DE-49B5-956C-BDCCCF2BFA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613" y="1649577"/>
            <a:ext cx="5424229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D579C9-20CF-49C4-97AF-F8C3925DB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6" y="2176998"/>
            <a:ext cx="5422956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E8EE180-DAB1-417F-A5CE-C56B3DD75B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3763" y="1649577"/>
            <a:ext cx="5424229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1799B2-303A-4A58-AA4B-4114EB95CC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67396" y="2176998"/>
            <a:ext cx="5422956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32632D-0702-4171-AEBB-FF08E719B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4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">
            <a:extLst>
              <a:ext uri="{FF2B5EF4-FFF2-40B4-BE49-F238E27FC236}">
                <a16:creationId xmlns:a16="http://schemas.microsoft.com/office/drawing/2014/main" id="{22E360D5-34AF-4E40-AD5D-654804576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50651" y="6411384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F0AEB-F47F-47C9-BFB1-333C00F11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5551" y="6466417"/>
            <a:ext cx="2844800" cy="18626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33">
                <a:solidFill>
                  <a:srgbClr val="7F7F7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B87F6E-D180-4B43-A3E6-F5A9EA53C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790A4CB-5118-4D5C-BE62-2BA479827851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7F7F7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1067">
              <a:solidFill>
                <a:srgbClr val="7F7F7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F4257-7F83-4307-B60F-C5B65AF3C54C}"/>
              </a:ext>
            </a:extLst>
          </p:cNvPr>
          <p:cNvCxnSpPr/>
          <p:nvPr userDrawn="1"/>
        </p:nvCxnSpPr>
        <p:spPr>
          <a:xfrm>
            <a:off x="491067" y="6339417"/>
            <a:ext cx="11199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1">
            <a:extLst>
              <a:ext uri="{FF2B5EF4-FFF2-40B4-BE49-F238E27FC236}">
                <a16:creationId xmlns:a16="http://schemas.microsoft.com/office/drawing/2014/main" id="{CF8AA840-363E-4261-9EE9-163AE344476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3268" y="518582"/>
            <a:ext cx="1573017" cy="53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63CBE1-4E83-460D-9549-7C7C4CA736DC}"/>
              </a:ext>
            </a:extLst>
          </p:cNvPr>
          <p:cNvCxnSpPr>
            <a:cxnSpLocks/>
          </p:cNvCxnSpPr>
          <p:nvPr userDrawn="1"/>
        </p:nvCxnSpPr>
        <p:spPr>
          <a:xfrm>
            <a:off x="491067" y="1244600"/>
            <a:ext cx="11199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3" r:id="rId1"/>
    <p:sldLayoutId id="2147485774" r:id="rId2"/>
    <p:sldLayoutId id="2147485775" r:id="rId3"/>
    <p:sldLayoutId id="2147485776" r:id="rId4"/>
    <p:sldLayoutId id="2147485777" r:id="rId5"/>
    <p:sldLayoutId id="2147485778" r:id="rId6"/>
    <p:sldLayoutId id="2147485768" r:id="rId7"/>
    <p:sldLayoutId id="2147485779" r:id="rId8"/>
    <p:sldLayoutId id="2147485769" r:id="rId9"/>
    <p:sldLayoutId id="2147485770" r:id="rId10"/>
    <p:sldLayoutId id="2147485780" r:id="rId11"/>
    <p:sldLayoutId id="2147485781" r:id="rId12"/>
    <p:sldLayoutId id="2147485782" r:id="rId13"/>
    <p:sldLayoutId id="2147485784" r:id="rId14"/>
  </p:sldLayoutIdLst>
  <p:hf hdr="0" ftr="0" dt="0"/>
  <p:txStyles>
    <p:titleStyle>
      <a:lvl1pPr algn="l" defTabSz="607469" rtl="0" eaLnBrk="0" fontAlgn="base" hangingPunct="0">
        <a:spcBef>
          <a:spcPct val="0"/>
        </a:spcBef>
        <a:spcAft>
          <a:spcPct val="0"/>
        </a:spcAft>
        <a:defRPr sz="4000" b="1" kern="1200" cap="all" spc="93">
          <a:solidFill>
            <a:srgbClr val="F9F9FF"/>
          </a:solidFill>
          <a:latin typeface="Arial Narrow"/>
          <a:ea typeface="MS PGothic" panose="020B0600070205080204" pitchFamily="34" charset="-128"/>
          <a:cs typeface="Arial Narrow"/>
        </a:defRPr>
      </a:lvl1pPr>
      <a:lvl2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2pPr>
      <a:lvl3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3pPr>
      <a:lvl4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4pPr>
      <a:lvl5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5pPr>
      <a:lvl6pPr marL="609475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6pPr>
      <a:lvl7pPr marL="1218952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7pPr>
      <a:lvl8pPr marL="1828426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8pPr>
      <a:lvl9pPr marL="2437904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9pPr>
    </p:titleStyle>
    <p:bodyStyle>
      <a:lvl1pPr marL="228594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 Narrow"/>
        </a:defRPr>
      </a:lvl1pPr>
      <a:lvl2pPr marL="613818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2pPr>
      <a:lvl3pPr marL="1062540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3pPr>
      <a:lvl4pPr marL="1447764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4pPr>
      <a:lvl5pPr marL="1832988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5pPr>
      <a:lvl6pPr marL="3352119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596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71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546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26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04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81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5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33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09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s.state.mn.us/main/idcplg?IdcService=GET_DYNAMIC_CONVERSION&amp;RevisionSelectionMethod=LatestReleased&amp;dDocName=cfss-forms" TargetMode="External"/><Relationship Id="rId3" Type="http://schemas.openxmlformats.org/officeDocument/2006/relationships/hyperlink" Target="https://carecoordination.bluecrossmn.com/wp-content/uploads/2024/12/CFSS-Guidance-12.13.2024-1.pdf" TargetMode="External"/><Relationship Id="rId7" Type="http://schemas.openxmlformats.org/officeDocument/2006/relationships/hyperlink" Target="https://www.dhs.state.mn.us/main/idcplg?IdcService=GET_DYNAMIC_CONVERSION&amp;RevisionSelectionMethod=LatestReleased&amp;dDocName=CFSS-00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arecoordination.bluecrossmn.com/wp-content/uploads/2025/01/CFSS-Provider-Lists-1-3.xlsx" TargetMode="External"/><Relationship Id="rId11" Type="http://schemas.openxmlformats.org/officeDocument/2006/relationships/hyperlink" Target="https://www.dhs.state.mn.us/main/idcplg?IdcService=GET_DYNAMIC_CONVERSION&amp;RevisionSelectionMethod=LatestReleased&amp;dDocName=dhs16_143138" TargetMode="External"/><Relationship Id="rId5" Type="http://schemas.openxmlformats.org/officeDocument/2006/relationships/hyperlink" Target="https://carecoordination.bluecrossmn.com/wp-content/uploads/2024/12/Budget-CFSS-BV-Service-Agreements_12.4.2024.pdf" TargetMode="External"/><Relationship Id="rId10" Type="http://schemas.openxmlformats.org/officeDocument/2006/relationships/hyperlink" Target="https://mn.gov/dhs/people-we-serve/people-with-disabilities/services/home-community/programs-and-services/cfss-consultation-services.jsp" TargetMode="External"/><Relationship Id="rId4" Type="http://schemas.openxmlformats.org/officeDocument/2006/relationships/hyperlink" Target="https://carecoordination.bluecrossmn.com/wp-content/uploads/2024/11/Agency-CFSS-BV-Service-Agreements_11.27.2024.pdf" TargetMode="External"/><Relationship Id="rId9" Type="http://schemas.openxmlformats.org/officeDocument/2006/relationships/hyperlink" Target="https://mn.gov/dhs/partners-and-providers/news-initiatives-reports-workgroups/long-term-services-and-supports/cfss/cfss-faq-la.j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idgeview.Service.Agreements@bluecrossmn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artner.Relations@bluecrossmn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ridgeview.service.agreements@bluecrossmn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2">
            <a:extLst>
              <a:ext uri="{FF2B5EF4-FFF2-40B4-BE49-F238E27FC236}">
                <a16:creationId xmlns:a16="http://schemas.microsoft.com/office/drawing/2014/main" id="{979F573A-F24F-4ECB-9DD6-77EC19F77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845551" y="6381576"/>
            <a:ext cx="2844800" cy="1862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5D08A5-BB3B-4BCD-B4CC-310898CC5AA0}" type="slidenum">
              <a:rPr lang="en-US" altLang="en-US" smtClean="0">
                <a:solidFill>
                  <a:schemeClr val="bg1"/>
                </a:solidFill>
              </a:rPr>
              <a:pPr/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18DA3-001F-4D15-800E-8EE660AF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Bridgeview  Tuesdays February 2025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6F4EF-47F1-5047-8BAE-5E0743775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151" y="3463281"/>
            <a:ext cx="11252200" cy="7828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Janet Siegel, Ruth Finch, &amp; Partner Relations Team</a:t>
            </a:r>
          </a:p>
          <a:p>
            <a:r>
              <a:rPr lang="en-US" dirty="0"/>
              <a:t>02/11/2025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0EABC-1645-54A1-125F-BA085876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CFSS Important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25AA6-5A2E-D005-1B64-63D557829D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E51E7F-D183-7A04-E8F0-E2C031EB7C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Care Coordination Website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87B020-05A6-20A5-229F-E1F82A0C2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CFSS Guidance</a:t>
            </a:r>
            <a:endParaRPr lang="en-US" dirty="0"/>
          </a:p>
          <a:p>
            <a:r>
              <a:rPr lang="en-US" dirty="0">
                <a:hlinkClick r:id="rId4"/>
              </a:rPr>
              <a:t>Agency CFSS BV Service Agreement</a:t>
            </a:r>
            <a:endParaRPr lang="en-US" dirty="0"/>
          </a:p>
          <a:p>
            <a:r>
              <a:rPr lang="en-US" dirty="0">
                <a:hlinkClick r:id="rId5"/>
              </a:rPr>
              <a:t>Budget CFSS BV Service Agreement</a:t>
            </a:r>
            <a:endParaRPr lang="en-US" dirty="0"/>
          </a:p>
          <a:p>
            <a:r>
              <a:rPr lang="en-US" dirty="0">
                <a:hlinkClick r:id="rId6"/>
              </a:rPr>
              <a:t>CFSS Provider Lists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36E7F0-FC0B-A13C-A981-71B57497D2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DHS Website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34E409-AC2B-0652-D8EE-0DE1609A03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hlinkClick r:id="rId7"/>
              </a:rPr>
              <a:t>CFSS Policy Manual</a:t>
            </a:r>
            <a:endParaRPr lang="en-US" dirty="0"/>
          </a:p>
          <a:p>
            <a:r>
              <a:rPr lang="en-US" dirty="0">
                <a:hlinkClick r:id="rId8"/>
              </a:rPr>
              <a:t>CFSS Forms and Documents</a:t>
            </a:r>
            <a:endParaRPr lang="en-US" dirty="0"/>
          </a:p>
          <a:p>
            <a:r>
              <a:rPr lang="en-US" dirty="0">
                <a:hlinkClick r:id="rId9"/>
              </a:rPr>
              <a:t>CFSS Frequently Asked Questions (FAQ)</a:t>
            </a:r>
            <a:endParaRPr lang="en-US" dirty="0"/>
          </a:p>
          <a:p>
            <a:r>
              <a:rPr lang="en-US" dirty="0">
                <a:hlinkClick r:id="rId10"/>
              </a:rPr>
              <a:t>CFSS Consultation Services Provider List</a:t>
            </a:r>
            <a:endParaRPr lang="en-US" dirty="0"/>
          </a:p>
          <a:p>
            <a:r>
              <a:rPr lang="en-US" dirty="0">
                <a:hlinkClick r:id="rId11"/>
              </a:rPr>
              <a:t>DSD Training Handouts Archive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67EA19-0C08-EFCA-6879-1ADE1B4C2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DHS Website: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8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4E11D8-0F2A-B640-B7E7-161D87E20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44" y="1552576"/>
            <a:ext cx="11194219" cy="4619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Consultation service agreements are approved for 6 sessions for the full waiver span.  If the consultation provider requests additional visits, then modifying the existing service agreement and then you can add service description notes.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Transitional PCA services are entered as MA Plan services for the first 6-months of the waiver.  If a 3-month authorization has already been entered, create a new authorization for the next 3-month span.  Do not modify the existing auth.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all CFSS providers (Consultation, FMS and PCA) licensed providers are listed on the CFSS provider list located on the Care Coordination website. This list is updated on a weekly basis.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questions, email </a:t>
            </a:r>
            <a:r>
              <a:rPr lang="en-US" dirty="0">
                <a:hlinkClick r:id="rId3"/>
              </a:rPr>
              <a:t>Bridgeview.Service.Agreements@bluecrossmn.com</a:t>
            </a:r>
            <a:r>
              <a:rPr lang="en-US" dirty="0"/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376BA-2E54-381E-2AD1-9D245649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CFSS 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0C6E8-0EEA-332D-0661-C9937EF4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92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BE110-833F-4A36-A805-FEB046706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For process related questions, contact your Partner Relations Consultant or email: </a:t>
            </a:r>
            <a:r>
              <a:rPr lang="en-US" dirty="0">
                <a:hlinkClick r:id="rId3"/>
              </a:rPr>
              <a:t>Partner.Relations@bluecrossmn.com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technical questions related to entering service agreements, contact the Bridgeview Team: </a:t>
            </a:r>
            <a:r>
              <a:rPr lang="en-US" dirty="0">
                <a:hlinkClick r:id="rId4"/>
              </a:rPr>
              <a:t>Bridgeview.service.agreements@bluecrossmn.com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DEB2A-CC97-4149-93F8-4FD045EB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A2578-A31D-5F82-CD1E-52B6CBCC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3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F24C-9CB7-4B28-950E-8EEF390E0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067" y="2849034"/>
            <a:ext cx="11201400" cy="11408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Thank </a:t>
            </a:r>
            <a:r>
              <a:rPr lang="en-US" dirty="0" err="1">
                <a:ea typeface="ＭＳ Ｐゴシック" charset="0"/>
              </a:rPr>
              <a:t>ou</a:t>
            </a:r>
            <a:r>
              <a:rPr lang="en-US" dirty="0">
                <a:ea typeface="ＭＳ Ｐゴシック" charset="0"/>
              </a:rPr>
              <a:t>!!!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CB47BE45-9BD0-4299-B076-6EF87BC4C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A6E3E0-A8FA-47B2-8EFE-4A29D2C4D404}" type="slidenum">
              <a:rPr lang="en-US" altLang="en-US" smtClean="0">
                <a:solidFill>
                  <a:schemeClr val="bg1"/>
                </a:solidFill>
              </a:rPr>
              <a:pPr/>
              <a:t>13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090A6D-C44B-E986-B3FF-0D33D37F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9" y="1261241"/>
            <a:ext cx="7809186" cy="40614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F08C-CE7D-FFA5-EFA1-62691EBF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97FBA-D53B-DAEA-94A1-3F6022C809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D1FF79B3-85B0-4ADD-8202-1C8A14F279D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F9C64-391C-AC99-113D-0F46A3092C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15482" y="1884556"/>
            <a:ext cx="8809463" cy="390851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Welcome and Introductions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Changes for 2025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CFSS Overview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Questions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66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19870A-24F8-32F5-8721-1FC913C3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changes effective 01/30/2025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B237-ED14-9ADD-B87F-ADAAD8E9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74D1E3-2D5A-B75C-CAF6-98279D8D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81" y="1793631"/>
            <a:ext cx="8193463" cy="39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8618E1-3B43-F813-C52D-159CDC57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changes effective 01/30/2025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CBFC3-D7F5-904E-5EEF-BD6F33DC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823E27B-FCFA-51F0-46EC-6850562F1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67" y="1617784"/>
            <a:ext cx="8832633" cy="402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F653D0-8C61-2A75-1DDF-F06CB42D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changes effective 01/30/2025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627F-5323-187F-06C2-AC8F17DB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E44CB3-0B59-DF6B-255E-807ED1B1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376363"/>
            <a:ext cx="939165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0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85AB2A-167E-8059-A2D7-AE4FB2F4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changes Coming soon!!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C3AE3-8B0F-4631-2437-9682CCB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287F7-B967-0692-8D25-254F12FE1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02" y="1493519"/>
            <a:ext cx="10219769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0129D-5255-B15A-F809-DA4E85A26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FBBE2-BA31-E89E-6438-B99411D8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changes Coming soon!!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2B2FE-2EB6-738A-3523-CF4EEB1C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12F83-B9DF-0BCA-3B58-799E5B69A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5" y="1364246"/>
            <a:ext cx="2084566" cy="4265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394AD-A706-DE4E-382D-DB0A5D02E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60" y="1801347"/>
            <a:ext cx="8815366" cy="40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0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0B93A-0FE5-EC8F-8C00-191D814E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changes Coming soon!!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5BF9D-7DC4-355B-88B2-FF0F9512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10AB2-34A8-EFBB-FD2A-1F86C258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22" y="1356206"/>
            <a:ext cx="7596323" cy="50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BB112-852E-1203-0EA0-C51AA3124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52" y="1310641"/>
            <a:ext cx="11837096" cy="45118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Member must choose a CFSS Consultation provider and confirm that they are accepting new clients. This consultation provider will work with the member to develop and select CFSS providers for their care plan.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Refer to the Care Coordination Website for the instructions on creating service agreement for CFSS service agreement. 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Follow the list of CFSS providers from the Care Coordination Website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Questions reach out to your Partner Relations Consultant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735E3-18A2-D79F-0277-1CFD9874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CFSS Overview Reminders</a:t>
            </a:r>
          </a:p>
        </p:txBody>
      </p:sp>
    </p:spTree>
    <p:extLst>
      <p:ext uri="{BB962C8B-B14F-4D97-AF65-F5344CB8AC3E}">
        <p14:creationId xmlns:p14="http://schemas.microsoft.com/office/powerpoint/2010/main" val="388133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94D7"/>
      </a:dk1>
      <a:lt1>
        <a:srgbClr val="FFFFFF"/>
      </a:lt1>
      <a:dk2>
        <a:srgbClr val="003359"/>
      </a:dk2>
      <a:lt2>
        <a:srgbClr val="BED6DB"/>
      </a:lt2>
      <a:accent1>
        <a:srgbClr val="1E1E1E"/>
      </a:accent1>
      <a:accent2>
        <a:srgbClr val="8FCAE7"/>
      </a:accent2>
      <a:accent3>
        <a:srgbClr val="DCD6B2"/>
      </a:accent3>
      <a:accent4>
        <a:srgbClr val="755418"/>
      </a:accent4>
      <a:accent5>
        <a:srgbClr val="AA272F"/>
      </a:accent5>
      <a:accent6>
        <a:srgbClr val="B5BF00"/>
      </a:accent6>
      <a:hlink>
        <a:srgbClr val="FFA200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6B27B3D0F5F4595387F6AED060B46" ma:contentTypeVersion="12" ma:contentTypeDescription="Create a new document." ma:contentTypeScope="" ma:versionID="e69a51b4919d63335e6029f6dbb13d1d">
  <xsd:schema xmlns:xsd="http://www.w3.org/2001/XMLSchema" xmlns:xs="http://www.w3.org/2001/XMLSchema" xmlns:p="http://schemas.microsoft.com/office/2006/metadata/properties" xmlns:ns2="7e705f0c-f4c3-4526-a9f6-9cab79130c69" xmlns:ns3="de7d2f37-8c28-4c5e-8801-ed3639e92622" targetNamespace="http://schemas.microsoft.com/office/2006/metadata/properties" ma:root="true" ma:fieldsID="c69392c9523d220168e8356b1bd1d3d6" ns2:_="" ns3:_="">
    <xsd:import namespace="7e705f0c-f4c3-4526-a9f6-9cab79130c69"/>
    <xsd:import namespace="de7d2f37-8c28-4c5e-8801-ed3639e9262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Asse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05f0c-f4c3-4526-a9f6-9cab79130c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Templates"/>
          <xsd:enumeration value="Miscellaneous"/>
        </xsd:restriction>
      </xsd:simpleType>
    </xsd:element>
    <xsd:element name="Asset" ma:index="9" nillable="true" ma:displayName="Asset" ma:internalName="Asset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d2f37-8c28-4c5e-8801-ed3639e92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7e705f0c-f4c3-4526-a9f6-9cab79130c69">Templates</Document_x0020_Type>
    <Asset xmlns="7e705f0c-f4c3-4526-a9f6-9cab79130c69">PowerPoint</Asse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B85C3-2375-4124-9161-897E55B45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05f0c-f4c3-4526-a9f6-9cab79130c69"/>
    <ds:schemaRef ds:uri="de7d2f37-8c28-4c5e-8801-ed3639e92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E329D9-BAC6-46D3-B362-E28628C64459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7e705f0c-f4c3-4526-a9f6-9cab79130c6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e7d2f37-8c28-4c5e-8801-ed3639e92622"/>
  </ds:schemaRefs>
</ds:datastoreItem>
</file>

<file path=customXml/itemProps3.xml><?xml version="1.0" encoding="utf-8"?>
<ds:datastoreItem xmlns:ds="http://schemas.openxmlformats.org/officeDocument/2006/customXml" ds:itemID="{0DD429B3-3F79-4EE5-970A-F96589A047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20687</TotalTime>
  <Words>678</Words>
  <Application>Microsoft Office PowerPoint</Application>
  <PresentationFormat>Widescreen</PresentationFormat>
  <Paragraphs>83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Aptos</vt:lpstr>
      <vt:lpstr>Arial</vt:lpstr>
      <vt:lpstr>Arial Narrow</vt:lpstr>
      <vt:lpstr>Calibri</vt:lpstr>
      <vt:lpstr>Wingdings</vt:lpstr>
      <vt:lpstr>Office Theme</vt:lpstr>
      <vt:lpstr>Bridgeview  Tuesdays February 2025</vt:lpstr>
      <vt:lpstr>Agenda</vt:lpstr>
      <vt:lpstr>Bridgeview changes effective 01/30/2025</vt:lpstr>
      <vt:lpstr>Bridgeview changes effective 01/30/2025</vt:lpstr>
      <vt:lpstr>Bridgeview changes effective 01/30/2025</vt:lpstr>
      <vt:lpstr>Bridgeview changes Coming soon!!</vt:lpstr>
      <vt:lpstr>Bridgeview changes Coming soon!!</vt:lpstr>
      <vt:lpstr>Bridgeview changes Coming soon!!</vt:lpstr>
      <vt:lpstr>CFSS Overview Reminders</vt:lpstr>
      <vt:lpstr>CFSS Important Links</vt:lpstr>
      <vt:lpstr>CFSS FAQs</vt:lpstr>
      <vt:lpstr>Questions</vt:lpstr>
      <vt:lpstr>Thank ou!!!</vt:lpstr>
    </vt:vector>
  </TitlesOfParts>
  <Company>JT Mega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Gabe Sojka</dc:creator>
  <cp:lastModifiedBy>Siegel, Janet</cp:lastModifiedBy>
  <cp:revision>552</cp:revision>
  <dcterms:created xsi:type="dcterms:W3CDTF">2011-07-27T15:37:09Z</dcterms:created>
  <dcterms:modified xsi:type="dcterms:W3CDTF">2025-02-10T16:15:10Z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0x01010095C6B27B3D0F5F4595387F6AED060B46</vt:lpwstr>
  </property>
  <property fmtid="{D5CDD505-2E9C-101B-9397-08002B2CF9AE}" pid="3" name="MSIP_Label_0f04ea80-2e84-4b62-bb18-51452e033be8_Enabled">
    <vt:lpwstr>true</vt:lpwstr>
  </property>
  <property fmtid="{D5CDD505-2E9C-101B-9397-08002B2CF9AE}" pid="4" name="MSIP_Label_0f04ea80-2e84-4b62-bb18-51452e033be8_SetDate">
    <vt:lpwstr>2022-08-23T17:35:45Z</vt:lpwstr>
  </property>
  <property fmtid="{D5CDD505-2E9C-101B-9397-08002B2CF9AE}" pid="5" name="MSIP_Label_0f04ea80-2e84-4b62-bb18-51452e033be8_Method">
    <vt:lpwstr>Privileged</vt:lpwstr>
  </property>
  <property fmtid="{D5CDD505-2E9C-101B-9397-08002B2CF9AE}" pid="6" name="MSIP_Label_0f04ea80-2e84-4b62-bb18-51452e033be8_Name">
    <vt:lpwstr>Internal</vt:lpwstr>
  </property>
  <property fmtid="{D5CDD505-2E9C-101B-9397-08002B2CF9AE}" pid="7" name="MSIP_Label_0f04ea80-2e84-4b62-bb18-51452e033be8_SiteId">
    <vt:lpwstr>f2cae92a-8892-4e20-96c4-6ad7ba8f0e72</vt:lpwstr>
  </property>
  <property fmtid="{D5CDD505-2E9C-101B-9397-08002B2CF9AE}" pid="8" name="MSIP_Label_0f04ea80-2e84-4b62-bb18-51452e033be8_ActionId">
    <vt:lpwstr>534a9f95-190a-41d8-8aa6-d36376e80e21</vt:lpwstr>
  </property>
  <property fmtid="{D5CDD505-2E9C-101B-9397-08002B2CF9AE}" pid="9" name="MSIP_Label_0f04ea80-2e84-4b62-bb18-51452e033be8_ContentBits">
    <vt:lpwstr>0</vt:lpwstr>
  </property>
</Properties>
</file>