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5784" r:id="rId5"/>
  </p:sldMasterIdLst>
  <p:notesMasterIdLst>
    <p:notesMasterId r:id="rId78"/>
  </p:notesMasterIdLst>
  <p:handoutMasterIdLst>
    <p:handoutMasterId r:id="rId79"/>
  </p:handoutMasterIdLst>
  <p:sldIdLst>
    <p:sldId id="261" r:id="rId6"/>
    <p:sldId id="288" r:id="rId7"/>
    <p:sldId id="302" r:id="rId8"/>
    <p:sldId id="307" r:id="rId9"/>
    <p:sldId id="304" r:id="rId10"/>
    <p:sldId id="284" r:id="rId11"/>
    <p:sldId id="317" r:id="rId12"/>
    <p:sldId id="318" r:id="rId13"/>
    <p:sldId id="319" r:id="rId14"/>
    <p:sldId id="320" r:id="rId15"/>
    <p:sldId id="323" r:id="rId16"/>
    <p:sldId id="340" r:id="rId17"/>
    <p:sldId id="341" r:id="rId18"/>
    <p:sldId id="361" r:id="rId19"/>
    <p:sldId id="345" r:id="rId20"/>
    <p:sldId id="348" r:id="rId21"/>
    <p:sldId id="362" r:id="rId22"/>
    <p:sldId id="343" r:id="rId23"/>
    <p:sldId id="344" r:id="rId24"/>
    <p:sldId id="347" r:id="rId25"/>
    <p:sldId id="363" r:id="rId26"/>
    <p:sldId id="350" r:id="rId27"/>
    <p:sldId id="349" r:id="rId28"/>
    <p:sldId id="364" r:id="rId29"/>
    <p:sldId id="351" r:id="rId30"/>
    <p:sldId id="352" r:id="rId31"/>
    <p:sldId id="365" r:id="rId32"/>
    <p:sldId id="353" r:id="rId33"/>
    <p:sldId id="354" r:id="rId34"/>
    <p:sldId id="366" r:id="rId35"/>
    <p:sldId id="367" r:id="rId36"/>
    <p:sldId id="357" r:id="rId37"/>
    <p:sldId id="358" r:id="rId38"/>
    <p:sldId id="359" r:id="rId39"/>
    <p:sldId id="360" r:id="rId40"/>
    <p:sldId id="296" r:id="rId41"/>
    <p:sldId id="297" r:id="rId42"/>
    <p:sldId id="287" r:id="rId43"/>
    <p:sldId id="295" r:id="rId44"/>
    <p:sldId id="298" r:id="rId45"/>
    <p:sldId id="299" r:id="rId46"/>
    <p:sldId id="294" r:id="rId47"/>
    <p:sldId id="300" r:id="rId48"/>
    <p:sldId id="368" r:id="rId49"/>
    <p:sldId id="292" r:id="rId50"/>
    <p:sldId id="369" r:id="rId51"/>
    <p:sldId id="303" r:id="rId52"/>
    <p:sldId id="370" r:id="rId53"/>
    <p:sldId id="305" r:id="rId54"/>
    <p:sldId id="371" r:id="rId55"/>
    <p:sldId id="293" r:id="rId56"/>
    <p:sldId id="372" r:id="rId57"/>
    <p:sldId id="373" r:id="rId58"/>
    <p:sldId id="374" r:id="rId59"/>
    <p:sldId id="375" r:id="rId60"/>
    <p:sldId id="376" r:id="rId61"/>
    <p:sldId id="291" r:id="rId62"/>
    <p:sldId id="356" r:id="rId63"/>
    <p:sldId id="334" r:id="rId64"/>
    <p:sldId id="333" r:id="rId65"/>
    <p:sldId id="335" r:id="rId66"/>
    <p:sldId id="338" r:id="rId67"/>
    <p:sldId id="337" r:id="rId68"/>
    <p:sldId id="316" r:id="rId69"/>
    <p:sldId id="378" r:id="rId70"/>
    <p:sldId id="379" r:id="rId71"/>
    <p:sldId id="310" r:id="rId72"/>
    <p:sldId id="306" r:id="rId73"/>
    <p:sldId id="315" r:id="rId74"/>
    <p:sldId id="312" r:id="rId75"/>
    <p:sldId id="313" r:id="rId76"/>
    <p:sldId id="314" r:id="rId77"/>
  </p:sldIdLst>
  <p:sldSz cx="12192000" cy="6858000"/>
  <p:notesSz cx="6858000" cy="9144000"/>
  <p:defaultTextStyle>
    <a:defPPr>
      <a:defRPr lang="en-US"/>
    </a:defPPr>
    <a:lvl1pPr algn="l" defTabSz="607469"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865" userDrawn="1">
          <p15:clr>
            <a:srgbClr val="A4A3A4"/>
          </p15:clr>
        </p15:guide>
        <p15:guide id="2" orient="horz" pos="1249" userDrawn="1">
          <p15:clr>
            <a:srgbClr val="A4A3A4"/>
          </p15:clr>
        </p15:guide>
        <p15:guide id="3" orient="horz" pos="303" userDrawn="1">
          <p15:clr>
            <a:srgbClr val="A4A3A4"/>
          </p15:clr>
        </p15:guide>
        <p15:guide id="4" pos="2371" userDrawn="1">
          <p15:clr>
            <a:srgbClr val="A4A3A4"/>
          </p15:clr>
        </p15:guide>
        <p15:guide id="5" pos="7373" userDrawn="1">
          <p15:clr>
            <a:srgbClr val="A4A3A4"/>
          </p15:clr>
        </p15:guide>
        <p15:guide id="6" pos="2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03359"/>
    <a:srgbClr val="E55302"/>
    <a:srgbClr val="E553FF"/>
    <a:srgbClr val="C9C9C9"/>
    <a:srgbClr val="FFFFFF"/>
    <a:srgbClr val="C7C8C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30C89-9835-D510-0041-8ADAAAE34DBE}" v="1" dt="2024-12-06T17:37:43.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19" autoAdjust="0"/>
  </p:normalViewPr>
  <p:slideViewPr>
    <p:cSldViewPr snapToGrid="0">
      <p:cViewPr varScale="1">
        <p:scale>
          <a:sx n="101" d="100"/>
          <a:sy n="101" d="100"/>
        </p:scale>
        <p:origin x="954" y="72"/>
      </p:cViewPr>
      <p:guideLst>
        <p:guide orient="horz" pos="3865"/>
        <p:guide orient="horz" pos="1249"/>
        <p:guide orient="horz" pos="303"/>
        <p:guide pos="2371"/>
        <p:guide pos="7373"/>
        <p:guide pos="2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6/11/relationships/changesInfo" Target="changesInfos/changesInfo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rkl, Kim" userId="S::kim.pirkl@bluecrossmn.com::5c2081d8-4cc9-447a-9bd0-885ed22c1546" providerId="AD" clId="Web-{32730C89-9835-D510-0041-8ADAAAE34DBE}"/>
    <pc:docChg chg="delSld">
      <pc:chgData name="Pirkl, Kim" userId="S::kim.pirkl@bluecrossmn.com::5c2081d8-4cc9-447a-9bd0-885ed22c1546" providerId="AD" clId="Web-{32730C89-9835-D510-0041-8ADAAAE34DBE}" dt="2024-12-06T17:37:43.453" v="0"/>
      <pc:docMkLst>
        <pc:docMk/>
      </pc:docMkLst>
      <pc:sldChg chg="del">
        <pc:chgData name="Pirkl, Kim" userId="S::kim.pirkl@bluecrossmn.com::5c2081d8-4cc9-447a-9bd0-885ed22c1546" providerId="AD" clId="Web-{32730C89-9835-D510-0041-8ADAAAE34DBE}" dt="2024-12-06T17:37:43.453" v="0"/>
        <pc:sldMkLst>
          <pc:docMk/>
          <pc:sldMk cId="2267245470" sldId="37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llison.churilla\Downloads\b5523-1.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lison.churilla\Downloads\b5523-1.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llison.churilla\Downloads\b5523-1.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llison.churilla\Downloads\b5523-1.csv"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2"/>
            </a:solidFill>
            <a:ln>
              <a:noFill/>
            </a:ln>
            <a:effectLst/>
          </c:spPr>
          <c:invertIfNegative val="0"/>
          <c:dLbls>
            <c:dLbl>
              <c:idx val="5"/>
              <c:tx>
                <c:rich>
                  <a:bodyPr rot="0" spcFirstLastPara="1" vertOverflow="ellipsis" vert="horz" wrap="square" anchor="ctr" anchorCtr="1"/>
                  <a:lstStyle/>
                  <a:p>
                    <a:pPr>
                      <a:defRPr sz="1800" b="1" i="0" u="none" strike="noStrike" kern="1200" baseline="0">
                        <a:solidFill>
                          <a:schemeClr val="bg1"/>
                        </a:solidFill>
                        <a:latin typeface="Century Gothic" panose="020B0502020202020204" pitchFamily="34" charset="0"/>
                        <a:ea typeface="+mn-ea"/>
                        <a:cs typeface="+mn-cs"/>
                      </a:defRPr>
                    </a:pPr>
                    <a:r>
                      <a:rPr lang="en-US" dirty="0">
                        <a:solidFill>
                          <a:schemeClr val="bg1"/>
                        </a:solidFill>
                      </a:rPr>
                      <a:t>4.4 million</a:t>
                    </a:r>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862-4FDB-B702-2C8A45B1D7D2}"/>
                </c:ext>
              </c:extLst>
            </c:dLbl>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Sheet2!$A$4:$A$9</c:f>
              <c:strCache>
                <c:ptCount val="6"/>
                <c:pt idx="0">
                  <c:v>American Indian</c:v>
                </c:pt>
                <c:pt idx="1">
                  <c:v>Asian</c:v>
                </c:pt>
                <c:pt idx="2">
                  <c:v>Black</c:v>
                </c:pt>
                <c:pt idx="3">
                  <c:v>Hispanic</c:v>
                </c:pt>
                <c:pt idx="4">
                  <c:v>Two or more races</c:v>
                </c:pt>
                <c:pt idx="5">
                  <c:v>White (non-Hispanic)</c:v>
                </c:pt>
              </c:strCache>
            </c:strRef>
          </c:cat>
          <c:val>
            <c:numRef>
              <c:f>Sheet2!$C$4:$C$9</c:f>
              <c:numCache>
                <c:formatCode>_(* #,##0_);_(* \(#,##0\);_(* "-"??_);_(@_)</c:formatCode>
                <c:ptCount val="6"/>
                <c:pt idx="0">
                  <c:v>81400</c:v>
                </c:pt>
                <c:pt idx="1">
                  <c:v>316600</c:v>
                </c:pt>
                <c:pt idx="2">
                  <c:v>450500</c:v>
                </c:pt>
                <c:pt idx="3">
                  <c:v>370700</c:v>
                </c:pt>
                <c:pt idx="4">
                  <c:v>164600</c:v>
                </c:pt>
                <c:pt idx="5">
                  <c:v>4411700</c:v>
                </c:pt>
              </c:numCache>
            </c:numRef>
          </c:val>
          <c:extLst>
            <c:ext xmlns:c16="http://schemas.microsoft.com/office/drawing/2014/chart" uri="{C3380CC4-5D6E-409C-BE32-E72D297353CC}">
              <c16:uniqueId val="{00000000-3862-4FDB-B702-2C8A45B1D7D2}"/>
            </c:ext>
          </c:extLst>
        </c:ser>
        <c:dLbls>
          <c:showLegendKey val="0"/>
          <c:showVal val="0"/>
          <c:showCatName val="0"/>
          <c:showSerName val="0"/>
          <c:showPercent val="0"/>
          <c:showBubbleSize val="0"/>
        </c:dLbls>
        <c:gapWidth val="75"/>
        <c:axId val="414443896"/>
        <c:axId val="414443568"/>
      </c:barChart>
      <c:catAx>
        <c:axId val="414443896"/>
        <c:scaling>
          <c:orientation val="maxMin"/>
        </c:scaling>
        <c:delete val="0"/>
        <c:axPos val="l"/>
        <c:numFmt formatCode="General" sourceLinked="1"/>
        <c:majorTickMark val="none"/>
        <c:minorTickMark val="none"/>
        <c:tickLblPos val="nextTo"/>
        <c:spPr>
          <a:noFill/>
          <a:ln w="9525" cap="flat" cmpd="sng" algn="ctr">
            <a:solidFill>
              <a:schemeClr val="accent3">
                <a:lumMod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14443568"/>
        <c:crosses val="autoZero"/>
        <c:auto val="1"/>
        <c:lblAlgn val="ctr"/>
        <c:lblOffset val="100"/>
        <c:noMultiLvlLbl val="0"/>
      </c:catAx>
      <c:valAx>
        <c:axId val="414443568"/>
        <c:scaling>
          <c:orientation val="minMax"/>
        </c:scaling>
        <c:delete val="1"/>
        <c:axPos val="t"/>
        <c:numFmt formatCode="_(* #,##0_);_(* \(#,##0\);_(* &quot;-&quot;??_);_(@_)" sourceLinked="1"/>
        <c:majorTickMark val="none"/>
        <c:minorTickMark val="none"/>
        <c:tickLblPos val="nextTo"/>
        <c:crossAx val="4144438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800">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17238150028189E-2"/>
          <c:y val="3.2105067452815661E-2"/>
          <c:w val="0.82282803082134715"/>
          <c:h val="0.8523217456331823"/>
        </c:manualLayout>
      </c:layout>
      <c:lineChart>
        <c:grouping val="standard"/>
        <c:varyColors val="0"/>
        <c:ser>
          <c:idx val="0"/>
          <c:order val="0"/>
          <c:spPr>
            <a:ln w="57150" cap="rnd">
              <a:solidFill>
                <a:schemeClr val="accent1">
                  <a:lumMod val="75000"/>
                </a:schemeClr>
              </a:solidFill>
              <a:round/>
            </a:ln>
            <a:effectLst/>
          </c:spPr>
          <c:marker>
            <c:symbol val="none"/>
          </c:marker>
          <c:dLbls>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9B-4383-9FE3-1CA50C5714F2}"/>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9B-4383-9FE3-1CA50C5714F2}"/>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accent1">
                        <a:lumMod val="75000"/>
                      </a:schemeClr>
                    </a:solidFill>
                    <a:latin typeface="Century Gothic" panose="020B0502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Sheet1!$B$3:$K$3</c:f>
              <c:numCache>
                <c:formatCode>General</c:formatCode>
                <c:ptCount val="10"/>
                <c:pt idx="0">
                  <c:v>1980</c:v>
                </c:pt>
                <c:pt idx="2">
                  <c:v>1990</c:v>
                </c:pt>
                <c:pt idx="4">
                  <c:v>2000</c:v>
                </c:pt>
                <c:pt idx="6">
                  <c:v>2010</c:v>
                </c:pt>
                <c:pt idx="8">
                  <c:v>2020</c:v>
                </c:pt>
                <c:pt idx="9">
                  <c:v>2023</c:v>
                </c:pt>
              </c:numCache>
            </c:numRef>
          </c:cat>
          <c:val>
            <c:numRef>
              <c:f>Sheet1!$B$5:$K$5</c:f>
              <c:numCache>
                <c:formatCode>#,##0</c:formatCode>
                <c:ptCount val="10"/>
                <c:pt idx="0">
                  <c:v>32100</c:v>
                </c:pt>
                <c:pt idx="1">
                  <c:v>43000</c:v>
                </c:pt>
                <c:pt idx="2">
                  <c:v>53900</c:v>
                </c:pt>
                <c:pt idx="3">
                  <c:v>98600</c:v>
                </c:pt>
                <c:pt idx="4">
                  <c:v>143400</c:v>
                </c:pt>
                <c:pt idx="5">
                  <c:v>196800</c:v>
                </c:pt>
                <c:pt idx="6">
                  <c:v>250300</c:v>
                </c:pt>
                <c:pt idx="7">
                  <c:v>297700</c:v>
                </c:pt>
                <c:pt idx="8">
                  <c:v>345200</c:v>
                </c:pt>
                <c:pt idx="9">
                  <c:v>370700</c:v>
                </c:pt>
              </c:numCache>
            </c:numRef>
          </c:val>
          <c:smooth val="0"/>
          <c:extLst>
            <c:ext xmlns:c16="http://schemas.microsoft.com/office/drawing/2014/chart" uri="{C3380CC4-5D6E-409C-BE32-E72D297353CC}">
              <c16:uniqueId val="{00000000-409B-4383-9FE3-1CA50C5714F2}"/>
            </c:ext>
          </c:extLst>
        </c:ser>
        <c:dLbls>
          <c:showLegendKey val="0"/>
          <c:showVal val="0"/>
          <c:showCatName val="0"/>
          <c:showSerName val="0"/>
          <c:showPercent val="0"/>
          <c:showBubbleSize val="0"/>
        </c:dLbls>
        <c:smooth val="0"/>
        <c:axId val="359092168"/>
        <c:axId val="359087248"/>
      </c:lineChart>
      <c:catAx>
        <c:axId val="359092168"/>
        <c:scaling>
          <c:orientation val="minMax"/>
        </c:scaling>
        <c:delete val="0"/>
        <c:axPos val="b"/>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59087248"/>
        <c:crosses val="autoZero"/>
        <c:auto val="1"/>
        <c:lblAlgn val="ctr"/>
        <c:lblOffset val="100"/>
        <c:noMultiLvlLbl val="0"/>
      </c:catAx>
      <c:valAx>
        <c:axId val="359087248"/>
        <c:scaling>
          <c:orientation val="minMax"/>
        </c:scaling>
        <c:delete val="1"/>
        <c:axPos val="l"/>
        <c:numFmt formatCode="#,##0" sourceLinked="1"/>
        <c:majorTickMark val="none"/>
        <c:minorTickMark val="none"/>
        <c:tickLblPos val="nextTo"/>
        <c:crossAx val="359092168"/>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800">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spPr>
            <a:solidFill>
              <a:schemeClr val="tx2"/>
            </a:solidFill>
            <a:ln>
              <a:noFill/>
            </a:ln>
            <a:effectLst/>
          </c:spPr>
          <c:invertIfNegative val="0"/>
          <c:cat>
            <c:strRef>
              <c:f>Sheet4!$E$4:$E$21</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Sheet4!$M$4:$M$21</c:f>
              <c:numCache>
                <c:formatCode>0%</c:formatCode>
                <c:ptCount val="18"/>
                <c:pt idx="0">
                  <c:v>-5.7233482633019049E-2</c:v>
                </c:pt>
                <c:pt idx="1">
                  <c:v>-6.3298419282315832E-2</c:v>
                </c:pt>
                <c:pt idx="2">
                  <c:v>-6.4954077275658342E-2</c:v>
                </c:pt>
                <c:pt idx="3">
                  <c:v>-6.7010578783178509E-2</c:v>
                </c:pt>
                <c:pt idx="4">
                  <c:v>-6.2566444169469673E-2</c:v>
                </c:pt>
                <c:pt idx="5">
                  <c:v>-6.2270168528555742E-2</c:v>
                </c:pt>
                <c:pt idx="6">
                  <c:v>-6.6365743564718804E-2</c:v>
                </c:pt>
                <c:pt idx="7">
                  <c:v>-6.8474529008870841E-2</c:v>
                </c:pt>
                <c:pt idx="8">
                  <c:v>-6.7725125917147383E-2</c:v>
                </c:pt>
                <c:pt idx="9">
                  <c:v>-5.7146342738632602E-2</c:v>
                </c:pt>
                <c:pt idx="10">
                  <c:v>-5.8192021471269978E-2</c:v>
                </c:pt>
                <c:pt idx="11">
                  <c:v>-6.0457658725317623E-2</c:v>
                </c:pt>
                <c:pt idx="12">
                  <c:v>-6.5982328029418433E-2</c:v>
                </c:pt>
                <c:pt idx="13">
                  <c:v>-5.8436013175552033E-2</c:v>
                </c:pt>
                <c:pt idx="14">
                  <c:v>-4.6672127433381554E-2</c:v>
                </c:pt>
                <c:pt idx="15">
                  <c:v>-3.2328900817372212E-2</c:v>
                </c:pt>
                <c:pt idx="16">
                  <c:v>-2.0652154969588176E-2</c:v>
                </c:pt>
                <c:pt idx="17">
                  <c:v>-2.0233883476533227E-2</c:v>
                </c:pt>
              </c:numCache>
            </c:numRef>
          </c:val>
          <c:extLst>
            <c:ext xmlns:c16="http://schemas.microsoft.com/office/drawing/2014/chart" uri="{C3380CC4-5D6E-409C-BE32-E72D297353CC}">
              <c16:uniqueId val="{00000000-E055-43C9-BBB2-F33674243385}"/>
            </c:ext>
          </c:extLst>
        </c:ser>
        <c:ser>
          <c:idx val="0"/>
          <c:order val="1"/>
          <c:spPr>
            <a:solidFill>
              <a:schemeClr val="accent1"/>
            </a:solidFill>
            <a:ln>
              <a:noFill/>
            </a:ln>
            <a:effectLst/>
          </c:spPr>
          <c:invertIfNegative val="0"/>
          <c:cat>
            <c:strRef>
              <c:f>Sheet4!$E$4:$E$21</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Sheet4!$L$4:$L$21</c:f>
              <c:numCache>
                <c:formatCode>0%</c:formatCode>
                <c:ptCount val="18"/>
                <c:pt idx="0">
                  <c:v>9.1448610736444558E-2</c:v>
                </c:pt>
                <c:pt idx="1">
                  <c:v>9.576476935527381E-2</c:v>
                </c:pt>
                <c:pt idx="2">
                  <c:v>0.10035068788777987</c:v>
                </c:pt>
                <c:pt idx="3">
                  <c:v>0.10547612624763961</c:v>
                </c:pt>
                <c:pt idx="4">
                  <c:v>8.8211491772322639E-2</c:v>
                </c:pt>
                <c:pt idx="5">
                  <c:v>8.0927974103048292E-2</c:v>
                </c:pt>
                <c:pt idx="6">
                  <c:v>7.3914216347450767E-2</c:v>
                </c:pt>
                <c:pt idx="7">
                  <c:v>7.0946857297005658E-2</c:v>
                </c:pt>
                <c:pt idx="8">
                  <c:v>7.0137577555975175E-2</c:v>
                </c:pt>
                <c:pt idx="9">
                  <c:v>6.0965740490963045E-2</c:v>
                </c:pt>
                <c:pt idx="10">
                  <c:v>5.0175343943889936E-2</c:v>
                </c:pt>
                <c:pt idx="11">
                  <c:v>3.7226868087402214E-2</c:v>
                </c:pt>
                <c:pt idx="12">
                  <c:v>2.8594550849743727E-2</c:v>
                </c:pt>
                <c:pt idx="13">
                  <c:v>1.8343674130024277E-2</c:v>
                </c:pt>
                <c:pt idx="14">
                  <c:v>1.2139196115457242E-2</c:v>
                </c:pt>
                <c:pt idx="15">
                  <c:v>7.0137577555975184E-3</c:v>
                </c:pt>
                <c:pt idx="16">
                  <c:v>4.3161586188292418E-3</c:v>
                </c:pt>
                <c:pt idx="17">
                  <c:v>4.0463987051524144E-3</c:v>
                </c:pt>
              </c:numCache>
            </c:numRef>
          </c:val>
          <c:extLst>
            <c:ext xmlns:c16="http://schemas.microsoft.com/office/drawing/2014/chart" uri="{C3380CC4-5D6E-409C-BE32-E72D297353CC}">
              <c16:uniqueId val="{00000001-E055-43C9-BBB2-F33674243385}"/>
            </c:ext>
          </c:extLst>
        </c:ser>
        <c:dLbls>
          <c:showLegendKey val="0"/>
          <c:showVal val="0"/>
          <c:showCatName val="0"/>
          <c:showSerName val="0"/>
          <c:showPercent val="0"/>
          <c:showBubbleSize val="0"/>
        </c:dLbls>
        <c:gapWidth val="25"/>
        <c:overlap val="100"/>
        <c:axId val="484980760"/>
        <c:axId val="484977808"/>
      </c:barChart>
      <c:catAx>
        <c:axId val="484980760"/>
        <c:scaling>
          <c:orientation val="minMax"/>
        </c:scaling>
        <c:delete val="0"/>
        <c:axPos val="l"/>
        <c:numFmt formatCode="General"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84977808"/>
        <c:crosses val="autoZero"/>
        <c:auto val="1"/>
        <c:lblAlgn val="ctr"/>
        <c:lblOffset val="100"/>
        <c:noMultiLvlLbl val="0"/>
      </c:catAx>
      <c:valAx>
        <c:axId val="484977808"/>
        <c:scaling>
          <c:orientation val="minMax"/>
          <c:min val="-0.12000000000000001"/>
        </c:scaling>
        <c:delete val="1"/>
        <c:axPos val="b"/>
        <c:numFmt formatCode="0%" sourceLinked="1"/>
        <c:majorTickMark val="out"/>
        <c:minorTickMark val="none"/>
        <c:tickLblPos val="nextTo"/>
        <c:crossAx val="4849807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spPr>
            <a:solidFill>
              <a:schemeClr val="tx2"/>
            </a:solidFill>
            <a:ln>
              <a:noFill/>
            </a:ln>
            <a:effectLst/>
          </c:spPr>
          <c:invertIfNegative val="0"/>
          <c:cat>
            <c:strRef>
              <c:f>Sheet4!$E$4:$E$21</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Sheet4!$M$4:$M$21</c:f>
              <c:numCache>
                <c:formatCode>0%</c:formatCode>
                <c:ptCount val="18"/>
                <c:pt idx="0">
                  <c:v>-5.7233482633019049E-2</c:v>
                </c:pt>
                <c:pt idx="1">
                  <c:v>-6.3298419282315832E-2</c:v>
                </c:pt>
                <c:pt idx="2">
                  <c:v>-6.4954077275658342E-2</c:v>
                </c:pt>
                <c:pt idx="3">
                  <c:v>-6.7010578783178509E-2</c:v>
                </c:pt>
                <c:pt idx="4">
                  <c:v>-6.2566444169469673E-2</c:v>
                </c:pt>
                <c:pt idx="5">
                  <c:v>-6.2270168528555742E-2</c:v>
                </c:pt>
                <c:pt idx="6">
                  <c:v>-6.6365743564718804E-2</c:v>
                </c:pt>
                <c:pt idx="7">
                  <c:v>-6.8474529008870841E-2</c:v>
                </c:pt>
                <c:pt idx="8">
                  <c:v>-6.7725125917147383E-2</c:v>
                </c:pt>
                <c:pt idx="9">
                  <c:v>-5.7146342738632602E-2</c:v>
                </c:pt>
                <c:pt idx="10">
                  <c:v>-5.8192021471269978E-2</c:v>
                </c:pt>
                <c:pt idx="11">
                  <c:v>-6.0457658725317623E-2</c:v>
                </c:pt>
                <c:pt idx="12">
                  <c:v>-6.5982328029418433E-2</c:v>
                </c:pt>
                <c:pt idx="13">
                  <c:v>-5.8436013175552033E-2</c:v>
                </c:pt>
                <c:pt idx="14">
                  <c:v>-4.6672127433381554E-2</c:v>
                </c:pt>
                <c:pt idx="15">
                  <c:v>-3.2328900817372212E-2</c:v>
                </c:pt>
                <c:pt idx="16">
                  <c:v>-2.0652154969588176E-2</c:v>
                </c:pt>
                <c:pt idx="17">
                  <c:v>-2.0233883476533227E-2</c:v>
                </c:pt>
              </c:numCache>
            </c:numRef>
          </c:val>
          <c:extLst>
            <c:ext xmlns:c16="http://schemas.microsoft.com/office/drawing/2014/chart" uri="{C3380CC4-5D6E-409C-BE32-E72D297353CC}">
              <c16:uniqueId val="{00000000-E055-43C9-BBB2-F33674243385}"/>
            </c:ext>
          </c:extLst>
        </c:ser>
        <c:ser>
          <c:idx val="0"/>
          <c:order val="1"/>
          <c:spPr>
            <a:solidFill>
              <a:schemeClr val="accent1"/>
            </a:solidFill>
            <a:ln>
              <a:noFill/>
            </a:ln>
            <a:effectLst/>
          </c:spPr>
          <c:invertIfNegative val="0"/>
          <c:cat>
            <c:strRef>
              <c:f>Sheet4!$E$4:$E$21</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Sheet4!$L$4:$L$21</c:f>
              <c:numCache>
                <c:formatCode>0%</c:formatCode>
                <c:ptCount val="18"/>
                <c:pt idx="0">
                  <c:v>9.1448610736444558E-2</c:v>
                </c:pt>
                <c:pt idx="1">
                  <c:v>9.576476935527381E-2</c:v>
                </c:pt>
                <c:pt idx="2">
                  <c:v>0.10035068788777987</c:v>
                </c:pt>
                <c:pt idx="3">
                  <c:v>0.10547612624763961</c:v>
                </c:pt>
                <c:pt idx="4">
                  <c:v>8.8211491772322639E-2</c:v>
                </c:pt>
                <c:pt idx="5">
                  <c:v>8.0927974103048292E-2</c:v>
                </c:pt>
                <c:pt idx="6">
                  <c:v>7.3914216347450767E-2</c:v>
                </c:pt>
                <c:pt idx="7">
                  <c:v>7.0946857297005658E-2</c:v>
                </c:pt>
                <c:pt idx="8">
                  <c:v>7.0137577555975175E-2</c:v>
                </c:pt>
                <c:pt idx="9">
                  <c:v>6.0965740490963045E-2</c:v>
                </c:pt>
                <c:pt idx="10">
                  <c:v>5.0175343943889936E-2</c:v>
                </c:pt>
                <c:pt idx="11">
                  <c:v>3.7226868087402214E-2</c:v>
                </c:pt>
                <c:pt idx="12">
                  <c:v>2.8594550849743727E-2</c:v>
                </c:pt>
                <c:pt idx="13">
                  <c:v>1.8343674130024277E-2</c:v>
                </c:pt>
                <c:pt idx="14">
                  <c:v>1.2139196115457242E-2</c:v>
                </c:pt>
                <c:pt idx="15">
                  <c:v>7.0137577555975184E-3</c:v>
                </c:pt>
                <c:pt idx="16">
                  <c:v>4.3161586188292418E-3</c:v>
                </c:pt>
                <c:pt idx="17">
                  <c:v>4.0463987051524144E-3</c:v>
                </c:pt>
              </c:numCache>
            </c:numRef>
          </c:val>
          <c:extLst>
            <c:ext xmlns:c16="http://schemas.microsoft.com/office/drawing/2014/chart" uri="{C3380CC4-5D6E-409C-BE32-E72D297353CC}">
              <c16:uniqueId val="{00000001-E055-43C9-BBB2-F33674243385}"/>
            </c:ext>
          </c:extLst>
        </c:ser>
        <c:dLbls>
          <c:showLegendKey val="0"/>
          <c:showVal val="0"/>
          <c:showCatName val="0"/>
          <c:showSerName val="0"/>
          <c:showPercent val="0"/>
          <c:showBubbleSize val="0"/>
        </c:dLbls>
        <c:gapWidth val="25"/>
        <c:overlap val="100"/>
        <c:axId val="484980760"/>
        <c:axId val="484977808"/>
      </c:barChart>
      <c:catAx>
        <c:axId val="484980760"/>
        <c:scaling>
          <c:orientation val="minMax"/>
        </c:scaling>
        <c:delete val="0"/>
        <c:axPos val="l"/>
        <c:numFmt formatCode="General"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84977808"/>
        <c:crosses val="autoZero"/>
        <c:auto val="1"/>
        <c:lblAlgn val="ctr"/>
        <c:lblOffset val="100"/>
        <c:noMultiLvlLbl val="0"/>
      </c:catAx>
      <c:valAx>
        <c:axId val="484977808"/>
        <c:scaling>
          <c:orientation val="minMax"/>
          <c:min val="-0.12000000000000001"/>
        </c:scaling>
        <c:delete val="1"/>
        <c:axPos val="b"/>
        <c:numFmt formatCode="0%" sourceLinked="1"/>
        <c:majorTickMark val="out"/>
        <c:minorTickMark val="none"/>
        <c:tickLblPos val="nextTo"/>
        <c:crossAx val="4849807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6EFEF3-7B2A-4F74-9A89-C191572A7E4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118"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D77E8A5-6072-4417-939B-9DCB27ABEB96}"/>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572FAB62-4C63-464B-BD44-5CD0B2F162BF}" type="datetime1">
              <a:rPr lang="en-US" altLang="en-US"/>
              <a:pPr>
                <a:defRPr/>
              </a:pPr>
              <a:t>12/6/2024</a:t>
            </a:fld>
            <a:endParaRPr lang="en-US" altLang="en-US"/>
          </a:p>
        </p:txBody>
      </p:sp>
      <p:sp>
        <p:nvSpPr>
          <p:cNvPr id="4" name="Footer Placeholder 3">
            <a:extLst>
              <a:ext uri="{FF2B5EF4-FFF2-40B4-BE49-F238E27FC236}">
                <a16:creationId xmlns:a16="http://schemas.microsoft.com/office/drawing/2014/main" id="{2372D810-7FC2-43FE-B2A5-A6BC55C61D15}"/>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118"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380AA525-2B07-43A6-8A4C-A7963B8FA8C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AB6B0F9-1A58-4618-842E-D61C5E5C29F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23ECE0-91DA-4474-8129-D2CD1005E13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118"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149E916A-F385-4CA9-8F24-16EBD6EC36E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A351DF67-5CD0-43B6-9924-FB2B33DE50A2}" type="datetime1">
              <a:rPr lang="en-US" altLang="en-US"/>
              <a:pPr>
                <a:defRPr/>
              </a:pPr>
              <a:t>12/6/2024</a:t>
            </a:fld>
            <a:endParaRPr lang="en-US" altLang="en-US"/>
          </a:p>
        </p:txBody>
      </p:sp>
      <p:sp>
        <p:nvSpPr>
          <p:cNvPr id="4" name="Slide Image Placeholder 3">
            <a:extLst>
              <a:ext uri="{FF2B5EF4-FFF2-40B4-BE49-F238E27FC236}">
                <a16:creationId xmlns:a16="http://schemas.microsoft.com/office/drawing/2014/main" id="{C77935B1-4CC2-4158-8A66-4ECE2F1E065E}"/>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C3490EE-DEEE-49E0-98F6-54EDEA9E466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EF16A2F-AA68-4B13-828B-7F1480E129D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118"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71DEEAB-DD06-4982-A6F6-9B01F53E051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0C92B54-A508-4F22-8EF0-509EC1071C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607469" rtl="0" eaLnBrk="0" fontAlgn="base" hangingPunct="0">
      <a:spcBef>
        <a:spcPct val="30000"/>
      </a:spcBef>
      <a:spcAft>
        <a:spcPct val="0"/>
      </a:spcAft>
      <a:defRPr sz="1600" kern="1200">
        <a:solidFill>
          <a:schemeClr val="tx1"/>
        </a:solidFill>
        <a:latin typeface="+mn-lt"/>
        <a:ea typeface="MS PGothic" panose="020B0600070205080204" pitchFamily="34" charset="-128"/>
        <a:cs typeface="ＭＳ Ｐゴシック" charset="0"/>
      </a:defRPr>
    </a:lvl1pPr>
    <a:lvl2pPr marL="607469" algn="l" defTabSz="607469" rtl="0" eaLnBrk="0" fontAlgn="base" hangingPunct="0">
      <a:spcBef>
        <a:spcPct val="30000"/>
      </a:spcBef>
      <a:spcAft>
        <a:spcPct val="0"/>
      </a:spcAft>
      <a:defRPr sz="1600" kern="1200">
        <a:solidFill>
          <a:schemeClr val="tx1"/>
        </a:solidFill>
        <a:latin typeface="+mn-lt"/>
        <a:ea typeface="MS PGothic" panose="020B0600070205080204" pitchFamily="34" charset="-128"/>
        <a:cs typeface="ＭＳ Ｐゴシック" charset="0"/>
      </a:defRPr>
    </a:lvl2pPr>
    <a:lvl3pPr marL="1217054" algn="l" defTabSz="607469" rtl="0" eaLnBrk="0" fontAlgn="base" hangingPunct="0">
      <a:spcBef>
        <a:spcPct val="30000"/>
      </a:spcBef>
      <a:spcAft>
        <a:spcPct val="0"/>
      </a:spcAft>
      <a:defRPr sz="1600" kern="1200">
        <a:solidFill>
          <a:schemeClr val="tx1"/>
        </a:solidFill>
        <a:latin typeface="+mn-lt"/>
        <a:ea typeface="MS PGothic" panose="020B0600070205080204" pitchFamily="34" charset="-128"/>
        <a:cs typeface="ＭＳ Ｐゴシック" charset="0"/>
      </a:defRPr>
    </a:lvl3pPr>
    <a:lvl4pPr marL="1826638" algn="l" defTabSz="607469" rtl="0" eaLnBrk="0" fontAlgn="base" hangingPunct="0">
      <a:spcBef>
        <a:spcPct val="30000"/>
      </a:spcBef>
      <a:spcAft>
        <a:spcPct val="0"/>
      </a:spcAft>
      <a:defRPr sz="1600" kern="1200">
        <a:solidFill>
          <a:schemeClr val="tx1"/>
        </a:solidFill>
        <a:latin typeface="+mn-lt"/>
        <a:ea typeface="MS PGothic" panose="020B0600070205080204" pitchFamily="34" charset="-128"/>
        <a:cs typeface="ＭＳ Ｐゴシック" charset="0"/>
      </a:defRPr>
    </a:lvl4pPr>
    <a:lvl5pPr marL="2436223" algn="l" defTabSz="607469" rtl="0" eaLnBrk="0" fontAlgn="base" hangingPunct="0">
      <a:spcBef>
        <a:spcPct val="30000"/>
      </a:spcBef>
      <a:spcAft>
        <a:spcPct val="0"/>
      </a:spcAft>
      <a:defRPr sz="1600" kern="1200">
        <a:solidFill>
          <a:schemeClr val="tx1"/>
        </a:solidFill>
        <a:latin typeface="+mn-lt"/>
        <a:ea typeface="MS PGothic" panose="020B0600070205080204" pitchFamily="34" charset="-128"/>
        <a:cs typeface="ＭＳ Ｐゴシック" charset="0"/>
      </a:defRPr>
    </a:lvl5pPr>
    <a:lvl6pPr marL="3047381" algn="l" defTabSz="609475" rtl="0" eaLnBrk="1" latinLnBrk="0" hangingPunct="1">
      <a:defRPr sz="1600" kern="1200">
        <a:solidFill>
          <a:schemeClr val="tx1"/>
        </a:solidFill>
        <a:latin typeface="+mn-lt"/>
        <a:ea typeface="+mn-ea"/>
        <a:cs typeface="+mn-cs"/>
      </a:defRPr>
    </a:lvl6pPr>
    <a:lvl7pPr marL="3656858" algn="l" defTabSz="609475" rtl="0" eaLnBrk="1" latinLnBrk="0" hangingPunct="1">
      <a:defRPr sz="1600" kern="1200">
        <a:solidFill>
          <a:schemeClr val="tx1"/>
        </a:solidFill>
        <a:latin typeface="+mn-lt"/>
        <a:ea typeface="+mn-ea"/>
        <a:cs typeface="+mn-cs"/>
      </a:defRPr>
    </a:lvl7pPr>
    <a:lvl8pPr marL="4266333" algn="l" defTabSz="609475" rtl="0" eaLnBrk="1" latinLnBrk="0" hangingPunct="1">
      <a:defRPr sz="1600" kern="1200">
        <a:solidFill>
          <a:schemeClr val="tx1"/>
        </a:solidFill>
        <a:latin typeface="+mn-lt"/>
        <a:ea typeface="+mn-ea"/>
        <a:cs typeface="+mn-cs"/>
      </a:defRPr>
    </a:lvl8pPr>
    <a:lvl9pPr marL="4875809" algn="l" defTabSz="60947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t>KIM INTRODUCE CARLA &amp; ANA ISABEL </a:t>
            </a:r>
          </a:p>
          <a:p>
            <a:endParaRPr lang="en-US" sz="1800" dirty="0"/>
          </a:p>
          <a:p>
            <a:endParaRPr lang="en-US" sz="1800" dirty="0"/>
          </a:p>
          <a:p>
            <a:r>
              <a:rPr lang="en-US" sz="1800" dirty="0"/>
              <a:t>CARLA----</a:t>
            </a:r>
          </a:p>
          <a:p>
            <a:endParaRPr lang="en-US" sz="1800" dirty="0"/>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2</a:t>
            </a:fld>
            <a:endParaRPr lang="en-US" altLang="en-US"/>
          </a:p>
        </p:txBody>
      </p:sp>
    </p:spTree>
    <p:extLst>
      <p:ext uri="{BB962C8B-B14F-4D97-AF65-F5344CB8AC3E}">
        <p14:creationId xmlns:p14="http://schemas.microsoft.com/office/powerpoint/2010/main" val="180285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https://www.mncompass.org/chart/k268/population-trends#1-5479-g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72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U.S.</a:t>
            </a:r>
            <a:r>
              <a:rPr lang="en-US" baseline="0" dirty="0"/>
              <a:t> Census Bureau, 2023 Population Estimates.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62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Healthy People 2030, U.S. Department of Health and Human Services, Office of Disease Prevention and Health Promotion. Retrieved November 11, 2024, from https://odphp.health.gov/healthypeople/objectives-and-data/social-determinants-health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432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https://www.cdc.gov/about/priorities/why-is-addressing-sdoh-important.html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580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Healthy People 2030, U.S. Department of Health and Human Services, Office of Disease Prevention and Health Promotion. Retrieved November 11, 2024, from https://odphp.health.gov/healthypeople/objectives-and-data/social-determinants-health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81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SOURCES: </a:t>
            </a:r>
          </a:p>
          <a:p>
            <a:r>
              <a:rPr lang="en-US" dirty="0"/>
              <a:t>3</a:t>
            </a:r>
            <a:r>
              <a:rPr lang="en-US" baseline="30000" dirty="0"/>
              <a:t>rd</a:t>
            </a:r>
            <a:r>
              <a:rPr lang="en-US" dirty="0"/>
              <a:t> grade reading (26%, lowest): https://www.mncompass.org/chart/k195/3rd-grade-reading-scores#1-6486-g</a:t>
            </a:r>
          </a:p>
          <a:p>
            <a:r>
              <a:rPr lang="en-US" dirty="0"/>
              <a:t>5</a:t>
            </a:r>
            <a:r>
              <a:rPr lang="en-US" baseline="30000" dirty="0"/>
              <a:t>th</a:t>
            </a:r>
            <a:r>
              <a:rPr lang="en-US" dirty="0"/>
              <a:t> grade science (22%): https://www.mncompass.org/chart/k398/students-meeting-exceeding-5th-grade-science-standards#1-10127-g</a:t>
            </a:r>
          </a:p>
          <a:p>
            <a:r>
              <a:rPr lang="en-US" dirty="0"/>
              <a:t>8</a:t>
            </a:r>
            <a:r>
              <a:rPr lang="en-US" baseline="30000" dirty="0"/>
              <a:t>th</a:t>
            </a:r>
            <a:r>
              <a:rPr lang="en-US" dirty="0"/>
              <a:t> grade math (19%): https://www.mncompass.org/chart/k339/8th-grade-math-scores#1-7874-g</a:t>
            </a:r>
          </a:p>
          <a:p>
            <a:r>
              <a:rPr lang="en-US" dirty="0"/>
              <a:t>High school graduation: https://www.mncompass.org/chart/k177/high-school-graduation#1-6084-g</a:t>
            </a:r>
          </a:p>
          <a:p>
            <a:r>
              <a:rPr lang="en-US" dirty="0"/>
              <a:t>National ranking: https://www.mncompass.org/chart/k177/high-school-graduation#1-12658-g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73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2-year degrees: https://www.mncompass.org/chart/k330/postsecondary-degree-completion#1-9215-g</a:t>
            </a:r>
          </a:p>
          <a:p>
            <a:r>
              <a:rPr lang="en-US" dirty="0"/>
              <a:t>4-year degrees:</a:t>
            </a:r>
            <a:r>
              <a:rPr lang="en-US" baseline="0" dirty="0"/>
              <a:t> https://www.mncompass.org/chart/k330/postsecondary-degree-completion#1-9214-g</a:t>
            </a:r>
            <a:endParaRPr lang="en-US" dirty="0"/>
          </a:p>
          <a:p>
            <a:r>
              <a:rPr lang="en-US" dirty="0"/>
              <a:t>Bachelor’s degree or higher: https://www.mncompass.org/chart/k204/educational-attainment#1-10628-g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827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Healthy People 2030, U.S. Department of Health and Human Services, Office of Disease Prevention and Health Promotion. Retrieved November 11, 2024, from https://odphp.health.gov/healthypeople/objectives-and-data/social-determinants-health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494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Median household income: https://www.mncompass.org/chart/k202/median-income#1-4960-g</a:t>
            </a:r>
          </a:p>
          <a:p>
            <a:r>
              <a:rPr lang="en-US" dirty="0"/>
              <a:t>Poverty: https://www.mncompass.org/chart/k203/poverty#1-6768-g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62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Proportion of adults working: https://www.mncompass.org/chart/k174/proportion-adults-working#1-6026-g</a:t>
            </a:r>
          </a:p>
          <a:p>
            <a:r>
              <a:rPr lang="en-US" dirty="0"/>
              <a:t>Homeownership rate: https://www.mncompass.org/chart/k189/homeownership-gap#1-5598-g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21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CARLA –</a:t>
            </a:r>
          </a:p>
          <a:p>
            <a:endParaRPr lang="en-US" dirty="0"/>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3</a:t>
            </a:fld>
            <a:endParaRPr lang="en-US" altLang="en-US"/>
          </a:p>
        </p:txBody>
      </p:sp>
    </p:spTree>
    <p:extLst>
      <p:ext uri="{BB962C8B-B14F-4D97-AF65-F5344CB8AC3E}">
        <p14:creationId xmlns:p14="http://schemas.microsoft.com/office/powerpoint/2010/main" val="139707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Phase 4.2 Cycle 09 Household Pulse Survey: August 20 – September 16, Minnesota, https://www.census.gov/data/tables/2024/demo/hhp/cycle09.html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484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Healthy People 2030, U.S. Department of Health and Human Services, Office of Disease Prevention and Health Promotion. Retrieved November 11, 2024, from https://odphp.health.gov/healthypeople/objectives-and-data/social-determinants-health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12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Connection to adults: https://www.mncompass.org/chart/k269/connection-caring-adults#1-3739-g</a:t>
            </a:r>
          </a:p>
          <a:p>
            <a:r>
              <a:rPr lang="en-US" dirty="0"/>
              <a:t>Resilience: https://www.mncompass.org/chart/k691/students-who-work-hard-when-when-they-feel-quitting#0-15123-g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17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https://www.mncompass.org/chart/k180/voter-turnout-0#1-13608-g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240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Healthy People 2030, U.S. Department of Health and Human Services, Office of Disease Prevention and Health Promotion. Retrieved November 11, 2024, from https://odphp.health.gov/healthypeople/objectives-and-data/social-determinants-health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293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https://www.mncompass.org/chart/k270/enrichment-activities#1-3697-g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0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Housing cost burden: https://www.mncompass.org/chart/k188/cost-burdened-households#1-12711-g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Crime: https://www.mncompass.org/chart/k170/crime-rate-0#1-15575-g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118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Healthy People 2030, U.S. Department of Health and Human Services, Office of Disease Prevention and Health Promotion. Retrieved November 11, 2024, from https://odphp.health.gov/healthypeople/objectives-and-data/social-determinants-health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938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Health care coverage: https://www.mncompass.org/chart/k176/health-care-coverage#1-11239-g</a:t>
            </a:r>
          </a:p>
          <a:p>
            <a:r>
              <a:rPr lang="en-US" dirty="0"/>
              <a:t>Low birth weight: https://www.mncompass.org/chart/k169/low-birth-weight-0#1-5877-g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526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Obesity: https://www.mncompass.org/chart/k175/obesity#1-10631-g</a:t>
            </a:r>
          </a:p>
          <a:p>
            <a:r>
              <a:rPr lang="en-US" dirty="0"/>
              <a:t>Diabetes: https://www.mncompass.org/chart/k190/diabetes#1-12838-g</a:t>
            </a:r>
          </a:p>
          <a:p>
            <a:r>
              <a:rPr lang="en-US" dirty="0"/>
              <a:t>Disability: https://www.mncompass.org/chart/k210/population-disability#1-12717-g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25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ANA ISABEL</a:t>
            </a:r>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a:pPr>
                <a:defRPr/>
              </a:pPr>
              <a:t>4</a:t>
            </a:fld>
            <a:endParaRPr lang="en-US" altLang="en-US"/>
          </a:p>
        </p:txBody>
      </p:sp>
    </p:spTree>
    <p:extLst>
      <p:ext uri="{BB962C8B-B14F-4D97-AF65-F5344CB8AC3E}">
        <p14:creationId xmlns:p14="http://schemas.microsoft.com/office/powerpoint/2010/main" val="1855995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U.S.</a:t>
            </a:r>
            <a:r>
              <a:rPr lang="en-US" baseline="0" dirty="0"/>
              <a:t> Census Bureau, 2023 Population Estimates.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194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U.S.</a:t>
            </a:r>
            <a:r>
              <a:rPr lang="en-US" baseline="0" dirty="0"/>
              <a:t> Census Bureau, 2023 Population Estimates.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8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Healthy People 2030, U.S. Department of Health and Human Services, Office of Disease Prevention and Health Promotion. Retrieved November 11, 2024, from https://odphp.health.gov/healthypeople/objectives-and-data/social-determinants-health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694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https://odphp.health.gov/our-work/national-health-initiatives/healthy-aging/social-determinants-health-and-older-adults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350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r>
              <a:rPr lang="en-US" dirty="0"/>
              <a:t>42% foreign-born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27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Comparatively speaking, fare pretty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699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381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Comparatively speaking, fare pretty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259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221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Comparatively speaking, more barriers / challenges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423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ISABEL -- </a:t>
            </a:r>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5</a:t>
            </a:fld>
            <a:endParaRPr lang="en-US" altLang="en-US"/>
          </a:p>
        </p:txBody>
      </p:sp>
    </p:spTree>
    <p:extLst>
      <p:ext uri="{BB962C8B-B14F-4D97-AF65-F5344CB8AC3E}">
        <p14:creationId xmlns:p14="http://schemas.microsoft.com/office/powerpoint/2010/main" val="3026178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206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Comparatively speaking, some barriers / challenges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440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724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Comparatively speaking, more barriers / challenges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328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r>
              <a:rPr lang="en-US" dirty="0"/>
              <a:t>42% foreign-born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569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Comparatively speaking, a mix of outcomes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163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348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Comparatively speaking, right in the middle of things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37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Comparatively speaking, fare pretty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510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https://www.mncompass.org/cultural-communities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324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ISABEL ---</a:t>
            </a:r>
          </a:p>
          <a:p>
            <a:endParaRPr lang="en-US" dirty="0"/>
          </a:p>
          <a:p>
            <a:endParaRPr lang="en-US" dirty="0"/>
          </a:p>
          <a:p>
            <a:endParaRPr lang="en-US" dirty="0"/>
          </a:p>
          <a:p>
            <a:endParaRPr lang="en-US" dirty="0"/>
          </a:p>
          <a:p>
            <a:r>
              <a:rPr lang="en-US" dirty="0"/>
              <a:t>ANA ISABEL HANDS OFF TO ALLISON -----</a:t>
            </a:r>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6</a:t>
            </a:fld>
            <a:endParaRPr lang="en-US" altLang="en-US"/>
          </a:p>
        </p:txBody>
      </p:sp>
    </p:spTree>
    <p:extLst>
      <p:ext uri="{BB962C8B-B14F-4D97-AF65-F5344CB8AC3E}">
        <p14:creationId xmlns:p14="http://schemas.microsoft.com/office/powerpoint/2010/main" val="2345242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https://www.mncompass.org/topics/demographics/immigration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231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https://www.mncompass.org/data-insights/articles/importance-data-disaggregation-minnesotas-hispanic-and-latino-communities</a:t>
            </a:r>
          </a:p>
          <a:p>
            <a:r>
              <a:rPr lang="en-US" dirty="0"/>
              <a:t>https://www.mncompass.org/data-insights/articles/new-federal-standards-will-help-improve-data-race-and-ethnicity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108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https://stratishealth.org/initiative/culture-care-connection/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2957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ALLISON TO CARLA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999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ISABEL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64</a:t>
            </a:fld>
            <a:endParaRPr lang="en-US" altLang="en-US"/>
          </a:p>
        </p:txBody>
      </p:sp>
    </p:spTree>
    <p:extLst>
      <p:ext uri="{BB962C8B-B14F-4D97-AF65-F5344CB8AC3E}">
        <p14:creationId xmlns:p14="http://schemas.microsoft.com/office/powerpoint/2010/main" val="166964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a:ea typeface="Calibri"/>
                <a:cs typeface="Calibri"/>
              </a:rPr>
              <a:t>ANA ISABEL --- </a:t>
            </a:r>
            <a:endParaRPr lang="en-US">
              <a:cs typeface="Calibri"/>
            </a:endParaRPr>
          </a:p>
          <a:p>
            <a:endParaRPr lang="en-US">
              <a:ea typeface="Calibri"/>
              <a:cs typeface="Calibri"/>
            </a:endParaRPr>
          </a:p>
          <a:p>
            <a:r>
              <a:rPr lang="en-US">
                <a:ea typeface="Calibri"/>
                <a:cs typeface="Calibri"/>
              </a:rPr>
              <a:t>Different countries represented in MN, wanted to share there are more than 20 LA countries in the US. We are not a homogenous group. Recommendation in our RHE approach in our experience working with community. Not one size fits all. Best practices. </a:t>
            </a:r>
          </a:p>
          <a:p>
            <a:endParaRPr lang="en-US">
              <a:ea typeface="Calibri"/>
              <a:cs typeface="Calibri"/>
            </a:endParaRPr>
          </a:p>
          <a:p>
            <a:r>
              <a:rPr lang="en-US">
                <a:ea typeface="Calibri"/>
                <a:cs typeface="Calibri"/>
              </a:rPr>
              <a:t>Embedding RHE in our work we are </a:t>
            </a:r>
            <a:r>
              <a:rPr lang="en-US" err="1">
                <a:ea typeface="Calibri"/>
                <a:cs typeface="Calibri"/>
              </a:rPr>
              <a:t>workign</a:t>
            </a:r>
            <a:r>
              <a:rPr lang="en-US">
                <a:ea typeface="Calibri"/>
                <a:cs typeface="Calibri"/>
              </a:rPr>
              <a:t> differently with communities and we are curating the way we engaging with them that is not a cookie cutter approach. By doing that you are authentically engaging in addressing racial and health inequities </a:t>
            </a:r>
          </a:p>
          <a:p>
            <a:endParaRPr lang="en-US">
              <a:ea typeface="Calibri"/>
              <a:cs typeface="Calibri"/>
            </a:endParaRPr>
          </a:p>
          <a:p>
            <a:r>
              <a:rPr lang="en-US" i="1">
                <a:ea typeface="MS PGothic"/>
                <a:cs typeface="Calibri"/>
              </a:rPr>
              <a:t>Acknowledge our recommendations may be part of what they are already doing or </a:t>
            </a:r>
            <a:endParaRPr lang="en-US">
              <a:ea typeface="MS PGothic"/>
              <a:cs typeface="Calibri"/>
            </a:endParaRPr>
          </a:p>
          <a:p>
            <a:r>
              <a:rPr lang="en-US" i="1">
                <a:ea typeface="MS PGothic"/>
                <a:cs typeface="Calibri"/>
              </a:rPr>
              <a:t> </a:t>
            </a:r>
            <a:endParaRPr lang="en-US">
              <a:ea typeface="MS PGothic"/>
              <a:cs typeface="Calibri"/>
            </a:endParaRPr>
          </a:p>
          <a:p>
            <a:r>
              <a:rPr lang="en-US" i="1">
                <a:ea typeface="MS PGothic"/>
                <a:cs typeface="Calibri"/>
              </a:rPr>
              <a:t>Systemic change (change in how we engage with members) in the role of care coordinator in providing </a:t>
            </a:r>
            <a:r>
              <a:rPr lang="en-US" i="1" err="1">
                <a:ea typeface="MS PGothic"/>
                <a:cs typeface="Calibri"/>
              </a:rPr>
              <a:t>resourece</a:t>
            </a:r>
            <a:r>
              <a:rPr lang="en-US" i="1">
                <a:ea typeface="MS PGothic"/>
                <a:cs typeface="Calibri"/>
              </a:rPr>
              <a:t> to our members and </a:t>
            </a:r>
            <a:r>
              <a:rPr lang="en-US" i="1" err="1">
                <a:ea typeface="MS PGothic"/>
                <a:cs typeface="Calibri"/>
              </a:rPr>
              <a:t>inbeding</a:t>
            </a:r>
            <a:r>
              <a:rPr lang="en-US" i="1">
                <a:ea typeface="MS PGothic"/>
                <a:cs typeface="Calibri"/>
              </a:rPr>
              <a:t> themselves in community. To be more successful in the </a:t>
            </a:r>
            <a:r>
              <a:rPr lang="en-US" i="1" err="1">
                <a:ea typeface="MS PGothic"/>
                <a:cs typeface="Calibri"/>
              </a:rPr>
              <a:t>latino</a:t>
            </a:r>
            <a:r>
              <a:rPr lang="en-US" i="1">
                <a:ea typeface="MS PGothic"/>
                <a:cs typeface="Calibri"/>
              </a:rPr>
              <a:t> community to quality of care that is essential as they age. </a:t>
            </a:r>
            <a:endParaRPr lang="en-US">
              <a:ea typeface="MS PGothic"/>
              <a:cs typeface="Calibri"/>
            </a:endParaRPr>
          </a:p>
          <a:p>
            <a:endParaRPr lang="en-US">
              <a:ea typeface="Calibri"/>
              <a:cs typeface="Calibri"/>
            </a:endParaRPr>
          </a:p>
          <a:p>
            <a:r>
              <a:rPr lang="en-US">
                <a:ea typeface="Calibri"/>
                <a:cs typeface="Calibri"/>
              </a:rPr>
              <a:t>How communities get their information – word of mouth </a:t>
            </a:r>
          </a:p>
          <a:p>
            <a:endParaRPr lang="en-US">
              <a:ea typeface="Calibri"/>
              <a:cs typeface="Calibri"/>
            </a:endParaRPr>
          </a:p>
          <a:p>
            <a:r>
              <a:rPr lang="en-US">
                <a:ea typeface="Calibri"/>
                <a:cs typeface="Calibri"/>
              </a:rPr>
              <a:t>We understand your time is limited under the RHE approach would facilitate your work if you understand who are the local </a:t>
            </a:r>
            <a:r>
              <a:rPr lang="en-US" err="1">
                <a:ea typeface="Calibri"/>
                <a:cs typeface="Calibri"/>
              </a:rPr>
              <a:t>communtiy</a:t>
            </a:r>
            <a:r>
              <a:rPr lang="en-US">
                <a:ea typeface="Calibri"/>
                <a:cs typeface="Calibri"/>
              </a:rPr>
              <a:t> leaders, what are the differences in the </a:t>
            </a:r>
            <a:r>
              <a:rPr lang="en-US" err="1">
                <a:ea typeface="Calibri"/>
                <a:cs typeface="Calibri"/>
              </a:rPr>
              <a:t>communitiy</a:t>
            </a:r>
            <a:r>
              <a:rPr lang="en-US">
                <a:ea typeface="Calibri"/>
                <a:cs typeface="Calibri"/>
              </a:rPr>
              <a:t> </a:t>
            </a:r>
            <a:r>
              <a:rPr lang="en-US" err="1">
                <a:ea typeface="Calibri"/>
                <a:cs typeface="Calibri"/>
              </a:rPr>
              <a:t>organizaitons</a:t>
            </a:r>
            <a:r>
              <a:rPr lang="en-US">
                <a:ea typeface="Calibri"/>
                <a:cs typeface="Calibri"/>
              </a:rPr>
              <a:t> and resources available, faith based orgs, churches when it's hard to reach </a:t>
            </a:r>
            <a:r>
              <a:rPr lang="en-US" err="1">
                <a:ea typeface="Calibri"/>
                <a:cs typeface="Calibri"/>
              </a:rPr>
              <a:t>commiunities</a:t>
            </a:r>
            <a:r>
              <a:rPr lang="en-US">
                <a:ea typeface="Calibri"/>
                <a:cs typeface="Calibri"/>
              </a:rPr>
              <a:t>. Sometimes having the blessing/ legitimacy by trusted leadership goes along way with engaging with Latino elders and </a:t>
            </a:r>
            <a:r>
              <a:rPr lang="en-US" err="1">
                <a:ea typeface="Calibri"/>
                <a:cs typeface="Calibri"/>
              </a:rPr>
              <a:t>commutniy</a:t>
            </a:r>
            <a:r>
              <a:rPr lang="en-US">
                <a:ea typeface="Calibri"/>
                <a:cs typeface="Calibri"/>
              </a:rPr>
              <a:t>. </a:t>
            </a:r>
          </a:p>
          <a:p>
            <a:r>
              <a:rPr lang="en-US">
                <a:ea typeface="Calibri"/>
                <a:cs typeface="Calibri"/>
              </a:rPr>
              <a:t> </a:t>
            </a:r>
            <a:endParaRPr lang="en-US"/>
          </a:p>
          <a:p>
            <a:r>
              <a:rPr lang="en-US">
                <a:ea typeface="Calibri"/>
                <a:cs typeface="Calibri"/>
              </a:rPr>
              <a:t>Trusted community resources – not all resources are created equal, get to know and learn the resources you are offering, are they good? Are there others that are better or culturally competent? You will learn this from talking with members or community leaders and their experiences. </a:t>
            </a:r>
            <a:endParaRPr lang="en-US">
              <a:cs typeface="Calibri"/>
            </a:endParaRPr>
          </a:p>
          <a:p>
            <a:r>
              <a:rPr lang="en-US">
                <a:ea typeface="Calibri"/>
                <a:cs typeface="Calibri"/>
              </a:rPr>
              <a:t>Community leaders know who's trusted in the community, who shows up.</a:t>
            </a:r>
            <a:endParaRPr lang="en-US"/>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a:pPr>
                <a:defRPr/>
              </a:pPr>
              <a:t>65</a:t>
            </a:fld>
            <a:endParaRPr lang="en-US" altLang="en-US"/>
          </a:p>
        </p:txBody>
      </p:sp>
    </p:spTree>
    <p:extLst>
      <p:ext uri="{BB962C8B-B14F-4D97-AF65-F5344CB8AC3E}">
        <p14:creationId xmlns:p14="http://schemas.microsoft.com/office/powerpoint/2010/main" val="32479987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0"/>
              </a:spcAft>
            </a:pPr>
            <a:r>
              <a:rPr lang="en-US" i="1">
                <a:ea typeface="MS PGothic"/>
                <a:cs typeface="Calibri"/>
              </a:rPr>
              <a:t>ANA ISABEL ---</a:t>
            </a:r>
            <a:endParaRPr lang="en-US">
              <a:ea typeface="MS PGothic"/>
              <a:cs typeface="Calibri"/>
            </a:endParaRPr>
          </a:p>
          <a:p>
            <a:pPr>
              <a:spcBef>
                <a:spcPts val="0"/>
              </a:spcBef>
              <a:spcAft>
                <a:spcPts val="0"/>
              </a:spcAft>
            </a:pPr>
            <a:endParaRPr lang="en-US" i="1">
              <a:ea typeface="MS PGothic"/>
              <a:cs typeface="Calibri"/>
            </a:endParaRPr>
          </a:p>
          <a:p>
            <a:pPr>
              <a:spcBef>
                <a:spcPts val="0"/>
              </a:spcBef>
              <a:spcAft>
                <a:spcPts val="0"/>
              </a:spcAft>
            </a:pPr>
            <a:r>
              <a:rPr lang="en-US" i="1">
                <a:ea typeface="MS PGothic"/>
                <a:cs typeface="Calibri"/>
              </a:rPr>
              <a:t>Appropriate way to engage with members - Bilingual and bicultural care coordinators - We understand this may not always be the case; however, it should be our continuous guiding principal as we reach for our Blue Cross North Star Goal of advancing RHE. If not, how can we partner with a person or community leader to establish trust in the community.</a:t>
            </a:r>
          </a:p>
          <a:p>
            <a:pPr>
              <a:spcBef>
                <a:spcPts val="0"/>
              </a:spcBef>
              <a:spcAft>
                <a:spcPts val="0"/>
              </a:spcAft>
            </a:pPr>
            <a:endParaRPr lang="en-US">
              <a:ea typeface="MS PGothic"/>
              <a:cs typeface="Calibri"/>
            </a:endParaRPr>
          </a:p>
          <a:p>
            <a:pPr>
              <a:spcBef>
                <a:spcPts val="0"/>
              </a:spcBef>
              <a:spcAft>
                <a:spcPts val="0"/>
              </a:spcAft>
            </a:pPr>
            <a:r>
              <a:rPr lang="en-US" i="1">
                <a:ea typeface="MS PGothic"/>
                <a:cs typeface="Calibri"/>
              </a:rPr>
              <a:t>Care coordinators supporting each other in supporting members. Facilitate engagement with the member, most of the time it will not be available, can you connect with others who are bicultural and bilingual to support bridging the relationship and build the trust </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a:pPr>
                <a:defRPr/>
              </a:pPr>
              <a:t>66</a:t>
            </a:fld>
            <a:endParaRPr lang="en-US" altLang="en-US"/>
          </a:p>
        </p:txBody>
      </p:sp>
    </p:spTree>
    <p:extLst>
      <p:ext uri="{BB962C8B-B14F-4D97-AF65-F5344CB8AC3E}">
        <p14:creationId xmlns:p14="http://schemas.microsoft.com/office/powerpoint/2010/main" val="3203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a typeface="MS PGothic"/>
                <a:cs typeface="Calibri"/>
              </a:rPr>
              <a:t>CARLA – </a:t>
            </a:r>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67</a:t>
            </a:fld>
            <a:endParaRPr lang="en-US" altLang="en-US"/>
          </a:p>
        </p:txBody>
      </p:sp>
    </p:spTree>
    <p:extLst>
      <p:ext uri="{BB962C8B-B14F-4D97-AF65-F5344CB8AC3E}">
        <p14:creationId xmlns:p14="http://schemas.microsoft.com/office/powerpoint/2010/main" val="22567165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CARLA –--</a:t>
            </a:r>
          </a:p>
          <a:p>
            <a:endParaRPr lang="en-US" dirty="0"/>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68</a:t>
            </a:fld>
            <a:endParaRPr lang="en-US" altLang="en-US"/>
          </a:p>
        </p:txBody>
      </p:sp>
    </p:spTree>
    <p:extLst>
      <p:ext uri="{BB962C8B-B14F-4D97-AF65-F5344CB8AC3E}">
        <p14:creationId xmlns:p14="http://schemas.microsoft.com/office/powerpoint/2010/main" val="2707975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CARLA ----</a:t>
            </a:r>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69</a:t>
            </a:fld>
            <a:endParaRPr lang="en-US" altLang="en-US"/>
          </a:p>
        </p:txBody>
      </p:sp>
    </p:spTree>
    <p:extLst>
      <p:ext uri="{BB962C8B-B14F-4D97-AF65-F5344CB8AC3E}">
        <p14:creationId xmlns:p14="http://schemas.microsoft.com/office/powerpoint/2010/main" val="350159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Introduce Allison, bio, and MN Compass and pass to her. </a:t>
            </a:r>
            <a:endParaRPr lang="en-US">
              <a:cs typeface="Calibri"/>
            </a:endParaRPr>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a:pPr>
                <a:defRPr/>
              </a:pPr>
              <a:t>7</a:t>
            </a:fld>
            <a:endParaRPr lang="en-US" altLang="en-US"/>
          </a:p>
        </p:txBody>
      </p:sp>
    </p:spTree>
    <p:extLst>
      <p:ext uri="{BB962C8B-B14F-4D97-AF65-F5344CB8AC3E}">
        <p14:creationId xmlns:p14="http://schemas.microsoft.com/office/powerpoint/2010/main" val="20415071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CARLA/ANA ISABEL ----</a:t>
            </a:r>
            <a:endParaRPr lang="en-US" i="0" dirty="0">
              <a:latin typeface="Arial"/>
              <a:ea typeface="MS PGothic"/>
            </a:endParaRPr>
          </a:p>
          <a:p>
            <a:pPr marL="285750" indent="-285750">
              <a:buFont typeface="Arial" panose="020B0604020202020204" pitchFamily="34" charset="0"/>
              <a:buChar char="•"/>
            </a:pPr>
            <a:endParaRPr lang="en-US" i="0" dirty="0">
              <a:latin typeface="Arial"/>
              <a:ea typeface="MS PGothic"/>
            </a:endParaRPr>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70</a:t>
            </a:fld>
            <a:endParaRPr lang="en-US" altLang="en-US"/>
          </a:p>
        </p:txBody>
      </p:sp>
    </p:spTree>
    <p:extLst>
      <p:ext uri="{BB962C8B-B14F-4D97-AF65-F5344CB8AC3E}">
        <p14:creationId xmlns:p14="http://schemas.microsoft.com/office/powerpoint/2010/main" val="25117994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ISABEL</a:t>
            </a:r>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71</a:t>
            </a:fld>
            <a:endParaRPr lang="en-US" altLang="en-US"/>
          </a:p>
        </p:txBody>
      </p:sp>
    </p:spTree>
    <p:extLst>
      <p:ext uri="{BB962C8B-B14F-4D97-AF65-F5344CB8AC3E}">
        <p14:creationId xmlns:p14="http://schemas.microsoft.com/office/powerpoint/2010/main" val="5751964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C92B54-A508-4F22-8EF0-509EC1071C64}" type="slidenum">
              <a:rPr lang="en-US" altLang="en-US" smtClean="0"/>
              <a:pPr>
                <a:defRPr/>
              </a:pPr>
              <a:t>72</a:t>
            </a:fld>
            <a:endParaRPr lang="en-US" altLang="en-US"/>
          </a:p>
        </p:txBody>
      </p:sp>
    </p:spTree>
    <p:extLst>
      <p:ext uri="{BB962C8B-B14F-4D97-AF65-F5344CB8AC3E}">
        <p14:creationId xmlns:p14="http://schemas.microsoft.com/office/powerpoint/2010/main" val="421251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https://www.mncompass.org/chart/k199/population-race#1-5523-g</a:t>
            </a:r>
          </a:p>
          <a:p>
            <a:endParaRPr lang="en-US" dirty="0"/>
          </a:p>
          <a:p>
            <a:r>
              <a:rPr lang="en-US" dirty="0"/>
              <a:t>Since 2000, our third largest racial /</a:t>
            </a:r>
            <a:r>
              <a:rPr lang="en-US" baseline="0" dirty="0"/>
              <a:t> ethnic group (after White and Black residents)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461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https://www.mncompass.org/chart/k199/population-race#1-5523-g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11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https://www.mncompass.org/chart/k199/population-race#1-5059-g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EF30-F83A-D648-80A8-390EA6B29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726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4" name="Picture 7" descr="0079_10012027_tint.jpg">
            <a:extLst>
              <a:ext uri="{FF2B5EF4-FFF2-40B4-BE49-F238E27FC236}">
                <a16:creationId xmlns:a16="http://schemas.microsoft.com/office/drawing/2014/main" id="{D53E374A-13A2-4768-89D7-EAC10B50E1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F46F9E6B-3300-4091-80FA-EEE1030523EA}"/>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a:solidFill>
                  <a:srgbClr val="FFFFFF"/>
                </a:solidFill>
                <a:cs typeface="Arial" panose="020B0604020202020204" pitchFamily="34" charset="0"/>
              </a:rPr>
              <a:t>Blue Cross</a:t>
            </a:r>
            <a:r>
              <a:rPr lang="en-US" altLang="en-US" sz="1067" baseline="30000">
                <a:solidFill>
                  <a:srgbClr val="FFFFFF"/>
                </a:solidFill>
                <a:cs typeface="Arial" panose="020B0604020202020204" pitchFamily="34" charset="0"/>
              </a:rPr>
              <a:t>®</a:t>
            </a:r>
            <a:r>
              <a:rPr lang="en-US" altLang="en-US" sz="1067">
                <a:solidFill>
                  <a:srgbClr val="FFFFFF"/>
                </a:solidFill>
                <a:cs typeface="Arial" panose="020B0604020202020204" pitchFamily="34" charset="0"/>
              </a:rPr>
              <a:t> and Blue Shield</a:t>
            </a:r>
            <a:r>
              <a:rPr lang="en-US" altLang="en-US" sz="1067" baseline="30000">
                <a:solidFill>
                  <a:srgbClr val="FFFFFF"/>
                </a:solidFill>
                <a:cs typeface="Arial" panose="020B0604020202020204" pitchFamily="34" charset="0"/>
              </a:rPr>
              <a:t>®</a:t>
            </a:r>
            <a:r>
              <a:rPr lang="en-US" altLang="en-US" sz="1067">
                <a:solidFill>
                  <a:srgbClr val="FFFFFF"/>
                </a:solidFill>
                <a:cs typeface="Arial" panose="020B0604020202020204" pitchFamily="34" charset="0"/>
              </a:rPr>
              <a:t> of Minnesota and Blue Plus</a:t>
            </a:r>
            <a:r>
              <a:rPr lang="en-US" altLang="en-US" sz="1067" baseline="30000">
                <a:solidFill>
                  <a:srgbClr val="FFFFFF"/>
                </a:solidFill>
                <a:cs typeface="Arial" panose="020B0604020202020204" pitchFamily="34" charset="0"/>
              </a:rPr>
              <a:t>®</a:t>
            </a:r>
            <a:r>
              <a:rPr lang="en-US" altLang="en-US" sz="1067">
                <a:solidFill>
                  <a:srgbClr val="FFFFFF"/>
                </a:solidFill>
                <a:cs typeface="Arial" panose="020B0604020202020204" pitchFamily="34" charset="0"/>
              </a:rPr>
              <a:t> are nonprofit independent licensees of the Blue Cross and Blue Shield Association.</a:t>
            </a:r>
            <a:endParaRPr lang="en-US" altLang="en-US" sz="80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E463EC52-8BCD-47A2-B991-A1CF8B3781F3}"/>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a:solidFill>
                  <a:srgbClr val="FFFFFF"/>
                </a:solidFill>
                <a:cs typeface="Arial" panose="020B0604020202020204" pitchFamily="34" charset="0"/>
              </a:rPr>
              <a:t>Confidential and proprietary. </a:t>
            </a:r>
            <a:endParaRPr lang="en-US" altLang="en-US" sz="800">
              <a:solidFill>
                <a:srgbClr val="FFFFFF"/>
              </a:solidFill>
              <a:cs typeface="Arial" panose="020B0604020202020204" pitchFamily="34" charset="0"/>
              <a:sym typeface="Arial" panose="020B0604020202020204" pitchFamily="34" charset="0"/>
            </a:endParaRPr>
          </a:p>
        </p:txBody>
      </p:sp>
      <p:sp>
        <p:nvSpPr>
          <p:cNvPr id="10" name="Title 1">
            <a:extLst>
              <a:ext uri="{FF2B5EF4-FFF2-40B4-BE49-F238E27FC236}">
                <a16:creationId xmlns:a16="http://schemas.microsoft.com/office/drawing/2014/main" id="{1249BF5C-A701-BA4D-9AD6-4EFCF8CEA0DB}"/>
              </a:ext>
            </a:extLst>
          </p:cNvPr>
          <p:cNvSpPr>
            <a:spLocks noGrp="1"/>
          </p:cNvSpPr>
          <p:nvPr>
            <p:ph type="ctrTitle" hasCustomPrompt="1"/>
          </p:nvPr>
        </p:nvSpPr>
        <p:spPr>
          <a:xfrm>
            <a:off x="494272" y="2073023"/>
            <a:ext cx="11194305" cy="1668968"/>
          </a:xfrm>
          <a:prstGeom prst="rect">
            <a:avLst/>
          </a:prstGeom>
        </p:spPr>
        <p:txBody>
          <a:bodyPr lIns="0" tIns="45712" rIns="91424" bIns="45712" anchor="b"/>
          <a:lstStyle>
            <a:lvl1pPr>
              <a:lnSpc>
                <a:spcPct val="100000"/>
              </a:lnSpc>
              <a:defRPr sz="4800" b="1" i="0" cap="all" baseline="0">
                <a:solidFill>
                  <a:srgbClr val="F9F9FF"/>
                </a:solidFill>
                <a:latin typeface="Arial Narrow" panose="020B0604020202020204" pitchFamily="34" charset="0"/>
                <a:cs typeface="Arial Narrow" panose="020B0604020202020204" pitchFamily="34" charset="0"/>
              </a:defRPr>
            </a:lvl1pPr>
          </a:lstStyle>
          <a:p>
            <a:br>
              <a:rPr lang="en-US"/>
            </a:br>
            <a:r>
              <a:rPr lang="en-US"/>
              <a:t>Click to edit Master title style</a:t>
            </a:r>
          </a:p>
        </p:txBody>
      </p:sp>
      <p:sp>
        <p:nvSpPr>
          <p:cNvPr id="11" name="Text Placeholder 2">
            <a:extLst>
              <a:ext uri="{FF2B5EF4-FFF2-40B4-BE49-F238E27FC236}">
                <a16:creationId xmlns:a16="http://schemas.microsoft.com/office/drawing/2014/main" id="{2491D99D-756C-654C-8747-07BDD1129D0C}"/>
              </a:ext>
            </a:extLst>
          </p:cNvPr>
          <p:cNvSpPr>
            <a:spLocks noGrp="1"/>
          </p:cNvSpPr>
          <p:nvPr>
            <p:ph type="body" sz="quarter" idx="14"/>
          </p:nvPr>
        </p:nvSpPr>
        <p:spPr>
          <a:xfrm>
            <a:off x="494272" y="3878002"/>
            <a:ext cx="11194305" cy="435303"/>
          </a:xfrm>
          <a:prstGeom prst="rect">
            <a:avLst/>
          </a:prstGeom>
        </p:spPr>
        <p:txBody>
          <a:bodyPr vert="horz" lIns="0" tIns="0" rIns="0" bIns="0" anchor="t"/>
          <a:lstStyle>
            <a:lvl1pPr marL="0" indent="0">
              <a:lnSpc>
                <a:spcPct val="120000"/>
              </a:lnSpc>
              <a:buClrTx/>
              <a:buNone/>
              <a:defRPr sz="2133"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2" name="Text Placeholder 2">
            <a:extLst>
              <a:ext uri="{FF2B5EF4-FFF2-40B4-BE49-F238E27FC236}">
                <a16:creationId xmlns:a16="http://schemas.microsoft.com/office/drawing/2014/main" id="{F390382C-6EA6-D143-BB9B-82F1C2736E5D}"/>
              </a:ext>
            </a:extLst>
          </p:cNvPr>
          <p:cNvSpPr>
            <a:spLocks noGrp="1"/>
          </p:cNvSpPr>
          <p:nvPr>
            <p:ph type="body" sz="quarter" idx="15"/>
          </p:nvPr>
        </p:nvSpPr>
        <p:spPr>
          <a:xfrm>
            <a:off x="494272" y="4369781"/>
            <a:ext cx="11194305" cy="435303"/>
          </a:xfrm>
          <a:prstGeom prst="rect">
            <a:avLst/>
          </a:prstGeom>
        </p:spPr>
        <p:txBody>
          <a:bodyPr vert="horz" lIns="0" tIns="0" rIns="0" bIns="0" anchor="t"/>
          <a:lstStyle>
            <a:lvl1pPr marL="0" indent="0">
              <a:lnSpc>
                <a:spcPct val="120000"/>
              </a:lnSpc>
              <a:buClrTx/>
              <a:buNone/>
              <a:defRPr sz="1600" b="0" i="0">
                <a:solidFill>
                  <a:schemeClr val="bg1"/>
                </a:solidFill>
                <a:latin typeface="Arial Narrow" panose="020B0604020202020204" pitchFamily="34" charset="0"/>
                <a:cs typeface="Arial Narrow" panose="020B0604020202020204" pitchFamily="34" charset="0"/>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pic>
        <p:nvPicPr>
          <p:cNvPr id="9" name="Picture 1">
            <a:extLst>
              <a:ext uri="{FF2B5EF4-FFF2-40B4-BE49-F238E27FC236}">
                <a16:creationId xmlns:a16="http://schemas.microsoft.com/office/drawing/2014/main" id="{805FA107-009A-466E-8921-7EF139D3FE0A}"/>
              </a:ext>
            </a:extLst>
          </p:cNvPr>
          <p:cNvPicPr>
            <a:picLocks noChangeAspect="1"/>
          </p:cNvPicPr>
          <p:nvPr userDrawn="1"/>
        </p:nvPicPr>
        <p:blipFill>
          <a:blip r:embed="rId3"/>
          <a:srcRect/>
          <a:stretch/>
        </p:blipFill>
        <p:spPr bwMode="auto">
          <a:xfrm>
            <a:off x="10110788" y="519113"/>
            <a:ext cx="1579563" cy="52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35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Column with Subhead and Image)">
    <p:spTree>
      <p:nvGrpSpPr>
        <p:cNvPr id="1" name=""/>
        <p:cNvGrpSpPr/>
        <p:nvPr/>
      </p:nvGrpSpPr>
      <p:grpSpPr>
        <a:xfrm>
          <a:off x="0" y="0"/>
          <a:ext cx="0" cy="0"/>
          <a:chOff x="0" y="0"/>
          <a:chExt cx="0" cy="0"/>
        </a:xfrm>
      </p:grpSpPr>
      <p:sp>
        <p:nvSpPr>
          <p:cNvPr id="10" name="Title 1"/>
          <p:cNvSpPr>
            <a:spLocks noGrp="1"/>
          </p:cNvSpPr>
          <p:nvPr>
            <p:ph type="title"/>
          </p:nvPr>
        </p:nvSpPr>
        <p:spPr>
          <a:xfrm>
            <a:off x="491613" y="158441"/>
            <a:ext cx="9376287" cy="1011500"/>
          </a:xfrm>
          <a:prstGeom prst="rect">
            <a:avLst/>
          </a:prstGeom>
        </p:spPr>
        <p:txBody>
          <a:bodyPr lIns="0" tIns="0" rIns="0" bIns="0" anchor="b"/>
          <a:lstStyle>
            <a:lvl1pPr>
              <a:lnSpc>
                <a:spcPct val="90000"/>
              </a:lnSpc>
              <a:defRPr sz="3200" b="1" i="0" baseline="0">
                <a:solidFill>
                  <a:srgbClr val="003359"/>
                </a:solidFill>
                <a:latin typeface="Arial Narrow" panose="020B0606020202030204" pitchFamily="34" charset="0"/>
                <a:cs typeface="Arial"/>
              </a:defRPr>
            </a:lvl1pPr>
          </a:lstStyle>
          <a:p>
            <a:r>
              <a:rPr lang="en-US"/>
              <a:t>Click to edit Master title style</a:t>
            </a:r>
          </a:p>
        </p:txBody>
      </p:sp>
      <p:sp>
        <p:nvSpPr>
          <p:cNvPr id="13" name="Picture Placeholder 15"/>
          <p:cNvSpPr>
            <a:spLocks noGrp="1"/>
          </p:cNvSpPr>
          <p:nvPr>
            <p:ph type="pic" sz="quarter" idx="22"/>
          </p:nvPr>
        </p:nvSpPr>
        <p:spPr>
          <a:xfrm>
            <a:off x="7279922" y="1682497"/>
            <a:ext cx="4440999" cy="4143495"/>
          </a:xfrm>
          <a:prstGeom prst="rect">
            <a:avLst/>
          </a:prstGeom>
        </p:spPr>
        <p:txBody>
          <a:bodyPr vert="horz"/>
          <a:lstStyle/>
          <a:p>
            <a:pPr lvl="0"/>
            <a:endParaRPr lang="en-US" noProof="0"/>
          </a:p>
        </p:txBody>
      </p:sp>
      <p:sp>
        <p:nvSpPr>
          <p:cNvPr id="6" name="Slide Number Placeholder 2">
            <a:extLst>
              <a:ext uri="{FF2B5EF4-FFF2-40B4-BE49-F238E27FC236}">
                <a16:creationId xmlns:a16="http://schemas.microsoft.com/office/drawing/2014/main" id="{460EAB78-A414-4C17-8996-FC5B472DB9F2}"/>
              </a:ext>
            </a:extLst>
          </p:cNvPr>
          <p:cNvSpPr>
            <a:spLocks noGrp="1"/>
          </p:cNvSpPr>
          <p:nvPr>
            <p:ph type="sldNum" sz="quarter" idx="25"/>
          </p:nvPr>
        </p:nvSpPr>
        <p:spPr/>
        <p:txBody>
          <a:bodyPr/>
          <a:lstStyle>
            <a:lvl1pPr>
              <a:defRPr/>
            </a:lvl1pPr>
          </a:lstStyle>
          <a:p>
            <a:pPr>
              <a:defRPr/>
            </a:pPr>
            <a:fld id="{176998C4-890E-4641-9E27-C7A90B327C26}" type="slidenum">
              <a:rPr lang="en-US" altLang="en-US"/>
              <a:pPr>
                <a:defRPr/>
              </a:pPr>
              <a:t>‹#›</a:t>
            </a:fld>
            <a:endParaRPr lang="en-US" altLang="en-US"/>
          </a:p>
        </p:txBody>
      </p:sp>
      <p:sp>
        <p:nvSpPr>
          <p:cNvPr id="9" name="Text Placeholder 2">
            <a:extLst>
              <a:ext uri="{FF2B5EF4-FFF2-40B4-BE49-F238E27FC236}">
                <a16:creationId xmlns:a16="http://schemas.microsoft.com/office/drawing/2014/main" id="{F31D3E6A-58AB-4EC4-8FB0-BA0229DFF199}"/>
              </a:ext>
            </a:extLst>
          </p:cNvPr>
          <p:cNvSpPr>
            <a:spLocks noGrp="1"/>
          </p:cNvSpPr>
          <p:nvPr>
            <p:ph type="body" sz="quarter" idx="20"/>
          </p:nvPr>
        </p:nvSpPr>
        <p:spPr>
          <a:xfrm>
            <a:off x="491613" y="1649577"/>
            <a:ext cx="5424229" cy="455109"/>
          </a:xfrm>
          <a:prstGeom prst="rect">
            <a:avLst/>
          </a:prstGeom>
        </p:spPr>
        <p:txBody>
          <a:bodyPr vert="horz" lIns="0" tIns="0" rIns="0" bIns="0" anchor="t"/>
          <a:lstStyle>
            <a:lvl1pPr marL="0" indent="0">
              <a:lnSpc>
                <a:spcPct val="120000"/>
              </a:lnSpc>
              <a:buClrTx/>
              <a:buNone/>
              <a:defRPr sz="2400"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endParaRPr lang="en-US"/>
          </a:p>
        </p:txBody>
      </p:sp>
      <p:sp>
        <p:nvSpPr>
          <p:cNvPr id="11" name="Text Placeholder 2">
            <a:extLst>
              <a:ext uri="{FF2B5EF4-FFF2-40B4-BE49-F238E27FC236}">
                <a16:creationId xmlns:a16="http://schemas.microsoft.com/office/drawing/2014/main" id="{19C77F97-2FD4-4D1C-8E26-7FEB94949046}"/>
              </a:ext>
            </a:extLst>
          </p:cNvPr>
          <p:cNvSpPr>
            <a:spLocks noGrp="1"/>
          </p:cNvSpPr>
          <p:nvPr>
            <p:ph type="body" sz="quarter" idx="21"/>
          </p:nvPr>
        </p:nvSpPr>
        <p:spPr>
          <a:xfrm>
            <a:off x="495246" y="2176998"/>
            <a:ext cx="5422956" cy="3616074"/>
          </a:xfrm>
          <a:prstGeom prst="rect">
            <a:avLst/>
          </a:prstGeom>
        </p:spPr>
        <p:txBody>
          <a:bodyPr vert="horz" lIns="0" tIns="0" rIns="0" bIns="0"/>
          <a:lstStyle>
            <a:lvl1pPr marL="0" indent="0">
              <a:lnSpc>
                <a:spcPct val="120000"/>
              </a:lnSpc>
              <a:buClrTx/>
              <a:buFont typeface="Arial" panose="020B0604020202020204" pitchFamily="34" charset="0"/>
              <a:buNone/>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600">
                <a:solidFill>
                  <a:srgbClr val="003359"/>
                </a:solidFill>
              </a:defRPr>
            </a:lvl4pPr>
            <a:lvl5pPr>
              <a:lnSpc>
                <a:spcPct val="120000"/>
              </a:lnSpc>
              <a:buClrTx/>
              <a:defRPr sz="1400">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FD8228BD-0D3A-4C8B-AFED-4656BC9E8125}"/>
              </a:ext>
            </a:extLst>
          </p:cNvPr>
          <p:cNvSpPr>
            <a:spLocks noGrp="1"/>
          </p:cNvSpPr>
          <p:nvPr>
            <p:ph type="body" sz="quarter" idx="13"/>
          </p:nvPr>
        </p:nvSpPr>
        <p:spPr>
          <a:xfrm>
            <a:off x="495244" y="5997678"/>
            <a:ext cx="11194219" cy="290871"/>
          </a:xfrm>
          <a:prstGeom prst="rect">
            <a:avLst/>
          </a:prstGeom>
        </p:spPr>
        <p:txBody>
          <a:bodyPr vert="horz" lIns="0" tIns="0" rIns="0" bIns="0" anchor="b"/>
          <a:lstStyle>
            <a:lvl1pPr marL="0" indent="0" algn="l">
              <a:lnSpc>
                <a:spcPct val="120000"/>
              </a:lnSpc>
              <a:buClrTx/>
              <a:buNone/>
              <a:defRPr sz="1067">
                <a:solidFill>
                  <a:schemeClr val="bg1">
                    <a:lumMod val="50000"/>
                  </a:schemeClr>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30987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C621A3-7D1E-4F0C-9113-EFD38CFB488D}"/>
              </a:ext>
            </a:extLst>
          </p:cNvPr>
          <p:cNvSpPr/>
          <p:nvPr userDrawn="1"/>
        </p:nvSpPr>
        <p:spPr>
          <a:xfrm>
            <a:off x="0" y="0"/>
            <a:ext cx="12192000" cy="63669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a:p>
        </p:txBody>
      </p:sp>
      <p:sp>
        <p:nvSpPr>
          <p:cNvPr id="7" name="Slide Number Placeholder 2">
            <a:extLst>
              <a:ext uri="{FF2B5EF4-FFF2-40B4-BE49-F238E27FC236}">
                <a16:creationId xmlns:a16="http://schemas.microsoft.com/office/drawing/2014/main" id="{5AC3BFFC-2525-4614-BFDA-FB05DDBDB5E8}"/>
              </a:ext>
            </a:extLst>
          </p:cNvPr>
          <p:cNvSpPr>
            <a:spLocks noGrp="1"/>
          </p:cNvSpPr>
          <p:nvPr>
            <p:ph type="sldNum" sz="quarter" idx="10"/>
          </p:nvPr>
        </p:nvSpPr>
        <p:spPr/>
        <p:txBody>
          <a:bodyPr/>
          <a:lstStyle>
            <a:lvl1pPr>
              <a:defRPr/>
            </a:lvl1pPr>
          </a:lstStyle>
          <a:p>
            <a:pPr>
              <a:defRPr/>
            </a:pPr>
            <a:fld id="{7E517CB7-7C84-468D-B465-D22DAD9C7118}" type="slidenum">
              <a:rPr lang="en-US" altLang="en-US"/>
              <a:pPr>
                <a:defRPr/>
              </a:pPr>
              <a:t>‹#›</a:t>
            </a:fld>
            <a:endParaRPr lang="en-US" altLang="en-US"/>
          </a:p>
        </p:txBody>
      </p:sp>
      <p:pic>
        <p:nvPicPr>
          <p:cNvPr id="8" name="Picture 1">
            <a:extLst>
              <a:ext uri="{FF2B5EF4-FFF2-40B4-BE49-F238E27FC236}">
                <a16:creationId xmlns:a16="http://schemas.microsoft.com/office/drawing/2014/main" id="{1C2D50FC-468B-4211-8250-DA8F1468F2FB}"/>
              </a:ext>
            </a:extLst>
          </p:cNvPr>
          <p:cNvPicPr>
            <a:picLocks noChangeAspect="1"/>
          </p:cNvPicPr>
          <p:nvPr userDrawn="1"/>
        </p:nvPicPr>
        <p:blipFill>
          <a:blip r:embed="rId2"/>
          <a:srcRect/>
          <a:stretch/>
        </p:blipFill>
        <p:spPr bwMode="auto">
          <a:xfrm>
            <a:off x="10110788" y="519113"/>
            <a:ext cx="1579563" cy="52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4C360E9-0DE7-4DCF-8E7B-891A7E481337}"/>
              </a:ext>
            </a:extLst>
          </p:cNvPr>
          <p:cNvSpPr>
            <a:spLocks noGrp="1"/>
          </p:cNvSpPr>
          <p:nvPr>
            <p:ph type="ctrTitle"/>
          </p:nvPr>
        </p:nvSpPr>
        <p:spPr>
          <a:xfrm>
            <a:off x="440268" y="2254743"/>
            <a:ext cx="11252200" cy="1139977"/>
          </a:xfrm>
          <a:prstGeom prst="rect">
            <a:avLst/>
          </a:prstGeom>
        </p:spPr>
        <p:txBody>
          <a:bodyPr lIns="0" tIns="45712" rIns="91424" bIns="45712" anchor="b"/>
          <a:lstStyle>
            <a:lvl1pPr>
              <a:lnSpc>
                <a:spcPct val="100000"/>
              </a:lnSpc>
              <a:defRPr sz="3600" b="1" i="0" cap="all" baseline="0">
                <a:solidFill>
                  <a:schemeClr val="tx2"/>
                </a:solidFill>
                <a:latin typeface="Arial Narrow" panose="020B0606020202030204" pitchFamily="34" charset="0"/>
                <a:cs typeface="Arial"/>
              </a:defRPr>
            </a:lvl1pPr>
          </a:lstStyle>
          <a:p>
            <a:r>
              <a:rPr lang="en-US"/>
              <a:t>Click to edit Master title style</a:t>
            </a:r>
          </a:p>
        </p:txBody>
      </p:sp>
      <p:sp>
        <p:nvSpPr>
          <p:cNvPr id="9" name="Text Placeholder 2">
            <a:extLst>
              <a:ext uri="{FF2B5EF4-FFF2-40B4-BE49-F238E27FC236}">
                <a16:creationId xmlns:a16="http://schemas.microsoft.com/office/drawing/2014/main" id="{B9FD38FD-A376-4435-A603-E7BA542ED176}"/>
              </a:ext>
            </a:extLst>
          </p:cNvPr>
          <p:cNvSpPr>
            <a:spLocks noGrp="1"/>
          </p:cNvSpPr>
          <p:nvPr>
            <p:ph type="body" sz="quarter" idx="14"/>
          </p:nvPr>
        </p:nvSpPr>
        <p:spPr>
          <a:xfrm>
            <a:off x="440268" y="3530733"/>
            <a:ext cx="11252200" cy="487397"/>
          </a:xfrm>
          <a:prstGeom prst="rect">
            <a:avLst/>
          </a:prstGeom>
        </p:spPr>
        <p:txBody>
          <a:bodyPr vert="horz" lIns="0" tIns="0" rIns="0" bIns="0" anchor="t"/>
          <a:lstStyle>
            <a:lvl1pPr marL="0" indent="0">
              <a:lnSpc>
                <a:spcPct val="120000"/>
              </a:lnSpc>
              <a:buClrTx/>
              <a:buNone/>
              <a:defRPr sz="2000" b="0">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532640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168A0-838A-47AF-A23A-AC71DCCEFD89}"/>
              </a:ext>
            </a:extLst>
          </p:cNvPr>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a:p>
        </p:txBody>
      </p:sp>
      <p:sp>
        <p:nvSpPr>
          <p:cNvPr id="5" name="Rectangle 10">
            <a:extLst>
              <a:ext uri="{FF2B5EF4-FFF2-40B4-BE49-F238E27FC236}">
                <a16:creationId xmlns:a16="http://schemas.microsoft.com/office/drawing/2014/main" id="{92CFAB18-3DFB-45A8-8869-1CC5BBFDC8D9}"/>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a:solidFill>
                  <a:srgbClr val="FFFFFF"/>
                </a:solidFill>
                <a:cs typeface="Arial" panose="020B0604020202020204" pitchFamily="34" charset="0"/>
              </a:rPr>
              <a:t>Confidential and proprietary. </a:t>
            </a:r>
            <a:endParaRPr lang="en-US" altLang="en-US" sz="800">
              <a:solidFill>
                <a:srgbClr val="FFFFFF"/>
              </a:solidFill>
              <a:cs typeface="Arial" panose="020B0604020202020204" pitchFamily="34" charset="0"/>
              <a:sym typeface="Arial" panose="020B0604020202020204" pitchFamily="34" charset="0"/>
            </a:endParaRPr>
          </a:p>
        </p:txBody>
      </p:sp>
      <p:sp>
        <p:nvSpPr>
          <p:cNvPr id="8" name="Slide Number Placeholder 2">
            <a:extLst>
              <a:ext uri="{FF2B5EF4-FFF2-40B4-BE49-F238E27FC236}">
                <a16:creationId xmlns:a16="http://schemas.microsoft.com/office/drawing/2014/main" id="{B52D459D-DD4E-4C95-A7B3-E22EC5D5D7CD}"/>
              </a:ext>
            </a:extLst>
          </p:cNvPr>
          <p:cNvSpPr>
            <a:spLocks noGrp="1"/>
          </p:cNvSpPr>
          <p:nvPr>
            <p:ph type="sldNum" sz="quarter" idx="10"/>
          </p:nvPr>
        </p:nvSpPr>
        <p:spPr/>
        <p:txBody>
          <a:bodyPr/>
          <a:lstStyle>
            <a:lvl1pPr>
              <a:defRPr>
                <a:solidFill>
                  <a:schemeClr val="bg1"/>
                </a:solidFill>
              </a:defRPr>
            </a:lvl1pPr>
          </a:lstStyle>
          <a:p>
            <a:pPr>
              <a:defRPr/>
            </a:pPr>
            <a:fld id="{0AED435A-72E1-49F7-AB02-D2C6C7ECEE1F}" type="slidenum">
              <a:rPr lang="en-US" altLang="en-US"/>
              <a:pPr>
                <a:defRPr/>
              </a:pPr>
              <a:t>‹#›</a:t>
            </a:fld>
            <a:endParaRPr lang="en-US" altLang="en-US"/>
          </a:p>
        </p:txBody>
      </p:sp>
      <p:pic>
        <p:nvPicPr>
          <p:cNvPr id="10" name="Picture 1">
            <a:extLst>
              <a:ext uri="{FF2B5EF4-FFF2-40B4-BE49-F238E27FC236}">
                <a16:creationId xmlns:a16="http://schemas.microsoft.com/office/drawing/2014/main" id="{FE22B7B2-4A14-44D7-A989-D52B5E9F0C45}"/>
              </a:ext>
            </a:extLst>
          </p:cNvPr>
          <p:cNvPicPr>
            <a:picLocks noChangeAspect="1"/>
          </p:cNvPicPr>
          <p:nvPr userDrawn="1"/>
        </p:nvPicPr>
        <p:blipFill>
          <a:blip r:embed="rId2"/>
          <a:srcRect/>
          <a:stretch/>
        </p:blipFill>
        <p:spPr bwMode="auto">
          <a:xfrm>
            <a:off x="10110788" y="519113"/>
            <a:ext cx="1579563" cy="52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314F65D5-7D15-6B41-8833-70AA35E2A18A}"/>
              </a:ext>
            </a:extLst>
          </p:cNvPr>
          <p:cNvSpPr>
            <a:spLocks noGrp="1"/>
          </p:cNvSpPr>
          <p:nvPr>
            <p:ph type="ctrTitle"/>
          </p:nvPr>
        </p:nvSpPr>
        <p:spPr>
          <a:xfrm>
            <a:off x="440268" y="2254743"/>
            <a:ext cx="11252200" cy="1139977"/>
          </a:xfrm>
          <a:prstGeom prst="rect">
            <a:avLst/>
          </a:prstGeom>
        </p:spPr>
        <p:txBody>
          <a:bodyPr lIns="0" tIns="45712" rIns="91424" bIns="45712" anchor="b"/>
          <a:lstStyle>
            <a:lvl1pPr>
              <a:lnSpc>
                <a:spcPct val="100000"/>
              </a:lnSpc>
              <a:defRPr sz="3600" b="1" i="0" cap="all" baseline="0">
                <a:solidFill>
                  <a:schemeClr val="bg1"/>
                </a:solidFill>
                <a:latin typeface="Arial Narrow" panose="020B0606020202030204" pitchFamily="34" charset="0"/>
                <a:cs typeface="Arial"/>
              </a:defRPr>
            </a:lvl1pPr>
          </a:lstStyle>
          <a:p>
            <a:r>
              <a:rPr lang="en-US"/>
              <a:t>Click to edit Master title style</a:t>
            </a:r>
          </a:p>
        </p:txBody>
      </p:sp>
      <p:sp>
        <p:nvSpPr>
          <p:cNvPr id="12" name="Text Placeholder 2">
            <a:extLst>
              <a:ext uri="{FF2B5EF4-FFF2-40B4-BE49-F238E27FC236}">
                <a16:creationId xmlns:a16="http://schemas.microsoft.com/office/drawing/2014/main" id="{89C5BA3A-03B9-9040-9E2E-BC3A29E291AB}"/>
              </a:ext>
            </a:extLst>
          </p:cNvPr>
          <p:cNvSpPr>
            <a:spLocks noGrp="1"/>
          </p:cNvSpPr>
          <p:nvPr>
            <p:ph type="body" sz="quarter" idx="14"/>
          </p:nvPr>
        </p:nvSpPr>
        <p:spPr>
          <a:xfrm>
            <a:off x="440268" y="3530733"/>
            <a:ext cx="11252200" cy="487397"/>
          </a:xfrm>
          <a:prstGeom prst="rect">
            <a:avLst/>
          </a:prstGeom>
        </p:spPr>
        <p:txBody>
          <a:bodyPr vert="horz" lIns="0" tIns="0" rIns="0" bIns="0" anchor="t"/>
          <a:lstStyle>
            <a:lvl1pPr marL="0" indent="0">
              <a:lnSpc>
                <a:spcPct val="120000"/>
              </a:lnSpc>
              <a:buClrTx/>
              <a:buNone/>
              <a:defRPr sz="20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548095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Slide Op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8BAE05-E624-4E15-960F-F011A879F53E}"/>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a:p>
        </p:txBody>
      </p:sp>
      <p:sp>
        <p:nvSpPr>
          <p:cNvPr id="5" name="Rectangle 10">
            <a:extLst>
              <a:ext uri="{FF2B5EF4-FFF2-40B4-BE49-F238E27FC236}">
                <a16:creationId xmlns:a16="http://schemas.microsoft.com/office/drawing/2014/main" id="{1B97FFFA-61D5-42EF-91F7-767A78A73B22}"/>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a:solidFill>
                  <a:srgbClr val="FFFFFF"/>
                </a:solidFill>
                <a:cs typeface="Arial" panose="020B0604020202020204" pitchFamily="34" charset="0"/>
              </a:rPr>
              <a:t>Confidential and proprietary. </a:t>
            </a:r>
            <a:endParaRPr lang="en-US" altLang="en-US" sz="800">
              <a:solidFill>
                <a:srgbClr val="FFFFFF"/>
              </a:solidFill>
              <a:cs typeface="Arial" panose="020B0604020202020204" pitchFamily="34" charset="0"/>
              <a:sym typeface="Arial" panose="020B0604020202020204" pitchFamily="34" charset="0"/>
            </a:endParaRPr>
          </a:p>
        </p:txBody>
      </p:sp>
      <p:sp>
        <p:nvSpPr>
          <p:cNvPr id="8" name="Slide Number Placeholder 2">
            <a:extLst>
              <a:ext uri="{FF2B5EF4-FFF2-40B4-BE49-F238E27FC236}">
                <a16:creationId xmlns:a16="http://schemas.microsoft.com/office/drawing/2014/main" id="{A9BCE3DB-64D2-44AC-AD1C-B173C48A2094}"/>
              </a:ext>
            </a:extLst>
          </p:cNvPr>
          <p:cNvSpPr>
            <a:spLocks noGrp="1"/>
          </p:cNvSpPr>
          <p:nvPr>
            <p:ph type="sldNum" sz="quarter" idx="10"/>
          </p:nvPr>
        </p:nvSpPr>
        <p:spPr/>
        <p:txBody>
          <a:bodyPr/>
          <a:lstStyle>
            <a:lvl1pPr>
              <a:defRPr>
                <a:solidFill>
                  <a:schemeClr val="bg1"/>
                </a:solidFill>
              </a:defRPr>
            </a:lvl1pPr>
          </a:lstStyle>
          <a:p>
            <a:pPr>
              <a:defRPr/>
            </a:pPr>
            <a:fld id="{6B11A170-94E1-4994-8B17-27EB5B9FB9B1}" type="slidenum">
              <a:rPr lang="en-US" altLang="en-US"/>
              <a:pPr>
                <a:defRPr/>
              </a:pPr>
              <a:t>‹#›</a:t>
            </a:fld>
            <a:endParaRPr lang="en-US" altLang="en-US"/>
          </a:p>
        </p:txBody>
      </p:sp>
      <p:pic>
        <p:nvPicPr>
          <p:cNvPr id="9" name="Picture 1">
            <a:extLst>
              <a:ext uri="{FF2B5EF4-FFF2-40B4-BE49-F238E27FC236}">
                <a16:creationId xmlns:a16="http://schemas.microsoft.com/office/drawing/2014/main" id="{954756FB-0CA1-4FF0-A9AE-B9DFE6FD5C6B}"/>
              </a:ext>
            </a:extLst>
          </p:cNvPr>
          <p:cNvPicPr>
            <a:picLocks noChangeAspect="1"/>
          </p:cNvPicPr>
          <p:nvPr userDrawn="1"/>
        </p:nvPicPr>
        <p:blipFill>
          <a:blip r:embed="rId2"/>
          <a:srcRect/>
          <a:stretch/>
        </p:blipFill>
        <p:spPr bwMode="auto">
          <a:xfrm>
            <a:off x="10110788" y="519113"/>
            <a:ext cx="1579563" cy="52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33E5D81C-816E-7743-9BDB-4703A851AD68}"/>
              </a:ext>
            </a:extLst>
          </p:cNvPr>
          <p:cNvSpPr>
            <a:spLocks noGrp="1"/>
          </p:cNvSpPr>
          <p:nvPr>
            <p:ph type="ctrTitle"/>
          </p:nvPr>
        </p:nvSpPr>
        <p:spPr>
          <a:xfrm>
            <a:off x="440268" y="2254743"/>
            <a:ext cx="11252200" cy="1139977"/>
          </a:xfrm>
          <a:prstGeom prst="rect">
            <a:avLst/>
          </a:prstGeom>
        </p:spPr>
        <p:txBody>
          <a:bodyPr lIns="0" tIns="45712" rIns="91424" bIns="45712" anchor="b"/>
          <a:lstStyle>
            <a:lvl1pPr>
              <a:lnSpc>
                <a:spcPct val="100000"/>
              </a:lnSpc>
              <a:defRPr sz="3600" b="1" i="0" cap="all" baseline="0">
                <a:solidFill>
                  <a:schemeClr val="bg1"/>
                </a:solidFill>
                <a:latin typeface="Arial Narrow" panose="020B0606020202030204" pitchFamily="34" charset="0"/>
                <a:cs typeface="Arial"/>
              </a:defRPr>
            </a:lvl1pPr>
          </a:lstStyle>
          <a:p>
            <a:r>
              <a:rPr lang="en-US"/>
              <a:t>Click to edit Master title style</a:t>
            </a:r>
          </a:p>
        </p:txBody>
      </p:sp>
      <p:sp>
        <p:nvSpPr>
          <p:cNvPr id="13" name="Text Placeholder 2">
            <a:extLst>
              <a:ext uri="{FF2B5EF4-FFF2-40B4-BE49-F238E27FC236}">
                <a16:creationId xmlns:a16="http://schemas.microsoft.com/office/drawing/2014/main" id="{D064C841-565F-7E4B-8F29-1BED0B04C9B8}"/>
              </a:ext>
            </a:extLst>
          </p:cNvPr>
          <p:cNvSpPr>
            <a:spLocks noGrp="1"/>
          </p:cNvSpPr>
          <p:nvPr>
            <p:ph type="body" sz="quarter" idx="14"/>
          </p:nvPr>
        </p:nvSpPr>
        <p:spPr>
          <a:xfrm>
            <a:off x="440268" y="3530733"/>
            <a:ext cx="11252200" cy="487397"/>
          </a:xfrm>
          <a:prstGeom prst="rect">
            <a:avLst/>
          </a:prstGeom>
        </p:spPr>
        <p:txBody>
          <a:bodyPr vert="horz" lIns="0" tIns="0" rIns="0" bIns="0" anchor="t"/>
          <a:lstStyle>
            <a:lvl1pPr marL="0" indent="0">
              <a:lnSpc>
                <a:spcPct val="120000"/>
              </a:lnSpc>
              <a:buClrTx/>
              <a:buNone/>
              <a:defRPr sz="20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41565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735D-A993-BB4F-96F8-72D2062A4A86}"/>
              </a:ext>
            </a:extLst>
          </p:cNvPr>
          <p:cNvSpPr>
            <a:spLocks noGrp="1"/>
          </p:cNvSpPr>
          <p:nvPr>
            <p:ph type="ctrTitle"/>
          </p:nvPr>
        </p:nvSpPr>
        <p:spPr>
          <a:xfrm>
            <a:off x="947057" y="1366638"/>
            <a:ext cx="5148943" cy="2214761"/>
          </a:xfrm>
        </p:spPr>
        <p:txBody>
          <a:bodyPr anchor="b">
            <a:noAutofit/>
          </a:bodyPr>
          <a:lstStyle>
            <a:lvl1pPr algn="l">
              <a:defRPr sz="3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86AB06E7-1FB1-1A4C-8AD8-EAC6CF916D5E}"/>
              </a:ext>
            </a:extLst>
          </p:cNvPr>
          <p:cNvSpPr>
            <a:spLocks noGrp="1"/>
          </p:cNvSpPr>
          <p:nvPr>
            <p:ph type="subTitle" idx="1"/>
          </p:nvPr>
        </p:nvSpPr>
        <p:spPr>
          <a:xfrm>
            <a:off x="947057" y="3602038"/>
            <a:ext cx="5148943" cy="926419"/>
          </a:xfrm>
        </p:spPr>
        <p:txBody>
          <a:bodyPr>
            <a:noAutofit/>
          </a:bodyPr>
          <a:lstStyle>
            <a:lvl1pPr marL="0" indent="0" algn="l">
              <a:buNone/>
              <a:defRPr sz="2200" b="0"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9090550-9D8E-504E-9167-CB441A453AC9}"/>
              </a:ext>
            </a:extLst>
          </p:cNvPr>
          <p:cNvCxnSpPr>
            <a:cxnSpLocks/>
          </p:cNvCxnSpPr>
          <p:nvPr userDrawn="1"/>
        </p:nvCxnSpPr>
        <p:spPr>
          <a:xfrm>
            <a:off x="555171" y="4550226"/>
            <a:ext cx="11144705"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1716AA47-FFC5-0942-929D-8A041BA45781}"/>
              </a:ext>
            </a:extLst>
          </p:cNvPr>
          <p:cNvSpPr>
            <a:spLocks noGrp="1"/>
          </p:cNvSpPr>
          <p:nvPr>
            <p:ph type="body" sz="quarter" idx="13" hasCustomPrompt="1"/>
          </p:nvPr>
        </p:nvSpPr>
        <p:spPr>
          <a:xfrm>
            <a:off x="1033136" y="4767023"/>
            <a:ext cx="4866467" cy="327491"/>
          </a:xfrm>
        </p:spPr>
        <p:txBody>
          <a:bodyPr>
            <a:noAutofit/>
          </a:bodyPr>
          <a:lstStyle>
            <a:lvl1pPr marL="0" indent="0">
              <a:buNone/>
              <a:defRPr sz="1600" b="0" cap="all" baseline="0">
                <a:solidFill>
                  <a:schemeClr val="tx1">
                    <a:lumMod val="50000"/>
                    <a:lumOff val="50000"/>
                  </a:schemeClr>
                </a:solidFill>
              </a:defRPr>
            </a:lvl1pPr>
          </a:lstStyle>
          <a:p>
            <a:pPr lvl="0"/>
            <a:r>
              <a:rPr lang="en-US"/>
              <a:t>Month XX, 2020</a:t>
            </a:r>
          </a:p>
        </p:txBody>
      </p:sp>
      <p:sp>
        <p:nvSpPr>
          <p:cNvPr id="11" name="Text Placeholder 9">
            <a:extLst>
              <a:ext uri="{FF2B5EF4-FFF2-40B4-BE49-F238E27FC236}">
                <a16:creationId xmlns:a16="http://schemas.microsoft.com/office/drawing/2014/main" id="{ADDE341F-C8E9-D24C-8819-688D9BD010A2}"/>
              </a:ext>
            </a:extLst>
          </p:cNvPr>
          <p:cNvSpPr>
            <a:spLocks noGrp="1"/>
          </p:cNvSpPr>
          <p:nvPr>
            <p:ph type="body" sz="quarter" idx="14" hasCustomPrompt="1"/>
          </p:nvPr>
        </p:nvSpPr>
        <p:spPr>
          <a:xfrm>
            <a:off x="1033136" y="5126250"/>
            <a:ext cx="4866467" cy="365112"/>
          </a:xfrm>
        </p:spPr>
        <p:txBody>
          <a:bodyPr>
            <a:noAutofit/>
          </a:bodyPr>
          <a:lstStyle>
            <a:lvl1pPr marL="0" indent="0">
              <a:buNone/>
              <a:defRPr sz="1600" b="0" cap="all" baseline="0">
                <a:solidFill>
                  <a:schemeClr val="tx2"/>
                </a:solidFill>
              </a:defRPr>
            </a:lvl1pPr>
          </a:lstStyle>
          <a:p>
            <a:pPr lvl="0"/>
            <a:r>
              <a:rPr lang="en-US" err="1"/>
              <a:t>FIrstname</a:t>
            </a:r>
            <a:r>
              <a:rPr lang="en-US"/>
              <a:t> </a:t>
            </a:r>
            <a:r>
              <a:rPr lang="en-US" err="1"/>
              <a:t>Lastname</a:t>
            </a:r>
            <a:endParaRPr lang="en-US"/>
          </a:p>
        </p:txBody>
      </p:sp>
      <p:sp>
        <p:nvSpPr>
          <p:cNvPr id="12" name="Text Placeholder 9">
            <a:extLst>
              <a:ext uri="{FF2B5EF4-FFF2-40B4-BE49-F238E27FC236}">
                <a16:creationId xmlns:a16="http://schemas.microsoft.com/office/drawing/2014/main" id="{707F6887-8BB5-6A47-BAF7-B072B788C026}"/>
              </a:ext>
            </a:extLst>
          </p:cNvPr>
          <p:cNvSpPr>
            <a:spLocks noGrp="1"/>
          </p:cNvSpPr>
          <p:nvPr>
            <p:ph type="body" sz="quarter" idx="15" hasCustomPrompt="1"/>
          </p:nvPr>
        </p:nvSpPr>
        <p:spPr>
          <a:xfrm>
            <a:off x="1033136" y="5507250"/>
            <a:ext cx="4866467" cy="365112"/>
          </a:xfrm>
        </p:spPr>
        <p:txBody>
          <a:bodyPr>
            <a:noAutofit/>
          </a:bodyPr>
          <a:lstStyle>
            <a:lvl1pPr marL="0" indent="0">
              <a:buNone/>
              <a:defRPr sz="1600" b="0" cap="all" baseline="0">
                <a:solidFill>
                  <a:schemeClr val="tx1">
                    <a:lumMod val="50000"/>
                    <a:lumOff val="50000"/>
                  </a:schemeClr>
                </a:solidFill>
              </a:defRPr>
            </a:lvl1pPr>
          </a:lstStyle>
          <a:p>
            <a:pPr lvl="0"/>
            <a:r>
              <a:rPr lang="en-US"/>
              <a:t>Wilder Research, Minnesota Compass</a:t>
            </a:r>
          </a:p>
        </p:txBody>
      </p:sp>
      <p:pic>
        <p:nvPicPr>
          <p:cNvPr id="19" name="Picture 18">
            <a:extLst>
              <a:ext uri="{FF2B5EF4-FFF2-40B4-BE49-F238E27FC236}">
                <a16:creationId xmlns:a16="http://schemas.microsoft.com/office/drawing/2014/main" id="{868CF18A-CACE-0843-BC01-3F2920BC1596}"/>
              </a:ext>
            </a:extLst>
          </p:cNvPr>
          <p:cNvPicPr>
            <a:picLocks noChangeAspect="1"/>
          </p:cNvPicPr>
          <p:nvPr userDrawn="1"/>
        </p:nvPicPr>
        <p:blipFill>
          <a:blip r:embed="rId2"/>
          <a:stretch>
            <a:fillRect/>
          </a:stretch>
        </p:blipFill>
        <p:spPr>
          <a:xfrm>
            <a:off x="9575079" y="5138054"/>
            <a:ext cx="2032000" cy="762000"/>
          </a:xfrm>
          <a:prstGeom prst="rect">
            <a:avLst/>
          </a:prstGeom>
        </p:spPr>
      </p:pic>
      <p:pic>
        <p:nvPicPr>
          <p:cNvPr id="21" name="Picture 20">
            <a:extLst>
              <a:ext uri="{FF2B5EF4-FFF2-40B4-BE49-F238E27FC236}">
                <a16:creationId xmlns:a16="http://schemas.microsoft.com/office/drawing/2014/main" id="{7579E11A-F72F-0346-96E1-AD8557BE172B}"/>
              </a:ext>
            </a:extLst>
          </p:cNvPr>
          <p:cNvPicPr>
            <a:picLocks noChangeAspect="1"/>
          </p:cNvPicPr>
          <p:nvPr userDrawn="1"/>
        </p:nvPicPr>
        <p:blipFill>
          <a:blip r:embed="rId3"/>
          <a:srcRect/>
          <a:stretch/>
        </p:blipFill>
        <p:spPr>
          <a:xfrm>
            <a:off x="6794500" y="-11453"/>
            <a:ext cx="5410200" cy="4076700"/>
          </a:xfrm>
          <a:prstGeom prst="rect">
            <a:avLst/>
          </a:prstGeom>
        </p:spPr>
      </p:pic>
      <p:sp>
        <p:nvSpPr>
          <p:cNvPr id="16" name="Text Placeholder 22">
            <a:extLst>
              <a:ext uri="{FF2B5EF4-FFF2-40B4-BE49-F238E27FC236}">
                <a16:creationId xmlns:a16="http://schemas.microsoft.com/office/drawing/2014/main" id="{1C319CAE-E1CA-0E4B-9B6A-2BF6EA80CB88}"/>
              </a:ext>
            </a:extLst>
          </p:cNvPr>
          <p:cNvSpPr>
            <a:spLocks noGrp="1"/>
          </p:cNvSpPr>
          <p:nvPr>
            <p:ph type="body" sz="quarter" idx="17" hasCustomPrompt="1"/>
          </p:nvPr>
        </p:nvSpPr>
        <p:spPr>
          <a:xfrm>
            <a:off x="7533410" y="6193899"/>
            <a:ext cx="4166466" cy="550862"/>
          </a:xfrm>
        </p:spPr>
        <p:txBody>
          <a:bodyPr>
            <a:normAutofit/>
          </a:bodyPr>
          <a:lstStyle>
            <a:lvl1pPr marL="0" indent="0" algn="r">
              <a:buNone/>
              <a:defRPr sz="1000" b="1" cap="all" baseline="0">
                <a:solidFill>
                  <a:schemeClr val="tx1">
                    <a:lumMod val="50000"/>
                    <a:lumOff val="50000"/>
                  </a:schemeClr>
                </a:solidFill>
              </a:defRPr>
            </a:lvl1pPr>
          </a:lstStyle>
          <a:p>
            <a:pPr lvl="0"/>
            <a:r>
              <a:rPr lang="en-US"/>
              <a:t>Minnesota Compass is a Project of Wilder Research</a:t>
            </a:r>
          </a:p>
        </p:txBody>
      </p:sp>
    </p:spTree>
    <p:extLst>
      <p:ext uri="{BB962C8B-B14F-4D97-AF65-F5344CB8AC3E}">
        <p14:creationId xmlns:p14="http://schemas.microsoft.com/office/powerpoint/2010/main" val="674983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EAE3B5-B0D2-E645-BD67-E5FCC458E5BA}"/>
              </a:ext>
            </a:extLst>
          </p:cNvPr>
          <p:cNvPicPr>
            <a:picLocks noChangeAspect="1"/>
          </p:cNvPicPr>
          <p:nvPr userDrawn="1"/>
        </p:nvPicPr>
        <p:blipFill>
          <a:blip r:embed="rId2"/>
          <a:stretch>
            <a:fillRect/>
          </a:stretch>
        </p:blipFill>
        <p:spPr>
          <a:xfrm>
            <a:off x="6794500" y="0"/>
            <a:ext cx="5397500" cy="6858000"/>
          </a:xfrm>
          <a:prstGeom prst="rect">
            <a:avLst/>
          </a:prstGeom>
        </p:spPr>
      </p:pic>
      <p:sp>
        <p:nvSpPr>
          <p:cNvPr id="2" name="Title 1">
            <a:extLst>
              <a:ext uri="{FF2B5EF4-FFF2-40B4-BE49-F238E27FC236}">
                <a16:creationId xmlns:a16="http://schemas.microsoft.com/office/drawing/2014/main" id="{8BF3735D-A993-BB4F-96F8-72D2062A4A86}"/>
              </a:ext>
            </a:extLst>
          </p:cNvPr>
          <p:cNvSpPr>
            <a:spLocks noGrp="1"/>
          </p:cNvSpPr>
          <p:nvPr>
            <p:ph type="ctrTitle"/>
          </p:nvPr>
        </p:nvSpPr>
        <p:spPr>
          <a:xfrm>
            <a:off x="947057" y="1366638"/>
            <a:ext cx="5148943" cy="2214761"/>
          </a:xfrm>
        </p:spPr>
        <p:txBody>
          <a:bodyPr anchor="b">
            <a:noAutofit/>
          </a:bodyPr>
          <a:lstStyle>
            <a:lvl1pPr algn="l">
              <a:defRPr sz="36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86AB06E7-1FB1-1A4C-8AD8-EAC6CF916D5E}"/>
              </a:ext>
            </a:extLst>
          </p:cNvPr>
          <p:cNvSpPr>
            <a:spLocks noGrp="1"/>
          </p:cNvSpPr>
          <p:nvPr>
            <p:ph type="subTitle" idx="1"/>
          </p:nvPr>
        </p:nvSpPr>
        <p:spPr>
          <a:xfrm>
            <a:off x="947057" y="3602038"/>
            <a:ext cx="5148943" cy="926419"/>
          </a:xfrm>
        </p:spPr>
        <p:txBody>
          <a:bodyPr>
            <a:noAutofit/>
          </a:bodyPr>
          <a:lstStyle>
            <a:lvl1pPr marL="0" indent="0" algn="l">
              <a:buNone/>
              <a:defRPr sz="2200" b="0"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A9090550-9D8E-504E-9167-CB441A453AC9}"/>
              </a:ext>
            </a:extLst>
          </p:cNvPr>
          <p:cNvCxnSpPr>
            <a:cxnSpLocks/>
          </p:cNvCxnSpPr>
          <p:nvPr userDrawn="1"/>
        </p:nvCxnSpPr>
        <p:spPr>
          <a:xfrm>
            <a:off x="555171" y="4550226"/>
            <a:ext cx="59436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1716AA47-FFC5-0942-929D-8A041BA45781}"/>
              </a:ext>
            </a:extLst>
          </p:cNvPr>
          <p:cNvSpPr>
            <a:spLocks noGrp="1"/>
          </p:cNvSpPr>
          <p:nvPr>
            <p:ph type="body" sz="quarter" idx="13" hasCustomPrompt="1"/>
          </p:nvPr>
        </p:nvSpPr>
        <p:spPr>
          <a:xfrm>
            <a:off x="1033136" y="4767023"/>
            <a:ext cx="4866467" cy="327491"/>
          </a:xfrm>
        </p:spPr>
        <p:txBody>
          <a:bodyPr>
            <a:noAutofit/>
          </a:bodyPr>
          <a:lstStyle>
            <a:lvl1pPr marL="0" indent="0">
              <a:buNone/>
              <a:defRPr sz="1600" b="0" cap="all" baseline="0">
                <a:solidFill>
                  <a:schemeClr val="tx1">
                    <a:lumMod val="50000"/>
                    <a:lumOff val="50000"/>
                  </a:schemeClr>
                </a:solidFill>
              </a:defRPr>
            </a:lvl1pPr>
          </a:lstStyle>
          <a:p>
            <a:pPr lvl="0"/>
            <a:r>
              <a:rPr lang="en-US" dirty="0"/>
              <a:t>Month XX, 2020</a:t>
            </a:r>
          </a:p>
        </p:txBody>
      </p:sp>
      <p:sp>
        <p:nvSpPr>
          <p:cNvPr id="11" name="Text Placeholder 9">
            <a:extLst>
              <a:ext uri="{FF2B5EF4-FFF2-40B4-BE49-F238E27FC236}">
                <a16:creationId xmlns:a16="http://schemas.microsoft.com/office/drawing/2014/main" id="{ADDE341F-C8E9-D24C-8819-688D9BD010A2}"/>
              </a:ext>
            </a:extLst>
          </p:cNvPr>
          <p:cNvSpPr>
            <a:spLocks noGrp="1"/>
          </p:cNvSpPr>
          <p:nvPr>
            <p:ph type="body" sz="quarter" idx="14" hasCustomPrompt="1"/>
          </p:nvPr>
        </p:nvSpPr>
        <p:spPr>
          <a:xfrm>
            <a:off x="1033136" y="5126250"/>
            <a:ext cx="4866467" cy="365112"/>
          </a:xfrm>
        </p:spPr>
        <p:txBody>
          <a:bodyPr>
            <a:noAutofit/>
          </a:bodyPr>
          <a:lstStyle>
            <a:lvl1pPr marL="0" indent="0">
              <a:buNone/>
              <a:defRPr sz="1600" b="0" cap="all" baseline="0">
                <a:solidFill>
                  <a:schemeClr val="tx2"/>
                </a:solidFill>
              </a:defRPr>
            </a:lvl1pPr>
          </a:lstStyle>
          <a:p>
            <a:pPr lvl="0"/>
            <a:r>
              <a:rPr lang="en-US" dirty="0" err="1"/>
              <a:t>FIrstname</a:t>
            </a:r>
            <a:r>
              <a:rPr lang="en-US" dirty="0"/>
              <a:t> </a:t>
            </a:r>
            <a:r>
              <a:rPr lang="en-US" dirty="0" err="1"/>
              <a:t>Lastname</a:t>
            </a:r>
            <a:endParaRPr lang="en-US" dirty="0"/>
          </a:p>
        </p:txBody>
      </p:sp>
      <p:sp>
        <p:nvSpPr>
          <p:cNvPr id="12" name="Text Placeholder 9">
            <a:extLst>
              <a:ext uri="{FF2B5EF4-FFF2-40B4-BE49-F238E27FC236}">
                <a16:creationId xmlns:a16="http://schemas.microsoft.com/office/drawing/2014/main" id="{707F6887-8BB5-6A47-BAF7-B072B788C026}"/>
              </a:ext>
            </a:extLst>
          </p:cNvPr>
          <p:cNvSpPr>
            <a:spLocks noGrp="1"/>
          </p:cNvSpPr>
          <p:nvPr>
            <p:ph type="body" sz="quarter" idx="15" hasCustomPrompt="1"/>
          </p:nvPr>
        </p:nvSpPr>
        <p:spPr>
          <a:xfrm>
            <a:off x="1033136" y="5507250"/>
            <a:ext cx="4866467" cy="365112"/>
          </a:xfrm>
        </p:spPr>
        <p:txBody>
          <a:bodyPr>
            <a:noAutofit/>
          </a:bodyPr>
          <a:lstStyle>
            <a:lvl1pPr marL="0" indent="0">
              <a:buNone/>
              <a:defRPr sz="1600" b="0" cap="all" baseline="0">
                <a:solidFill>
                  <a:schemeClr val="tx1">
                    <a:lumMod val="50000"/>
                    <a:lumOff val="50000"/>
                  </a:schemeClr>
                </a:solidFill>
              </a:defRPr>
            </a:lvl1pPr>
          </a:lstStyle>
          <a:p>
            <a:pPr lvl="0"/>
            <a:r>
              <a:rPr lang="en-US" dirty="0"/>
              <a:t>Wilder Research, Minnesota Compass</a:t>
            </a:r>
          </a:p>
        </p:txBody>
      </p:sp>
      <p:pic>
        <p:nvPicPr>
          <p:cNvPr id="19" name="Picture 18">
            <a:extLst>
              <a:ext uri="{FF2B5EF4-FFF2-40B4-BE49-F238E27FC236}">
                <a16:creationId xmlns:a16="http://schemas.microsoft.com/office/drawing/2014/main" id="{868CF18A-CACE-0843-BC01-3F2920BC1596}"/>
              </a:ext>
            </a:extLst>
          </p:cNvPr>
          <p:cNvPicPr>
            <a:picLocks noChangeAspect="1"/>
          </p:cNvPicPr>
          <p:nvPr userDrawn="1"/>
        </p:nvPicPr>
        <p:blipFill>
          <a:blip r:embed="rId3"/>
          <a:stretch>
            <a:fillRect/>
          </a:stretch>
        </p:blipFill>
        <p:spPr>
          <a:xfrm>
            <a:off x="4064000" y="785653"/>
            <a:ext cx="2032000" cy="762000"/>
          </a:xfrm>
          <a:prstGeom prst="rect">
            <a:avLst/>
          </a:prstGeom>
        </p:spPr>
      </p:pic>
      <p:pic>
        <p:nvPicPr>
          <p:cNvPr id="21" name="Picture 20">
            <a:extLst>
              <a:ext uri="{FF2B5EF4-FFF2-40B4-BE49-F238E27FC236}">
                <a16:creationId xmlns:a16="http://schemas.microsoft.com/office/drawing/2014/main" id="{7579E11A-F72F-0346-96E1-AD8557BE172B}"/>
              </a:ext>
            </a:extLst>
          </p:cNvPr>
          <p:cNvPicPr>
            <a:picLocks noChangeAspect="1"/>
          </p:cNvPicPr>
          <p:nvPr userDrawn="1"/>
        </p:nvPicPr>
        <p:blipFill>
          <a:blip r:embed="rId4"/>
          <a:stretch>
            <a:fillRect/>
          </a:stretch>
        </p:blipFill>
        <p:spPr>
          <a:xfrm>
            <a:off x="6794500" y="-11453"/>
            <a:ext cx="5410200" cy="4076700"/>
          </a:xfrm>
          <a:prstGeom prst="rect">
            <a:avLst/>
          </a:prstGeom>
        </p:spPr>
      </p:pic>
      <p:sp>
        <p:nvSpPr>
          <p:cNvPr id="23" name="Text Placeholder 22">
            <a:extLst>
              <a:ext uri="{FF2B5EF4-FFF2-40B4-BE49-F238E27FC236}">
                <a16:creationId xmlns:a16="http://schemas.microsoft.com/office/drawing/2014/main" id="{5E64351B-127E-1543-BD1D-D75483CCA4E6}"/>
              </a:ext>
            </a:extLst>
          </p:cNvPr>
          <p:cNvSpPr>
            <a:spLocks noGrp="1"/>
          </p:cNvSpPr>
          <p:nvPr>
            <p:ph type="body" sz="quarter" idx="16" hasCustomPrompt="1"/>
          </p:nvPr>
        </p:nvSpPr>
        <p:spPr>
          <a:xfrm>
            <a:off x="9414164" y="6193899"/>
            <a:ext cx="2285711" cy="550862"/>
          </a:xfrm>
        </p:spPr>
        <p:txBody>
          <a:bodyPr>
            <a:normAutofit/>
          </a:bodyPr>
          <a:lstStyle>
            <a:lvl1pPr algn="r">
              <a:defRPr sz="1000" b="1">
                <a:solidFill>
                  <a:schemeClr val="bg1"/>
                </a:solidFill>
              </a:defRPr>
            </a:lvl1pPr>
          </a:lstStyle>
          <a:p>
            <a:pPr lvl="0"/>
            <a:r>
              <a:rPr lang="en-US" dirty="0"/>
              <a:t>Minnesota Compass is a Project of Wilder Research</a:t>
            </a:r>
          </a:p>
        </p:txBody>
      </p:sp>
    </p:spTree>
    <p:extLst>
      <p:ext uri="{BB962C8B-B14F-4D97-AF65-F5344CB8AC3E}">
        <p14:creationId xmlns:p14="http://schemas.microsoft.com/office/powerpoint/2010/main" val="1097823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6AA588-C911-5540-9242-71DB4B7242CF}"/>
              </a:ext>
            </a:extLst>
          </p:cNvPr>
          <p:cNvSpPr>
            <a:spLocks noGrp="1"/>
          </p:cNvSpPr>
          <p:nvPr>
            <p:ph type="pic" sz="quarter" idx="16"/>
          </p:nvPr>
        </p:nvSpPr>
        <p:spPr>
          <a:xfrm>
            <a:off x="6794500" y="0"/>
            <a:ext cx="5397500" cy="6858000"/>
          </a:xfrm>
        </p:spPr>
        <p:txBody>
          <a:bodyPr/>
          <a:lstStyle>
            <a:lvl1pPr>
              <a:defRPr>
                <a:solidFill>
                  <a:schemeClr val="bg2"/>
                </a:solidFill>
              </a:defRPr>
            </a:lvl1pPr>
          </a:lstStyle>
          <a:p>
            <a:endParaRPr lang="en-US" dirty="0"/>
          </a:p>
        </p:txBody>
      </p:sp>
      <p:sp>
        <p:nvSpPr>
          <p:cNvPr id="2" name="Title 1">
            <a:extLst>
              <a:ext uri="{FF2B5EF4-FFF2-40B4-BE49-F238E27FC236}">
                <a16:creationId xmlns:a16="http://schemas.microsoft.com/office/drawing/2014/main" id="{8BF3735D-A993-BB4F-96F8-72D2062A4A86}"/>
              </a:ext>
            </a:extLst>
          </p:cNvPr>
          <p:cNvSpPr>
            <a:spLocks noGrp="1"/>
          </p:cNvSpPr>
          <p:nvPr>
            <p:ph type="ctrTitle"/>
          </p:nvPr>
        </p:nvSpPr>
        <p:spPr>
          <a:xfrm>
            <a:off x="947057" y="1366638"/>
            <a:ext cx="5148943" cy="2214761"/>
          </a:xfrm>
        </p:spPr>
        <p:txBody>
          <a:bodyPr anchor="b">
            <a:noAutofit/>
          </a:bodyPr>
          <a:lstStyle>
            <a:lvl1pPr algn="l">
              <a:defRPr sz="36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86AB06E7-1FB1-1A4C-8AD8-EAC6CF916D5E}"/>
              </a:ext>
            </a:extLst>
          </p:cNvPr>
          <p:cNvSpPr>
            <a:spLocks noGrp="1"/>
          </p:cNvSpPr>
          <p:nvPr>
            <p:ph type="subTitle" idx="1"/>
          </p:nvPr>
        </p:nvSpPr>
        <p:spPr>
          <a:xfrm>
            <a:off x="947057" y="3602038"/>
            <a:ext cx="5148943" cy="926419"/>
          </a:xfrm>
        </p:spPr>
        <p:txBody>
          <a:bodyPr>
            <a:noAutofit/>
          </a:bodyPr>
          <a:lstStyle>
            <a:lvl1pPr marL="0" indent="0" algn="l">
              <a:buNone/>
              <a:defRPr sz="2200" b="0"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A9090550-9D8E-504E-9167-CB441A453AC9}"/>
              </a:ext>
            </a:extLst>
          </p:cNvPr>
          <p:cNvCxnSpPr>
            <a:cxnSpLocks/>
          </p:cNvCxnSpPr>
          <p:nvPr userDrawn="1"/>
        </p:nvCxnSpPr>
        <p:spPr>
          <a:xfrm>
            <a:off x="555171" y="4550226"/>
            <a:ext cx="59436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1716AA47-FFC5-0942-929D-8A041BA45781}"/>
              </a:ext>
            </a:extLst>
          </p:cNvPr>
          <p:cNvSpPr>
            <a:spLocks noGrp="1"/>
          </p:cNvSpPr>
          <p:nvPr>
            <p:ph type="body" sz="quarter" idx="13" hasCustomPrompt="1"/>
          </p:nvPr>
        </p:nvSpPr>
        <p:spPr>
          <a:xfrm>
            <a:off x="1033136" y="4767023"/>
            <a:ext cx="4866467" cy="327491"/>
          </a:xfrm>
        </p:spPr>
        <p:txBody>
          <a:bodyPr>
            <a:noAutofit/>
          </a:bodyPr>
          <a:lstStyle>
            <a:lvl1pPr marL="0" indent="0">
              <a:buNone/>
              <a:defRPr sz="1600" b="0" cap="all" baseline="0">
                <a:solidFill>
                  <a:schemeClr val="tx1">
                    <a:lumMod val="50000"/>
                    <a:lumOff val="50000"/>
                  </a:schemeClr>
                </a:solidFill>
              </a:defRPr>
            </a:lvl1pPr>
          </a:lstStyle>
          <a:p>
            <a:pPr lvl="0"/>
            <a:r>
              <a:rPr lang="en-US" dirty="0"/>
              <a:t>Month XX, 2020</a:t>
            </a:r>
          </a:p>
        </p:txBody>
      </p:sp>
      <p:sp>
        <p:nvSpPr>
          <p:cNvPr id="11" name="Text Placeholder 9">
            <a:extLst>
              <a:ext uri="{FF2B5EF4-FFF2-40B4-BE49-F238E27FC236}">
                <a16:creationId xmlns:a16="http://schemas.microsoft.com/office/drawing/2014/main" id="{ADDE341F-C8E9-D24C-8819-688D9BD010A2}"/>
              </a:ext>
            </a:extLst>
          </p:cNvPr>
          <p:cNvSpPr>
            <a:spLocks noGrp="1"/>
          </p:cNvSpPr>
          <p:nvPr>
            <p:ph type="body" sz="quarter" idx="14" hasCustomPrompt="1"/>
          </p:nvPr>
        </p:nvSpPr>
        <p:spPr>
          <a:xfrm>
            <a:off x="1033136" y="5126250"/>
            <a:ext cx="4866467" cy="365112"/>
          </a:xfrm>
        </p:spPr>
        <p:txBody>
          <a:bodyPr>
            <a:noAutofit/>
          </a:bodyPr>
          <a:lstStyle>
            <a:lvl1pPr marL="0" indent="0">
              <a:buNone/>
              <a:defRPr sz="1600" b="0" cap="all" baseline="0">
                <a:solidFill>
                  <a:schemeClr val="tx2"/>
                </a:solidFill>
              </a:defRPr>
            </a:lvl1pPr>
          </a:lstStyle>
          <a:p>
            <a:pPr lvl="0"/>
            <a:r>
              <a:rPr lang="en-US" dirty="0" err="1"/>
              <a:t>FIrstname</a:t>
            </a:r>
            <a:r>
              <a:rPr lang="en-US" dirty="0"/>
              <a:t> </a:t>
            </a:r>
            <a:r>
              <a:rPr lang="en-US" dirty="0" err="1"/>
              <a:t>Lastname</a:t>
            </a:r>
            <a:endParaRPr lang="en-US" dirty="0"/>
          </a:p>
        </p:txBody>
      </p:sp>
      <p:sp>
        <p:nvSpPr>
          <p:cNvPr id="12" name="Text Placeholder 9">
            <a:extLst>
              <a:ext uri="{FF2B5EF4-FFF2-40B4-BE49-F238E27FC236}">
                <a16:creationId xmlns:a16="http://schemas.microsoft.com/office/drawing/2014/main" id="{707F6887-8BB5-6A47-BAF7-B072B788C026}"/>
              </a:ext>
            </a:extLst>
          </p:cNvPr>
          <p:cNvSpPr>
            <a:spLocks noGrp="1"/>
          </p:cNvSpPr>
          <p:nvPr>
            <p:ph type="body" sz="quarter" idx="15" hasCustomPrompt="1"/>
          </p:nvPr>
        </p:nvSpPr>
        <p:spPr>
          <a:xfrm>
            <a:off x="1033136" y="5507250"/>
            <a:ext cx="4866467" cy="365112"/>
          </a:xfrm>
        </p:spPr>
        <p:txBody>
          <a:bodyPr>
            <a:noAutofit/>
          </a:bodyPr>
          <a:lstStyle>
            <a:lvl1pPr marL="0" indent="0">
              <a:buNone/>
              <a:defRPr sz="1600" b="0" cap="all" baseline="0">
                <a:solidFill>
                  <a:schemeClr val="tx1">
                    <a:lumMod val="50000"/>
                    <a:lumOff val="50000"/>
                  </a:schemeClr>
                </a:solidFill>
              </a:defRPr>
            </a:lvl1pPr>
          </a:lstStyle>
          <a:p>
            <a:pPr lvl="0"/>
            <a:r>
              <a:rPr lang="en-US" dirty="0"/>
              <a:t>Wilder Research, Minnesota Compass</a:t>
            </a:r>
          </a:p>
        </p:txBody>
      </p:sp>
      <p:pic>
        <p:nvPicPr>
          <p:cNvPr id="19" name="Picture 18">
            <a:extLst>
              <a:ext uri="{FF2B5EF4-FFF2-40B4-BE49-F238E27FC236}">
                <a16:creationId xmlns:a16="http://schemas.microsoft.com/office/drawing/2014/main" id="{868CF18A-CACE-0843-BC01-3F2920BC1596}"/>
              </a:ext>
            </a:extLst>
          </p:cNvPr>
          <p:cNvPicPr>
            <a:picLocks noChangeAspect="1"/>
          </p:cNvPicPr>
          <p:nvPr userDrawn="1"/>
        </p:nvPicPr>
        <p:blipFill>
          <a:blip r:embed="rId2"/>
          <a:stretch>
            <a:fillRect/>
          </a:stretch>
        </p:blipFill>
        <p:spPr>
          <a:xfrm>
            <a:off x="4064000" y="785653"/>
            <a:ext cx="2032000" cy="762000"/>
          </a:xfrm>
          <a:prstGeom prst="rect">
            <a:avLst/>
          </a:prstGeom>
        </p:spPr>
      </p:pic>
      <p:sp>
        <p:nvSpPr>
          <p:cNvPr id="16" name="Text Placeholder 22">
            <a:extLst>
              <a:ext uri="{FF2B5EF4-FFF2-40B4-BE49-F238E27FC236}">
                <a16:creationId xmlns:a16="http://schemas.microsoft.com/office/drawing/2014/main" id="{1C319CAE-E1CA-0E4B-9B6A-2BF6EA80CB88}"/>
              </a:ext>
            </a:extLst>
          </p:cNvPr>
          <p:cNvSpPr>
            <a:spLocks noGrp="1"/>
          </p:cNvSpPr>
          <p:nvPr>
            <p:ph type="body" sz="quarter" idx="17" hasCustomPrompt="1"/>
          </p:nvPr>
        </p:nvSpPr>
        <p:spPr>
          <a:xfrm>
            <a:off x="9414164" y="6193899"/>
            <a:ext cx="2285711" cy="550862"/>
          </a:xfrm>
        </p:spPr>
        <p:txBody>
          <a:bodyPr>
            <a:normAutofit/>
          </a:bodyPr>
          <a:lstStyle>
            <a:lvl1pPr algn="r">
              <a:defRPr sz="1000" b="1">
                <a:solidFill>
                  <a:schemeClr val="bg1"/>
                </a:solidFill>
              </a:defRPr>
            </a:lvl1pPr>
          </a:lstStyle>
          <a:p>
            <a:pPr lvl="0"/>
            <a:r>
              <a:rPr lang="en-US" dirty="0"/>
              <a:t>Minnesota Compass is a Project of Wilder Research</a:t>
            </a:r>
          </a:p>
        </p:txBody>
      </p:sp>
    </p:spTree>
    <p:extLst>
      <p:ext uri="{BB962C8B-B14F-4D97-AF65-F5344CB8AC3E}">
        <p14:creationId xmlns:p14="http://schemas.microsoft.com/office/powerpoint/2010/main" val="3003746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EAE3B5-B0D2-E645-BD67-E5FCC458E5BA}"/>
              </a:ext>
            </a:extLst>
          </p:cNvPr>
          <p:cNvPicPr>
            <a:picLocks noChangeAspect="1"/>
          </p:cNvPicPr>
          <p:nvPr userDrawn="1"/>
        </p:nvPicPr>
        <p:blipFill>
          <a:blip r:embed="rId2"/>
          <a:srcRect/>
          <a:stretch/>
        </p:blipFill>
        <p:spPr>
          <a:xfrm>
            <a:off x="0" y="0"/>
            <a:ext cx="5397500" cy="6858000"/>
          </a:xfrm>
          <a:prstGeom prst="rect">
            <a:avLst/>
          </a:prstGeom>
        </p:spPr>
      </p:pic>
      <p:sp>
        <p:nvSpPr>
          <p:cNvPr id="13" name="Rectangle 12">
            <a:extLst>
              <a:ext uri="{FF2B5EF4-FFF2-40B4-BE49-F238E27FC236}">
                <a16:creationId xmlns:a16="http://schemas.microsoft.com/office/drawing/2014/main" id="{727AECB2-FFD6-1C4D-BC4D-3D2CD5BFB350}"/>
              </a:ext>
            </a:extLst>
          </p:cNvPr>
          <p:cNvSpPr/>
          <p:nvPr userDrawn="1"/>
        </p:nvSpPr>
        <p:spPr>
          <a:xfrm>
            <a:off x="0" y="0"/>
            <a:ext cx="5397500"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22541C-6330-044F-8F40-12D27A8D8089}"/>
              </a:ext>
            </a:extLst>
          </p:cNvPr>
          <p:cNvPicPr>
            <a:picLocks noChangeAspect="1"/>
          </p:cNvPicPr>
          <p:nvPr userDrawn="1"/>
        </p:nvPicPr>
        <p:blipFill>
          <a:blip r:embed="rId3"/>
          <a:stretch>
            <a:fillRect/>
          </a:stretch>
        </p:blipFill>
        <p:spPr>
          <a:xfrm>
            <a:off x="0" y="2781300"/>
            <a:ext cx="5397500" cy="4076700"/>
          </a:xfrm>
          <a:prstGeom prst="rect">
            <a:avLst/>
          </a:prstGeom>
        </p:spPr>
      </p:pic>
      <p:sp>
        <p:nvSpPr>
          <p:cNvPr id="2" name="Title 1">
            <a:extLst>
              <a:ext uri="{FF2B5EF4-FFF2-40B4-BE49-F238E27FC236}">
                <a16:creationId xmlns:a16="http://schemas.microsoft.com/office/drawing/2014/main" id="{8BF3735D-A993-BB4F-96F8-72D2062A4A86}"/>
              </a:ext>
            </a:extLst>
          </p:cNvPr>
          <p:cNvSpPr>
            <a:spLocks noGrp="1"/>
          </p:cNvSpPr>
          <p:nvPr>
            <p:ph type="ctrTitle"/>
          </p:nvPr>
        </p:nvSpPr>
        <p:spPr>
          <a:xfrm>
            <a:off x="6371112" y="1366638"/>
            <a:ext cx="5148943" cy="2214761"/>
          </a:xfrm>
        </p:spPr>
        <p:txBody>
          <a:bodyPr anchor="b">
            <a:noAutofit/>
          </a:bodyPr>
          <a:lstStyle>
            <a:lvl1pPr algn="l">
              <a:defRPr sz="36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86AB06E7-1FB1-1A4C-8AD8-EAC6CF916D5E}"/>
              </a:ext>
            </a:extLst>
          </p:cNvPr>
          <p:cNvSpPr>
            <a:spLocks noGrp="1"/>
          </p:cNvSpPr>
          <p:nvPr>
            <p:ph type="subTitle" idx="1"/>
          </p:nvPr>
        </p:nvSpPr>
        <p:spPr>
          <a:xfrm>
            <a:off x="6371112" y="3602038"/>
            <a:ext cx="5148943" cy="926419"/>
          </a:xfrm>
        </p:spPr>
        <p:txBody>
          <a:bodyPr>
            <a:noAutofit/>
          </a:bodyPr>
          <a:lstStyle>
            <a:lvl1pPr marL="0" indent="0" algn="l">
              <a:buNone/>
              <a:defRPr sz="2200" b="0"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A9090550-9D8E-504E-9167-CB441A453AC9}"/>
              </a:ext>
            </a:extLst>
          </p:cNvPr>
          <p:cNvCxnSpPr>
            <a:cxnSpLocks/>
          </p:cNvCxnSpPr>
          <p:nvPr userDrawn="1"/>
        </p:nvCxnSpPr>
        <p:spPr>
          <a:xfrm>
            <a:off x="5979226" y="4550226"/>
            <a:ext cx="59436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1716AA47-FFC5-0942-929D-8A041BA45781}"/>
              </a:ext>
            </a:extLst>
          </p:cNvPr>
          <p:cNvSpPr>
            <a:spLocks noGrp="1"/>
          </p:cNvSpPr>
          <p:nvPr>
            <p:ph type="body" sz="quarter" idx="13" hasCustomPrompt="1"/>
          </p:nvPr>
        </p:nvSpPr>
        <p:spPr>
          <a:xfrm>
            <a:off x="6457191" y="4767023"/>
            <a:ext cx="4866467" cy="327491"/>
          </a:xfrm>
        </p:spPr>
        <p:txBody>
          <a:bodyPr>
            <a:noAutofit/>
          </a:bodyPr>
          <a:lstStyle>
            <a:lvl1pPr marL="0" indent="0">
              <a:buNone/>
              <a:defRPr sz="1600" b="0" cap="all" baseline="0">
                <a:solidFill>
                  <a:schemeClr val="tx1">
                    <a:lumMod val="50000"/>
                    <a:lumOff val="50000"/>
                  </a:schemeClr>
                </a:solidFill>
              </a:defRPr>
            </a:lvl1pPr>
          </a:lstStyle>
          <a:p>
            <a:pPr lvl="0"/>
            <a:r>
              <a:rPr lang="en-US" dirty="0"/>
              <a:t>Month XX, 2020</a:t>
            </a:r>
          </a:p>
        </p:txBody>
      </p:sp>
      <p:sp>
        <p:nvSpPr>
          <p:cNvPr id="11" name="Text Placeholder 9">
            <a:extLst>
              <a:ext uri="{FF2B5EF4-FFF2-40B4-BE49-F238E27FC236}">
                <a16:creationId xmlns:a16="http://schemas.microsoft.com/office/drawing/2014/main" id="{ADDE341F-C8E9-D24C-8819-688D9BD010A2}"/>
              </a:ext>
            </a:extLst>
          </p:cNvPr>
          <p:cNvSpPr>
            <a:spLocks noGrp="1"/>
          </p:cNvSpPr>
          <p:nvPr>
            <p:ph type="body" sz="quarter" idx="14" hasCustomPrompt="1"/>
          </p:nvPr>
        </p:nvSpPr>
        <p:spPr>
          <a:xfrm>
            <a:off x="6457191" y="5126250"/>
            <a:ext cx="4866467" cy="365112"/>
          </a:xfrm>
        </p:spPr>
        <p:txBody>
          <a:bodyPr>
            <a:noAutofit/>
          </a:bodyPr>
          <a:lstStyle>
            <a:lvl1pPr marL="0" indent="0">
              <a:buNone/>
              <a:defRPr sz="1600" b="0" cap="all" baseline="0">
                <a:solidFill>
                  <a:schemeClr val="tx2"/>
                </a:solidFill>
              </a:defRPr>
            </a:lvl1pPr>
          </a:lstStyle>
          <a:p>
            <a:pPr lvl="0"/>
            <a:r>
              <a:rPr lang="en-US" dirty="0" err="1"/>
              <a:t>FIrstname</a:t>
            </a:r>
            <a:r>
              <a:rPr lang="en-US" dirty="0"/>
              <a:t> </a:t>
            </a:r>
            <a:r>
              <a:rPr lang="en-US" dirty="0" err="1"/>
              <a:t>Lastname</a:t>
            </a:r>
            <a:endParaRPr lang="en-US" dirty="0"/>
          </a:p>
        </p:txBody>
      </p:sp>
      <p:sp>
        <p:nvSpPr>
          <p:cNvPr id="12" name="Text Placeholder 9">
            <a:extLst>
              <a:ext uri="{FF2B5EF4-FFF2-40B4-BE49-F238E27FC236}">
                <a16:creationId xmlns:a16="http://schemas.microsoft.com/office/drawing/2014/main" id="{707F6887-8BB5-6A47-BAF7-B072B788C026}"/>
              </a:ext>
            </a:extLst>
          </p:cNvPr>
          <p:cNvSpPr>
            <a:spLocks noGrp="1"/>
          </p:cNvSpPr>
          <p:nvPr>
            <p:ph type="body" sz="quarter" idx="15" hasCustomPrompt="1"/>
          </p:nvPr>
        </p:nvSpPr>
        <p:spPr>
          <a:xfrm>
            <a:off x="6457191" y="5507250"/>
            <a:ext cx="4866467" cy="365112"/>
          </a:xfrm>
        </p:spPr>
        <p:txBody>
          <a:bodyPr>
            <a:noAutofit/>
          </a:bodyPr>
          <a:lstStyle>
            <a:lvl1pPr marL="0" indent="0">
              <a:buNone/>
              <a:defRPr sz="1600" b="0" cap="all" baseline="0">
                <a:solidFill>
                  <a:schemeClr val="tx1">
                    <a:lumMod val="50000"/>
                    <a:lumOff val="50000"/>
                  </a:schemeClr>
                </a:solidFill>
              </a:defRPr>
            </a:lvl1pPr>
          </a:lstStyle>
          <a:p>
            <a:pPr lvl="0"/>
            <a:r>
              <a:rPr lang="en-US" dirty="0"/>
              <a:t>Wilder Research, Minnesota Compass</a:t>
            </a:r>
          </a:p>
        </p:txBody>
      </p:sp>
      <p:pic>
        <p:nvPicPr>
          <p:cNvPr id="19" name="Picture 18">
            <a:extLst>
              <a:ext uri="{FF2B5EF4-FFF2-40B4-BE49-F238E27FC236}">
                <a16:creationId xmlns:a16="http://schemas.microsoft.com/office/drawing/2014/main" id="{868CF18A-CACE-0843-BC01-3F2920BC1596}"/>
              </a:ext>
            </a:extLst>
          </p:cNvPr>
          <p:cNvPicPr>
            <a:picLocks noChangeAspect="1"/>
          </p:cNvPicPr>
          <p:nvPr userDrawn="1"/>
        </p:nvPicPr>
        <p:blipFill>
          <a:blip r:embed="rId4"/>
          <a:stretch>
            <a:fillRect/>
          </a:stretch>
        </p:blipFill>
        <p:spPr>
          <a:xfrm>
            <a:off x="9488055" y="785653"/>
            <a:ext cx="2032000" cy="762000"/>
          </a:xfrm>
          <a:prstGeom prst="rect">
            <a:avLst/>
          </a:prstGeom>
        </p:spPr>
      </p:pic>
      <p:sp>
        <p:nvSpPr>
          <p:cNvPr id="23" name="Text Placeholder 22">
            <a:extLst>
              <a:ext uri="{FF2B5EF4-FFF2-40B4-BE49-F238E27FC236}">
                <a16:creationId xmlns:a16="http://schemas.microsoft.com/office/drawing/2014/main" id="{5E64351B-127E-1543-BD1D-D75483CCA4E6}"/>
              </a:ext>
            </a:extLst>
          </p:cNvPr>
          <p:cNvSpPr>
            <a:spLocks noGrp="1"/>
          </p:cNvSpPr>
          <p:nvPr>
            <p:ph type="body" sz="quarter" idx="16" hasCustomPrompt="1"/>
          </p:nvPr>
        </p:nvSpPr>
        <p:spPr>
          <a:xfrm>
            <a:off x="413040" y="6193899"/>
            <a:ext cx="2163906" cy="550862"/>
          </a:xfrm>
        </p:spPr>
        <p:txBody>
          <a:bodyPr>
            <a:normAutofit/>
          </a:bodyPr>
          <a:lstStyle>
            <a:lvl1pPr marL="0" indent="0" algn="l">
              <a:buNone/>
              <a:defRPr sz="1000" b="1" cap="all" baseline="0">
                <a:solidFill>
                  <a:schemeClr val="bg1"/>
                </a:solidFill>
              </a:defRPr>
            </a:lvl1pPr>
          </a:lstStyle>
          <a:p>
            <a:pPr lvl="0"/>
            <a:r>
              <a:rPr lang="en-US" dirty="0"/>
              <a:t>Minnesota Compass is a Project of Wilder Research</a:t>
            </a:r>
          </a:p>
        </p:txBody>
      </p:sp>
    </p:spTree>
    <p:extLst>
      <p:ext uri="{BB962C8B-B14F-4D97-AF65-F5344CB8AC3E}">
        <p14:creationId xmlns:p14="http://schemas.microsoft.com/office/powerpoint/2010/main" val="2001813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7DC0F59-876C-794E-8A27-9DA575FC8153}"/>
              </a:ext>
            </a:extLst>
          </p:cNvPr>
          <p:cNvSpPr>
            <a:spLocks noGrp="1"/>
          </p:cNvSpPr>
          <p:nvPr>
            <p:ph type="pic" sz="quarter" idx="17"/>
          </p:nvPr>
        </p:nvSpPr>
        <p:spPr>
          <a:xfrm>
            <a:off x="0" y="0"/>
            <a:ext cx="5397500" cy="6858000"/>
          </a:xfrm>
        </p:spPr>
        <p:txBody>
          <a:bodyPr/>
          <a:lstStyle/>
          <a:p>
            <a:endParaRPr lang="en-US"/>
          </a:p>
        </p:txBody>
      </p:sp>
      <p:sp>
        <p:nvSpPr>
          <p:cNvPr id="2" name="Title 1">
            <a:extLst>
              <a:ext uri="{FF2B5EF4-FFF2-40B4-BE49-F238E27FC236}">
                <a16:creationId xmlns:a16="http://schemas.microsoft.com/office/drawing/2014/main" id="{8BF3735D-A993-BB4F-96F8-72D2062A4A86}"/>
              </a:ext>
            </a:extLst>
          </p:cNvPr>
          <p:cNvSpPr>
            <a:spLocks noGrp="1"/>
          </p:cNvSpPr>
          <p:nvPr>
            <p:ph type="ctrTitle"/>
          </p:nvPr>
        </p:nvSpPr>
        <p:spPr>
          <a:xfrm>
            <a:off x="6371112" y="1366638"/>
            <a:ext cx="5148943" cy="2214761"/>
          </a:xfrm>
        </p:spPr>
        <p:txBody>
          <a:bodyPr anchor="b">
            <a:noAutofit/>
          </a:bodyPr>
          <a:lstStyle>
            <a:lvl1pPr algn="l">
              <a:defRPr sz="36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86AB06E7-1FB1-1A4C-8AD8-EAC6CF916D5E}"/>
              </a:ext>
            </a:extLst>
          </p:cNvPr>
          <p:cNvSpPr>
            <a:spLocks noGrp="1"/>
          </p:cNvSpPr>
          <p:nvPr>
            <p:ph type="subTitle" idx="1"/>
          </p:nvPr>
        </p:nvSpPr>
        <p:spPr>
          <a:xfrm>
            <a:off x="6371112" y="3602038"/>
            <a:ext cx="5148943" cy="926419"/>
          </a:xfrm>
        </p:spPr>
        <p:txBody>
          <a:bodyPr>
            <a:noAutofit/>
          </a:bodyPr>
          <a:lstStyle>
            <a:lvl1pPr marL="0" indent="0" algn="l">
              <a:buNone/>
              <a:defRPr sz="2200" b="0"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A9090550-9D8E-504E-9167-CB441A453AC9}"/>
              </a:ext>
            </a:extLst>
          </p:cNvPr>
          <p:cNvCxnSpPr>
            <a:cxnSpLocks/>
          </p:cNvCxnSpPr>
          <p:nvPr userDrawn="1"/>
        </p:nvCxnSpPr>
        <p:spPr>
          <a:xfrm>
            <a:off x="5979226" y="4550226"/>
            <a:ext cx="59436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1716AA47-FFC5-0942-929D-8A041BA45781}"/>
              </a:ext>
            </a:extLst>
          </p:cNvPr>
          <p:cNvSpPr>
            <a:spLocks noGrp="1"/>
          </p:cNvSpPr>
          <p:nvPr>
            <p:ph type="body" sz="quarter" idx="13" hasCustomPrompt="1"/>
          </p:nvPr>
        </p:nvSpPr>
        <p:spPr>
          <a:xfrm>
            <a:off x="6457191" y="4767023"/>
            <a:ext cx="4866467" cy="327491"/>
          </a:xfrm>
        </p:spPr>
        <p:txBody>
          <a:bodyPr>
            <a:noAutofit/>
          </a:bodyPr>
          <a:lstStyle>
            <a:lvl1pPr marL="0" indent="0">
              <a:buNone/>
              <a:defRPr sz="1600" b="0" cap="all" baseline="0">
                <a:solidFill>
                  <a:schemeClr val="tx1">
                    <a:lumMod val="50000"/>
                    <a:lumOff val="50000"/>
                  </a:schemeClr>
                </a:solidFill>
              </a:defRPr>
            </a:lvl1pPr>
          </a:lstStyle>
          <a:p>
            <a:pPr lvl="0"/>
            <a:r>
              <a:rPr lang="en-US" dirty="0"/>
              <a:t>Month XX, 2020</a:t>
            </a:r>
          </a:p>
        </p:txBody>
      </p:sp>
      <p:sp>
        <p:nvSpPr>
          <p:cNvPr id="11" name="Text Placeholder 9">
            <a:extLst>
              <a:ext uri="{FF2B5EF4-FFF2-40B4-BE49-F238E27FC236}">
                <a16:creationId xmlns:a16="http://schemas.microsoft.com/office/drawing/2014/main" id="{ADDE341F-C8E9-D24C-8819-688D9BD010A2}"/>
              </a:ext>
            </a:extLst>
          </p:cNvPr>
          <p:cNvSpPr>
            <a:spLocks noGrp="1"/>
          </p:cNvSpPr>
          <p:nvPr>
            <p:ph type="body" sz="quarter" idx="14" hasCustomPrompt="1"/>
          </p:nvPr>
        </p:nvSpPr>
        <p:spPr>
          <a:xfrm>
            <a:off x="6457191" y="5126250"/>
            <a:ext cx="4866467" cy="365112"/>
          </a:xfrm>
        </p:spPr>
        <p:txBody>
          <a:bodyPr>
            <a:noAutofit/>
          </a:bodyPr>
          <a:lstStyle>
            <a:lvl1pPr marL="0" indent="0">
              <a:buNone/>
              <a:defRPr sz="1600" b="0" cap="all" baseline="0">
                <a:solidFill>
                  <a:schemeClr val="tx2"/>
                </a:solidFill>
              </a:defRPr>
            </a:lvl1pPr>
          </a:lstStyle>
          <a:p>
            <a:pPr lvl="0"/>
            <a:r>
              <a:rPr lang="en-US" dirty="0" err="1"/>
              <a:t>FIrstname</a:t>
            </a:r>
            <a:r>
              <a:rPr lang="en-US" dirty="0"/>
              <a:t> </a:t>
            </a:r>
            <a:r>
              <a:rPr lang="en-US" dirty="0" err="1"/>
              <a:t>Lastname</a:t>
            </a:r>
            <a:endParaRPr lang="en-US" dirty="0"/>
          </a:p>
        </p:txBody>
      </p:sp>
      <p:sp>
        <p:nvSpPr>
          <p:cNvPr id="12" name="Text Placeholder 9">
            <a:extLst>
              <a:ext uri="{FF2B5EF4-FFF2-40B4-BE49-F238E27FC236}">
                <a16:creationId xmlns:a16="http://schemas.microsoft.com/office/drawing/2014/main" id="{707F6887-8BB5-6A47-BAF7-B072B788C026}"/>
              </a:ext>
            </a:extLst>
          </p:cNvPr>
          <p:cNvSpPr>
            <a:spLocks noGrp="1"/>
          </p:cNvSpPr>
          <p:nvPr>
            <p:ph type="body" sz="quarter" idx="15" hasCustomPrompt="1"/>
          </p:nvPr>
        </p:nvSpPr>
        <p:spPr>
          <a:xfrm>
            <a:off x="6457191" y="5507250"/>
            <a:ext cx="4866467" cy="365112"/>
          </a:xfrm>
        </p:spPr>
        <p:txBody>
          <a:bodyPr>
            <a:noAutofit/>
          </a:bodyPr>
          <a:lstStyle>
            <a:lvl1pPr marL="0" indent="0">
              <a:buNone/>
              <a:defRPr sz="1600" b="0" cap="all" baseline="0">
                <a:solidFill>
                  <a:schemeClr val="tx1">
                    <a:lumMod val="50000"/>
                    <a:lumOff val="50000"/>
                  </a:schemeClr>
                </a:solidFill>
              </a:defRPr>
            </a:lvl1pPr>
          </a:lstStyle>
          <a:p>
            <a:pPr lvl="0"/>
            <a:r>
              <a:rPr lang="en-US" dirty="0"/>
              <a:t>Wilder Research, Minnesota Compass</a:t>
            </a:r>
          </a:p>
        </p:txBody>
      </p:sp>
      <p:pic>
        <p:nvPicPr>
          <p:cNvPr id="19" name="Picture 18">
            <a:extLst>
              <a:ext uri="{FF2B5EF4-FFF2-40B4-BE49-F238E27FC236}">
                <a16:creationId xmlns:a16="http://schemas.microsoft.com/office/drawing/2014/main" id="{868CF18A-CACE-0843-BC01-3F2920BC1596}"/>
              </a:ext>
            </a:extLst>
          </p:cNvPr>
          <p:cNvPicPr>
            <a:picLocks noChangeAspect="1"/>
          </p:cNvPicPr>
          <p:nvPr userDrawn="1"/>
        </p:nvPicPr>
        <p:blipFill>
          <a:blip r:embed="rId2"/>
          <a:stretch>
            <a:fillRect/>
          </a:stretch>
        </p:blipFill>
        <p:spPr>
          <a:xfrm>
            <a:off x="9488055" y="785653"/>
            <a:ext cx="2032000" cy="762000"/>
          </a:xfrm>
          <a:prstGeom prst="rect">
            <a:avLst/>
          </a:prstGeom>
        </p:spPr>
      </p:pic>
    </p:spTree>
    <p:extLst>
      <p:ext uri="{BB962C8B-B14F-4D97-AF65-F5344CB8AC3E}">
        <p14:creationId xmlns:p14="http://schemas.microsoft.com/office/powerpoint/2010/main" val="533693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735D-A993-BB4F-96F8-72D2062A4A86}"/>
              </a:ext>
            </a:extLst>
          </p:cNvPr>
          <p:cNvSpPr>
            <a:spLocks noGrp="1"/>
          </p:cNvSpPr>
          <p:nvPr>
            <p:ph type="ctrTitle"/>
          </p:nvPr>
        </p:nvSpPr>
        <p:spPr>
          <a:xfrm>
            <a:off x="947057" y="1366638"/>
            <a:ext cx="5148943" cy="2214761"/>
          </a:xfrm>
        </p:spPr>
        <p:txBody>
          <a:bodyPr anchor="b">
            <a:noAutofit/>
          </a:bodyPr>
          <a:lstStyle>
            <a:lvl1pPr algn="l">
              <a:defRPr sz="36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86AB06E7-1FB1-1A4C-8AD8-EAC6CF916D5E}"/>
              </a:ext>
            </a:extLst>
          </p:cNvPr>
          <p:cNvSpPr>
            <a:spLocks noGrp="1"/>
          </p:cNvSpPr>
          <p:nvPr>
            <p:ph type="subTitle" idx="1"/>
          </p:nvPr>
        </p:nvSpPr>
        <p:spPr>
          <a:xfrm>
            <a:off x="947057" y="3602038"/>
            <a:ext cx="5148943" cy="926419"/>
          </a:xfrm>
        </p:spPr>
        <p:txBody>
          <a:bodyPr>
            <a:noAutofit/>
          </a:bodyPr>
          <a:lstStyle>
            <a:lvl1pPr marL="0" indent="0" algn="l">
              <a:buNone/>
              <a:defRPr sz="2200" b="0"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A9090550-9D8E-504E-9167-CB441A453AC9}"/>
              </a:ext>
            </a:extLst>
          </p:cNvPr>
          <p:cNvCxnSpPr>
            <a:cxnSpLocks/>
          </p:cNvCxnSpPr>
          <p:nvPr userDrawn="1"/>
        </p:nvCxnSpPr>
        <p:spPr>
          <a:xfrm>
            <a:off x="555171" y="4550226"/>
            <a:ext cx="11144705"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1716AA47-FFC5-0942-929D-8A041BA45781}"/>
              </a:ext>
            </a:extLst>
          </p:cNvPr>
          <p:cNvSpPr>
            <a:spLocks noGrp="1"/>
          </p:cNvSpPr>
          <p:nvPr>
            <p:ph type="body" sz="quarter" idx="13" hasCustomPrompt="1"/>
          </p:nvPr>
        </p:nvSpPr>
        <p:spPr>
          <a:xfrm>
            <a:off x="1033136" y="4767023"/>
            <a:ext cx="4866467" cy="327491"/>
          </a:xfrm>
        </p:spPr>
        <p:txBody>
          <a:bodyPr>
            <a:noAutofit/>
          </a:bodyPr>
          <a:lstStyle>
            <a:lvl1pPr marL="0" indent="0">
              <a:buNone/>
              <a:defRPr sz="1600" b="0" cap="all" baseline="0">
                <a:solidFill>
                  <a:schemeClr val="tx1">
                    <a:lumMod val="50000"/>
                    <a:lumOff val="50000"/>
                  </a:schemeClr>
                </a:solidFill>
              </a:defRPr>
            </a:lvl1pPr>
          </a:lstStyle>
          <a:p>
            <a:pPr lvl="0"/>
            <a:r>
              <a:rPr lang="en-US" dirty="0"/>
              <a:t>Month XX, 2020</a:t>
            </a:r>
          </a:p>
        </p:txBody>
      </p:sp>
      <p:sp>
        <p:nvSpPr>
          <p:cNvPr id="11" name="Text Placeholder 9">
            <a:extLst>
              <a:ext uri="{FF2B5EF4-FFF2-40B4-BE49-F238E27FC236}">
                <a16:creationId xmlns:a16="http://schemas.microsoft.com/office/drawing/2014/main" id="{ADDE341F-C8E9-D24C-8819-688D9BD010A2}"/>
              </a:ext>
            </a:extLst>
          </p:cNvPr>
          <p:cNvSpPr>
            <a:spLocks noGrp="1"/>
          </p:cNvSpPr>
          <p:nvPr>
            <p:ph type="body" sz="quarter" idx="14" hasCustomPrompt="1"/>
          </p:nvPr>
        </p:nvSpPr>
        <p:spPr>
          <a:xfrm>
            <a:off x="1033136" y="5126250"/>
            <a:ext cx="4866467" cy="365112"/>
          </a:xfrm>
        </p:spPr>
        <p:txBody>
          <a:bodyPr>
            <a:noAutofit/>
          </a:bodyPr>
          <a:lstStyle>
            <a:lvl1pPr marL="0" indent="0">
              <a:buNone/>
              <a:defRPr sz="1600" b="0" cap="all" baseline="0">
                <a:solidFill>
                  <a:schemeClr val="tx2"/>
                </a:solidFill>
              </a:defRPr>
            </a:lvl1pPr>
          </a:lstStyle>
          <a:p>
            <a:pPr lvl="0"/>
            <a:r>
              <a:rPr lang="en-US" dirty="0" err="1"/>
              <a:t>FIrstname</a:t>
            </a:r>
            <a:r>
              <a:rPr lang="en-US" dirty="0"/>
              <a:t> </a:t>
            </a:r>
            <a:r>
              <a:rPr lang="en-US" dirty="0" err="1"/>
              <a:t>Lastname</a:t>
            </a:r>
            <a:endParaRPr lang="en-US" dirty="0"/>
          </a:p>
        </p:txBody>
      </p:sp>
      <p:sp>
        <p:nvSpPr>
          <p:cNvPr id="12" name="Text Placeholder 9">
            <a:extLst>
              <a:ext uri="{FF2B5EF4-FFF2-40B4-BE49-F238E27FC236}">
                <a16:creationId xmlns:a16="http://schemas.microsoft.com/office/drawing/2014/main" id="{707F6887-8BB5-6A47-BAF7-B072B788C026}"/>
              </a:ext>
            </a:extLst>
          </p:cNvPr>
          <p:cNvSpPr>
            <a:spLocks noGrp="1"/>
          </p:cNvSpPr>
          <p:nvPr>
            <p:ph type="body" sz="quarter" idx="15" hasCustomPrompt="1"/>
          </p:nvPr>
        </p:nvSpPr>
        <p:spPr>
          <a:xfrm>
            <a:off x="1033136" y="5507250"/>
            <a:ext cx="4866467" cy="365112"/>
          </a:xfrm>
        </p:spPr>
        <p:txBody>
          <a:bodyPr>
            <a:noAutofit/>
          </a:bodyPr>
          <a:lstStyle>
            <a:lvl1pPr marL="0" indent="0">
              <a:buNone/>
              <a:defRPr sz="1600" b="0" cap="all" baseline="0">
                <a:solidFill>
                  <a:schemeClr val="tx1">
                    <a:lumMod val="50000"/>
                    <a:lumOff val="50000"/>
                  </a:schemeClr>
                </a:solidFill>
              </a:defRPr>
            </a:lvl1pPr>
          </a:lstStyle>
          <a:p>
            <a:pPr lvl="0"/>
            <a:r>
              <a:rPr lang="en-US" dirty="0"/>
              <a:t>Wilder Research, Minnesota Compass</a:t>
            </a:r>
          </a:p>
        </p:txBody>
      </p:sp>
      <p:pic>
        <p:nvPicPr>
          <p:cNvPr id="19" name="Picture 18">
            <a:extLst>
              <a:ext uri="{FF2B5EF4-FFF2-40B4-BE49-F238E27FC236}">
                <a16:creationId xmlns:a16="http://schemas.microsoft.com/office/drawing/2014/main" id="{868CF18A-CACE-0843-BC01-3F2920BC1596}"/>
              </a:ext>
            </a:extLst>
          </p:cNvPr>
          <p:cNvPicPr>
            <a:picLocks noChangeAspect="1"/>
          </p:cNvPicPr>
          <p:nvPr userDrawn="1"/>
        </p:nvPicPr>
        <p:blipFill>
          <a:blip r:embed="rId2"/>
          <a:stretch>
            <a:fillRect/>
          </a:stretch>
        </p:blipFill>
        <p:spPr>
          <a:xfrm>
            <a:off x="9575079" y="5138054"/>
            <a:ext cx="2032000" cy="762000"/>
          </a:xfrm>
          <a:prstGeom prst="rect">
            <a:avLst/>
          </a:prstGeom>
        </p:spPr>
      </p:pic>
      <p:pic>
        <p:nvPicPr>
          <p:cNvPr id="21" name="Picture 20">
            <a:extLst>
              <a:ext uri="{FF2B5EF4-FFF2-40B4-BE49-F238E27FC236}">
                <a16:creationId xmlns:a16="http://schemas.microsoft.com/office/drawing/2014/main" id="{7579E11A-F72F-0346-96E1-AD8557BE172B}"/>
              </a:ext>
            </a:extLst>
          </p:cNvPr>
          <p:cNvPicPr>
            <a:picLocks noChangeAspect="1"/>
          </p:cNvPicPr>
          <p:nvPr userDrawn="1"/>
        </p:nvPicPr>
        <p:blipFill>
          <a:blip r:embed="rId3"/>
          <a:srcRect/>
          <a:stretch/>
        </p:blipFill>
        <p:spPr>
          <a:xfrm>
            <a:off x="6794500" y="-11453"/>
            <a:ext cx="5410200" cy="4076700"/>
          </a:xfrm>
          <a:prstGeom prst="rect">
            <a:avLst/>
          </a:prstGeom>
        </p:spPr>
      </p:pic>
      <p:sp>
        <p:nvSpPr>
          <p:cNvPr id="16" name="Text Placeholder 22">
            <a:extLst>
              <a:ext uri="{FF2B5EF4-FFF2-40B4-BE49-F238E27FC236}">
                <a16:creationId xmlns:a16="http://schemas.microsoft.com/office/drawing/2014/main" id="{1C319CAE-E1CA-0E4B-9B6A-2BF6EA80CB88}"/>
              </a:ext>
            </a:extLst>
          </p:cNvPr>
          <p:cNvSpPr>
            <a:spLocks noGrp="1"/>
          </p:cNvSpPr>
          <p:nvPr>
            <p:ph type="body" sz="quarter" idx="17" hasCustomPrompt="1"/>
          </p:nvPr>
        </p:nvSpPr>
        <p:spPr>
          <a:xfrm>
            <a:off x="7533410" y="6193899"/>
            <a:ext cx="4166466" cy="550862"/>
          </a:xfrm>
        </p:spPr>
        <p:txBody>
          <a:bodyPr>
            <a:normAutofit/>
          </a:bodyPr>
          <a:lstStyle>
            <a:lvl1pPr marL="0" indent="0" algn="r">
              <a:buNone/>
              <a:defRPr sz="1000" b="1" cap="all" baseline="0">
                <a:solidFill>
                  <a:schemeClr val="tx1">
                    <a:lumMod val="50000"/>
                    <a:lumOff val="50000"/>
                  </a:schemeClr>
                </a:solidFill>
              </a:defRPr>
            </a:lvl1pPr>
          </a:lstStyle>
          <a:p>
            <a:pPr lvl="0"/>
            <a:r>
              <a:rPr lang="en-US" dirty="0"/>
              <a:t>Minnesota Compass is a Project of Wilder Research</a:t>
            </a:r>
          </a:p>
        </p:txBody>
      </p:sp>
    </p:spTree>
    <p:extLst>
      <p:ext uri="{BB962C8B-B14F-4D97-AF65-F5344CB8AC3E}">
        <p14:creationId xmlns:p14="http://schemas.microsoft.com/office/powerpoint/2010/main" val="300188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4)">
    <p:spTree>
      <p:nvGrpSpPr>
        <p:cNvPr id="1" name=""/>
        <p:cNvGrpSpPr/>
        <p:nvPr/>
      </p:nvGrpSpPr>
      <p:grpSpPr>
        <a:xfrm>
          <a:off x="0" y="0"/>
          <a:ext cx="0" cy="0"/>
          <a:chOff x="0" y="0"/>
          <a:chExt cx="0" cy="0"/>
        </a:xfrm>
      </p:grpSpPr>
      <p:pic>
        <p:nvPicPr>
          <p:cNvPr id="4" name="Picture 7" descr="Person typing on laptop">
            <a:extLst>
              <a:ext uri="{FF2B5EF4-FFF2-40B4-BE49-F238E27FC236}">
                <a16:creationId xmlns:a16="http://schemas.microsoft.com/office/drawing/2014/main" id="{DDF89595-4240-45A7-82B4-6870568BC029}"/>
              </a:ext>
            </a:extLst>
          </p:cNvPr>
          <p:cNvPicPr>
            <a:picLocks noChangeAspect="1"/>
          </p:cNvPicPr>
          <p:nvPr userDrawn="1"/>
        </p:nvPicPr>
        <p:blipFill rotWithShape="1">
          <a:blip r:embed="rId2"/>
          <a:srcRect b="11799"/>
          <a:stretch/>
        </p:blipFill>
        <p:spPr bwMode="auto">
          <a:xfrm>
            <a:off x="-17728" y="-88900"/>
            <a:ext cx="1220972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F811C796-E159-427D-8158-4BDCF4F40F3D}"/>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a:solidFill>
                  <a:srgbClr val="FFFFFF"/>
                </a:solidFill>
                <a:cs typeface="Arial" panose="020B0604020202020204" pitchFamily="34" charset="0"/>
              </a:rPr>
              <a:t>Blue Cross</a:t>
            </a:r>
            <a:r>
              <a:rPr lang="en-US" altLang="en-US" sz="1067" baseline="30000">
                <a:solidFill>
                  <a:srgbClr val="FFFFFF"/>
                </a:solidFill>
                <a:cs typeface="Arial" panose="020B0604020202020204" pitchFamily="34" charset="0"/>
              </a:rPr>
              <a:t>®</a:t>
            </a:r>
            <a:r>
              <a:rPr lang="en-US" altLang="en-US" sz="1067">
                <a:solidFill>
                  <a:srgbClr val="FFFFFF"/>
                </a:solidFill>
                <a:cs typeface="Arial" panose="020B0604020202020204" pitchFamily="34" charset="0"/>
              </a:rPr>
              <a:t> and Blue Shield</a:t>
            </a:r>
            <a:r>
              <a:rPr lang="en-US" altLang="en-US" sz="1067" baseline="30000">
                <a:solidFill>
                  <a:srgbClr val="FFFFFF"/>
                </a:solidFill>
                <a:cs typeface="Arial" panose="020B0604020202020204" pitchFamily="34" charset="0"/>
              </a:rPr>
              <a:t>®</a:t>
            </a:r>
            <a:r>
              <a:rPr lang="en-US" altLang="en-US" sz="1067">
                <a:solidFill>
                  <a:srgbClr val="FFFFFF"/>
                </a:solidFill>
                <a:cs typeface="Arial" panose="020B0604020202020204" pitchFamily="34" charset="0"/>
              </a:rPr>
              <a:t> of Minnesota and Blue Plus</a:t>
            </a:r>
            <a:r>
              <a:rPr lang="en-US" altLang="en-US" sz="1067" baseline="30000">
                <a:solidFill>
                  <a:srgbClr val="FFFFFF"/>
                </a:solidFill>
                <a:cs typeface="Arial" panose="020B0604020202020204" pitchFamily="34" charset="0"/>
              </a:rPr>
              <a:t>®</a:t>
            </a:r>
            <a:r>
              <a:rPr lang="en-US" altLang="en-US" sz="1067">
                <a:solidFill>
                  <a:srgbClr val="FFFFFF"/>
                </a:solidFill>
                <a:cs typeface="Arial" panose="020B0604020202020204" pitchFamily="34" charset="0"/>
              </a:rPr>
              <a:t> are nonprofit independent licensees of the Blue Cross and Blue Shield Association.</a:t>
            </a:r>
            <a:endParaRPr lang="en-US" altLang="en-US" sz="80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9C993657-FF66-4580-AC9D-A7C7E8DD40CE}"/>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a:solidFill>
                  <a:srgbClr val="FFFFFF"/>
                </a:solidFill>
                <a:cs typeface="Arial" panose="020B0604020202020204" pitchFamily="34" charset="0"/>
              </a:rPr>
              <a:t>Confidential and proprietary. </a:t>
            </a:r>
            <a:endParaRPr lang="en-US" altLang="en-US" sz="800">
              <a:solidFill>
                <a:srgbClr val="FFFFFF"/>
              </a:solidFill>
              <a:cs typeface="Arial" panose="020B0604020202020204" pitchFamily="34" charset="0"/>
              <a:sym typeface="Arial" panose="020B0604020202020204" pitchFamily="34" charset="0"/>
            </a:endParaRPr>
          </a:p>
        </p:txBody>
      </p:sp>
      <p:sp>
        <p:nvSpPr>
          <p:cNvPr id="2" name="TextBox 1">
            <a:extLst>
              <a:ext uri="{FF2B5EF4-FFF2-40B4-BE49-F238E27FC236}">
                <a16:creationId xmlns:a16="http://schemas.microsoft.com/office/drawing/2014/main" id="{E745590A-0F26-CF49-8D8A-2A95EA799D4F}"/>
              </a:ext>
            </a:extLst>
          </p:cNvPr>
          <p:cNvSpPr txBox="1"/>
          <p:nvPr userDrawn="1"/>
        </p:nvSpPr>
        <p:spPr>
          <a:xfrm>
            <a:off x="-2762491" y="1774785"/>
            <a:ext cx="0" cy="0"/>
          </a:xfrm>
          <a:prstGeom prst="rect">
            <a:avLst/>
          </a:prstGeom>
        </p:spPr>
        <p:txBody>
          <a:bodyPr wrap="none" rtlCol="0">
            <a:normAutofit fontScale="25000" lnSpcReduction="20000"/>
          </a:bodyPr>
          <a:lstStyle/>
          <a:p>
            <a:endParaRPr lang="en-US" sz="2000"/>
          </a:p>
        </p:txBody>
      </p:sp>
      <p:sp>
        <p:nvSpPr>
          <p:cNvPr id="10" name="Title 1">
            <a:extLst>
              <a:ext uri="{FF2B5EF4-FFF2-40B4-BE49-F238E27FC236}">
                <a16:creationId xmlns:a16="http://schemas.microsoft.com/office/drawing/2014/main" id="{F2441744-F7DD-1F4E-8678-42B119E1CB1C}"/>
              </a:ext>
            </a:extLst>
          </p:cNvPr>
          <p:cNvSpPr>
            <a:spLocks noGrp="1"/>
          </p:cNvSpPr>
          <p:nvPr>
            <p:ph type="ctrTitle" hasCustomPrompt="1"/>
          </p:nvPr>
        </p:nvSpPr>
        <p:spPr>
          <a:xfrm>
            <a:off x="494272" y="2073023"/>
            <a:ext cx="11194305" cy="1668968"/>
          </a:xfrm>
          <a:prstGeom prst="rect">
            <a:avLst/>
          </a:prstGeom>
        </p:spPr>
        <p:txBody>
          <a:bodyPr lIns="0" tIns="45712" rIns="91424" bIns="45712" anchor="b"/>
          <a:lstStyle>
            <a:lvl1pPr>
              <a:lnSpc>
                <a:spcPct val="100000"/>
              </a:lnSpc>
              <a:defRPr sz="4800" b="1" i="0" cap="all" baseline="0">
                <a:solidFill>
                  <a:srgbClr val="F9F9FF"/>
                </a:solidFill>
                <a:latin typeface="Arial Narrow" panose="020B0604020202020204" pitchFamily="34" charset="0"/>
                <a:cs typeface="Arial Narrow" panose="020B0604020202020204" pitchFamily="34" charset="0"/>
              </a:defRPr>
            </a:lvl1pPr>
          </a:lstStyle>
          <a:p>
            <a:br>
              <a:rPr lang="en-US"/>
            </a:br>
            <a:r>
              <a:rPr lang="en-US"/>
              <a:t>Click to edit Master title style</a:t>
            </a:r>
          </a:p>
        </p:txBody>
      </p:sp>
      <p:sp>
        <p:nvSpPr>
          <p:cNvPr id="11" name="Text Placeholder 2">
            <a:extLst>
              <a:ext uri="{FF2B5EF4-FFF2-40B4-BE49-F238E27FC236}">
                <a16:creationId xmlns:a16="http://schemas.microsoft.com/office/drawing/2014/main" id="{99021E50-3616-E248-9417-7E5F80325600}"/>
              </a:ext>
            </a:extLst>
          </p:cNvPr>
          <p:cNvSpPr>
            <a:spLocks noGrp="1"/>
          </p:cNvSpPr>
          <p:nvPr>
            <p:ph type="body" sz="quarter" idx="14"/>
          </p:nvPr>
        </p:nvSpPr>
        <p:spPr>
          <a:xfrm>
            <a:off x="494272" y="3878002"/>
            <a:ext cx="11194305" cy="435303"/>
          </a:xfrm>
          <a:prstGeom prst="rect">
            <a:avLst/>
          </a:prstGeom>
        </p:spPr>
        <p:txBody>
          <a:bodyPr vert="horz" lIns="0" tIns="0" rIns="0" bIns="0" anchor="t"/>
          <a:lstStyle>
            <a:lvl1pPr marL="0" indent="0">
              <a:lnSpc>
                <a:spcPct val="120000"/>
              </a:lnSpc>
              <a:buClrTx/>
              <a:buNone/>
              <a:defRPr sz="2133"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2" name="Text Placeholder 2">
            <a:extLst>
              <a:ext uri="{FF2B5EF4-FFF2-40B4-BE49-F238E27FC236}">
                <a16:creationId xmlns:a16="http://schemas.microsoft.com/office/drawing/2014/main" id="{B4ED57AC-1B32-154A-BC33-83A533077DA7}"/>
              </a:ext>
            </a:extLst>
          </p:cNvPr>
          <p:cNvSpPr>
            <a:spLocks noGrp="1"/>
          </p:cNvSpPr>
          <p:nvPr>
            <p:ph type="body" sz="quarter" idx="15"/>
          </p:nvPr>
        </p:nvSpPr>
        <p:spPr>
          <a:xfrm>
            <a:off x="494272" y="4369781"/>
            <a:ext cx="11194305" cy="435303"/>
          </a:xfrm>
          <a:prstGeom prst="rect">
            <a:avLst/>
          </a:prstGeom>
        </p:spPr>
        <p:txBody>
          <a:bodyPr vert="horz" lIns="0" tIns="0" rIns="0" bIns="0" anchor="t"/>
          <a:lstStyle>
            <a:lvl1pPr marL="0" indent="0">
              <a:lnSpc>
                <a:spcPct val="120000"/>
              </a:lnSpc>
              <a:buClrTx/>
              <a:buNone/>
              <a:defRPr sz="1600" b="0" i="0">
                <a:solidFill>
                  <a:schemeClr val="bg1"/>
                </a:solidFill>
                <a:latin typeface="Arial Narrow" panose="020B0604020202020204" pitchFamily="34" charset="0"/>
                <a:cs typeface="Arial Narrow" panose="020B0604020202020204" pitchFamily="34" charset="0"/>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pic>
        <p:nvPicPr>
          <p:cNvPr id="13" name="Picture 1">
            <a:extLst>
              <a:ext uri="{FF2B5EF4-FFF2-40B4-BE49-F238E27FC236}">
                <a16:creationId xmlns:a16="http://schemas.microsoft.com/office/drawing/2014/main" id="{D35AD8E4-E6CA-4CE5-A3F2-934316C8E3D9}"/>
              </a:ext>
            </a:extLst>
          </p:cNvPr>
          <p:cNvPicPr>
            <a:picLocks noChangeAspect="1"/>
          </p:cNvPicPr>
          <p:nvPr userDrawn="1"/>
        </p:nvPicPr>
        <p:blipFill>
          <a:blip r:embed="rId3"/>
          <a:srcRect/>
          <a:stretch/>
        </p:blipFill>
        <p:spPr bwMode="auto">
          <a:xfrm>
            <a:off x="10110788" y="519113"/>
            <a:ext cx="1579563" cy="52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803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A03ECD-40C3-1442-926D-828014868D91}"/>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7C36CFB-3491-7E40-8DFE-7819B4055650}"/>
              </a:ext>
            </a:extLst>
          </p:cNvPr>
          <p:cNvSpPr/>
          <p:nvPr userDrawn="1"/>
        </p:nvSpPr>
        <p:spPr>
          <a:xfrm>
            <a:off x="0" y="0"/>
            <a:ext cx="12192000" cy="6857999"/>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CBBC3661-4F2B-9045-82DD-4A6A1BA3CFF0}"/>
              </a:ext>
            </a:extLst>
          </p:cNvPr>
          <p:cNvSpPr>
            <a:spLocks noGrp="1"/>
          </p:cNvSpPr>
          <p:nvPr>
            <p:ph type="title"/>
          </p:nvPr>
        </p:nvSpPr>
        <p:spPr>
          <a:xfrm>
            <a:off x="1496290" y="2401743"/>
            <a:ext cx="9857509" cy="1325563"/>
          </a:xfrm>
        </p:spPr>
        <p:txBody>
          <a:bodyPr>
            <a:noAutofit/>
          </a:bodyPr>
          <a:lstStyle>
            <a:lvl1pPr>
              <a:defRPr sz="5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A03B70C-5A38-A84F-B163-20331639BA1A}"/>
              </a:ext>
            </a:extLst>
          </p:cNvPr>
          <p:cNvSpPr>
            <a:spLocks noGrp="1"/>
          </p:cNvSpPr>
          <p:nvPr>
            <p:ph type="sldNum" sz="quarter" idx="12"/>
          </p:nvPr>
        </p:nvSpPr>
        <p:spPr>
          <a:xfrm>
            <a:off x="256309" y="6356350"/>
            <a:ext cx="2743200" cy="365125"/>
          </a:xfrm>
        </p:spPr>
        <p:txBody>
          <a:bodyPr/>
          <a:lstStyle>
            <a:lvl1pPr algn="l">
              <a:defRPr sz="1000" b="0" i="0">
                <a:solidFill>
                  <a:schemeClr val="bg1"/>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10" name="Straight Connector 9">
            <a:extLst>
              <a:ext uri="{FF2B5EF4-FFF2-40B4-BE49-F238E27FC236}">
                <a16:creationId xmlns:a16="http://schemas.microsoft.com/office/drawing/2014/main" id="{17D2412A-A1CF-3D42-9615-55AD1ABB1A54}"/>
              </a:ext>
            </a:extLst>
          </p:cNvPr>
          <p:cNvCxnSpPr/>
          <p:nvPr userDrawn="1"/>
        </p:nvCxnSpPr>
        <p:spPr>
          <a:xfrm>
            <a:off x="238991" y="6213764"/>
            <a:ext cx="11502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4204074-67B8-304F-ABA6-933EDAF95D7B}"/>
              </a:ext>
            </a:extLst>
          </p:cNvPr>
          <p:cNvPicPr>
            <a:picLocks noChangeAspect="1"/>
          </p:cNvPicPr>
          <p:nvPr userDrawn="1"/>
        </p:nvPicPr>
        <p:blipFill>
          <a:blip r:embed="rId3"/>
          <a:stretch>
            <a:fillRect/>
          </a:stretch>
        </p:blipFill>
        <p:spPr>
          <a:xfrm>
            <a:off x="9747827" y="6366741"/>
            <a:ext cx="1993900" cy="279400"/>
          </a:xfrm>
          <a:prstGeom prst="rect">
            <a:avLst/>
          </a:prstGeom>
        </p:spPr>
      </p:pic>
    </p:spTree>
    <p:extLst>
      <p:ext uri="{BB962C8B-B14F-4D97-AF65-F5344CB8AC3E}">
        <p14:creationId xmlns:p14="http://schemas.microsoft.com/office/powerpoint/2010/main" val="2221114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ransi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A03ECD-40C3-1442-926D-828014868D91}"/>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7C36CFB-3491-7E40-8DFE-7819B4055650}"/>
              </a:ext>
            </a:extLst>
          </p:cNvPr>
          <p:cNvSpPr/>
          <p:nvPr userDrawn="1"/>
        </p:nvSpPr>
        <p:spPr>
          <a:xfrm>
            <a:off x="0" y="0"/>
            <a:ext cx="12192000" cy="6857999"/>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CBBC3661-4F2B-9045-82DD-4A6A1BA3CFF0}"/>
              </a:ext>
            </a:extLst>
          </p:cNvPr>
          <p:cNvSpPr>
            <a:spLocks noGrp="1"/>
          </p:cNvSpPr>
          <p:nvPr>
            <p:ph type="title"/>
          </p:nvPr>
        </p:nvSpPr>
        <p:spPr>
          <a:xfrm>
            <a:off x="1496290" y="2401743"/>
            <a:ext cx="9857509" cy="1325563"/>
          </a:xfrm>
        </p:spPr>
        <p:txBody>
          <a:bodyPr>
            <a:noAutofit/>
          </a:bodyPr>
          <a:lstStyle>
            <a:lvl1pPr>
              <a:defRPr sz="5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A03B70C-5A38-A84F-B163-20331639BA1A}"/>
              </a:ext>
            </a:extLst>
          </p:cNvPr>
          <p:cNvSpPr>
            <a:spLocks noGrp="1"/>
          </p:cNvSpPr>
          <p:nvPr>
            <p:ph type="sldNum" sz="quarter" idx="12"/>
          </p:nvPr>
        </p:nvSpPr>
        <p:spPr>
          <a:xfrm>
            <a:off x="256309" y="6356350"/>
            <a:ext cx="2743200" cy="365125"/>
          </a:xfrm>
        </p:spPr>
        <p:txBody>
          <a:bodyPr/>
          <a:lstStyle>
            <a:lvl1pPr algn="l">
              <a:defRPr sz="1000" b="0" i="0">
                <a:solidFill>
                  <a:schemeClr val="bg1"/>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10" name="Straight Connector 9">
            <a:extLst>
              <a:ext uri="{FF2B5EF4-FFF2-40B4-BE49-F238E27FC236}">
                <a16:creationId xmlns:a16="http://schemas.microsoft.com/office/drawing/2014/main" id="{17D2412A-A1CF-3D42-9615-55AD1ABB1A54}"/>
              </a:ext>
            </a:extLst>
          </p:cNvPr>
          <p:cNvCxnSpPr/>
          <p:nvPr userDrawn="1"/>
        </p:nvCxnSpPr>
        <p:spPr>
          <a:xfrm>
            <a:off x="238991" y="6213764"/>
            <a:ext cx="11502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4204074-67B8-304F-ABA6-933EDAF95D7B}"/>
              </a:ext>
            </a:extLst>
          </p:cNvPr>
          <p:cNvPicPr>
            <a:picLocks noChangeAspect="1"/>
          </p:cNvPicPr>
          <p:nvPr userDrawn="1"/>
        </p:nvPicPr>
        <p:blipFill>
          <a:blip r:embed="rId3"/>
          <a:stretch>
            <a:fillRect/>
          </a:stretch>
        </p:blipFill>
        <p:spPr>
          <a:xfrm>
            <a:off x="9747827" y="6366741"/>
            <a:ext cx="1993900" cy="279400"/>
          </a:xfrm>
          <a:prstGeom prst="rect">
            <a:avLst/>
          </a:prstGeom>
        </p:spPr>
      </p:pic>
    </p:spTree>
    <p:extLst>
      <p:ext uri="{BB962C8B-B14F-4D97-AF65-F5344CB8AC3E}">
        <p14:creationId xmlns:p14="http://schemas.microsoft.com/office/powerpoint/2010/main" val="2049799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ransi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A03ECD-40C3-1442-926D-828014868D91}"/>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7C36CFB-3491-7E40-8DFE-7819B4055650}"/>
              </a:ext>
            </a:extLst>
          </p:cNvPr>
          <p:cNvSpPr/>
          <p:nvPr userDrawn="1"/>
        </p:nvSpPr>
        <p:spPr>
          <a:xfrm>
            <a:off x="0" y="0"/>
            <a:ext cx="12192000" cy="6857999"/>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CBBC3661-4F2B-9045-82DD-4A6A1BA3CFF0}"/>
              </a:ext>
            </a:extLst>
          </p:cNvPr>
          <p:cNvSpPr>
            <a:spLocks noGrp="1"/>
          </p:cNvSpPr>
          <p:nvPr>
            <p:ph type="title"/>
          </p:nvPr>
        </p:nvSpPr>
        <p:spPr>
          <a:xfrm>
            <a:off x="1496290" y="2401743"/>
            <a:ext cx="9857509" cy="1325563"/>
          </a:xfrm>
        </p:spPr>
        <p:txBody>
          <a:bodyPr>
            <a:normAutofit/>
          </a:bodyPr>
          <a:lstStyle>
            <a:lvl1pPr>
              <a:defRPr sz="5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A03B70C-5A38-A84F-B163-20331639BA1A}"/>
              </a:ext>
            </a:extLst>
          </p:cNvPr>
          <p:cNvSpPr>
            <a:spLocks noGrp="1"/>
          </p:cNvSpPr>
          <p:nvPr>
            <p:ph type="sldNum" sz="quarter" idx="12"/>
          </p:nvPr>
        </p:nvSpPr>
        <p:spPr>
          <a:xfrm>
            <a:off x="256309" y="6356350"/>
            <a:ext cx="2743200" cy="365125"/>
          </a:xfrm>
        </p:spPr>
        <p:txBody>
          <a:bodyPr/>
          <a:lstStyle>
            <a:lvl1pPr algn="l">
              <a:defRPr sz="1000" b="0" i="0">
                <a:solidFill>
                  <a:schemeClr val="bg1"/>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10" name="Straight Connector 9">
            <a:extLst>
              <a:ext uri="{FF2B5EF4-FFF2-40B4-BE49-F238E27FC236}">
                <a16:creationId xmlns:a16="http://schemas.microsoft.com/office/drawing/2014/main" id="{17D2412A-A1CF-3D42-9615-55AD1ABB1A54}"/>
              </a:ext>
            </a:extLst>
          </p:cNvPr>
          <p:cNvCxnSpPr/>
          <p:nvPr userDrawn="1"/>
        </p:nvCxnSpPr>
        <p:spPr>
          <a:xfrm>
            <a:off x="238991" y="6213764"/>
            <a:ext cx="11502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4204074-67B8-304F-ABA6-933EDAF95D7B}"/>
              </a:ext>
            </a:extLst>
          </p:cNvPr>
          <p:cNvPicPr>
            <a:picLocks noChangeAspect="1"/>
          </p:cNvPicPr>
          <p:nvPr userDrawn="1"/>
        </p:nvPicPr>
        <p:blipFill>
          <a:blip r:embed="rId3"/>
          <a:stretch>
            <a:fillRect/>
          </a:stretch>
        </p:blipFill>
        <p:spPr>
          <a:xfrm>
            <a:off x="9747827" y="6366741"/>
            <a:ext cx="1993900" cy="279400"/>
          </a:xfrm>
          <a:prstGeom prst="rect">
            <a:avLst/>
          </a:prstGeom>
        </p:spPr>
      </p:pic>
    </p:spTree>
    <p:extLst>
      <p:ext uri="{BB962C8B-B14F-4D97-AF65-F5344CB8AC3E}">
        <p14:creationId xmlns:p14="http://schemas.microsoft.com/office/powerpoint/2010/main" val="1215161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ransi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A03ECD-40C3-1442-926D-828014868D91}"/>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7C36CFB-3491-7E40-8DFE-7819B4055650}"/>
              </a:ext>
            </a:extLst>
          </p:cNvPr>
          <p:cNvSpPr/>
          <p:nvPr userDrawn="1"/>
        </p:nvSpPr>
        <p:spPr>
          <a:xfrm>
            <a:off x="0" y="0"/>
            <a:ext cx="12192000" cy="6857999"/>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CBBC3661-4F2B-9045-82DD-4A6A1BA3CFF0}"/>
              </a:ext>
            </a:extLst>
          </p:cNvPr>
          <p:cNvSpPr>
            <a:spLocks noGrp="1"/>
          </p:cNvSpPr>
          <p:nvPr>
            <p:ph type="title"/>
          </p:nvPr>
        </p:nvSpPr>
        <p:spPr>
          <a:xfrm>
            <a:off x="1496290" y="2401743"/>
            <a:ext cx="9857509" cy="1325563"/>
          </a:xfrm>
        </p:spPr>
        <p:txBody>
          <a:bodyPr>
            <a:noAutofit/>
          </a:bodyPr>
          <a:lstStyle>
            <a:lvl1pPr>
              <a:defRPr sz="5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A03B70C-5A38-A84F-B163-20331639BA1A}"/>
              </a:ext>
            </a:extLst>
          </p:cNvPr>
          <p:cNvSpPr>
            <a:spLocks noGrp="1"/>
          </p:cNvSpPr>
          <p:nvPr>
            <p:ph type="sldNum" sz="quarter" idx="12"/>
          </p:nvPr>
        </p:nvSpPr>
        <p:spPr>
          <a:xfrm>
            <a:off x="256309" y="6356350"/>
            <a:ext cx="2743200" cy="365125"/>
          </a:xfrm>
        </p:spPr>
        <p:txBody>
          <a:bodyPr/>
          <a:lstStyle>
            <a:lvl1pPr algn="l">
              <a:defRPr sz="1000" b="0" i="0">
                <a:solidFill>
                  <a:schemeClr val="bg1"/>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10" name="Straight Connector 9">
            <a:extLst>
              <a:ext uri="{FF2B5EF4-FFF2-40B4-BE49-F238E27FC236}">
                <a16:creationId xmlns:a16="http://schemas.microsoft.com/office/drawing/2014/main" id="{17D2412A-A1CF-3D42-9615-55AD1ABB1A54}"/>
              </a:ext>
            </a:extLst>
          </p:cNvPr>
          <p:cNvCxnSpPr/>
          <p:nvPr userDrawn="1"/>
        </p:nvCxnSpPr>
        <p:spPr>
          <a:xfrm>
            <a:off x="238991" y="6213764"/>
            <a:ext cx="11502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4204074-67B8-304F-ABA6-933EDAF95D7B}"/>
              </a:ext>
            </a:extLst>
          </p:cNvPr>
          <p:cNvPicPr>
            <a:picLocks noChangeAspect="1"/>
          </p:cNvPicPr>
          <p:nvPr userDrawn="1"/>
        </p:nvPicPr>
        <p:blipFill>
          <a:blip r:embed="rId3"/>
          <a:stretch>
            <a:fillRect/>
          </a:stretch>
        </p:blipFill>
        <p:spPr>
          <a:xfrm>
            <a:off x="9747827" y="6366741"/>
            <a:ext cx="1993900" cy="279400"/>
          </a:xfrm>
          <a:prstGeom prst="rect">
            <a:avLst/>
          </a:prstGeom>
        </p:spPr>
      </p:pic>
    </p:spTree>
    <p:extLst>
      <p:ext uri="{BB962C8B-B14F-4D97-AF65-F5344CB8AC3E}">
        <p14:creationId xmlns:p14="http://schemas.microsoft.com/office/powerpoint/2010/main" val="3987905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ransitio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03C496-1A1A-7246-A6C7-467EEEEBFCF6}"/>
              </a:ext>
            </a:extLst>
          </p:cNvPr>
          <p:cNvSpPr/>
          <p:nvPr userDrawn="1"/>
        </p:nvSpPr>
        <p:spPr>
          <a:xfrm>
            <a:off x="0" y="0"/>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C3661-4F2B-9045-82DD-4A6A1BA3CFF0}"/>
              </a:ext>
            </a:extLst>
          </p:cNvPr>
          <p:cNvSpPr>
            <a:spLocks noGrp="1"/>
          </p:cNvSpPr>
          <p:nvPr>
            <p:ph type="title"/>
          </p:nvPr>
        </p:nvSpPr>
        <p:spPr>
          <a:xfrm>
            <a:off x="1496290" y="2401743"/>
            <a:ext cx="9857509" cy="1325563"/>
          </a:xfrm>
        </p:spPr>
        <p:txBody>
          <a:bodyPr>
            <a:noAutofit/>
          </a:bodyPr>
          <a:lstStyle>
            <a:lvl1pPr>
              <a:defRPr sz="5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A03B70C-5A38-A84F-B163-20331639BA1A}"/>
              </a:ext>
            </a:extLst>
          </p:cNvPr>
          <p:cNvSpPr>
            <a:spLocks noGrp="1"/>
          </p:cNvSpPr>
          <p:nvPr>
            <p:ph type="sldNum" sz="quarter" idx="12"/>
          </p:nvPr>
        </p:nvSpPr>
        <p:spPr>
          <a:xfrm>
            <a:off x="256309" y="6356350"/>
            <a:ext cx="2743200" cy="365125"/>
          </a:xfrm>
        </p:spPr>
        <p:txBody>
          <a:bodyPr/>
          <a:lstStyle>
            <a:lvl1pPr algn="l">
              <a:defRPr sz="1000" b="0" i="0">
                <a:solidFill>
                  <a:schemeClr val="bg1"/>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10" name="Straight Connector 9">
            <a:extLst>
              <a:ext uri="{FF2B5EF4-FFF2-40B4-BE49-F238E27FC236}">
                <a16:creationId xmlns:a16="http://schemas.microsoft.com/office/drawing/2014/main" id="{17D2412A-A1CF-3D42-9615-55AD1ABB1A54}"/>
              </a:ext>
            </a:extLst>
          </p:cNvPr>
          <p:cNvCxnSpPr/>
          <p:nvPr userDrawn="1"/>
        </p:nvCxnSpPr>
        <p:spPr>
          <a:xfrm>
            <a:off x="238991" y="6213764"/>
            <a:ext cx="11502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4204074-67B8-304F-ABA6-933EDAF95D7B}"/>
              </a:ext>
            </a:extLst>
          </p:cNvPr>
          <p:cNvPicPr>
            <a:picLocks noChangeAspect="1"/>
          </p:cNvPicPr>
          <p:nvPr userDrawn="1"/>
        </p:nvPicPr>
        <p:blipFill>
          <a:blip r:embed="rId2"/>
          <a:stretch>
            <a:fillRect/>
          </a:stretch>
        </p:blipFill>
        <p:spPr>
          <a:xfrm>
            <a:off x="9747827" y="6366741"/>
            <a:ext cx="1993900" cy="279400"/>
          </a:xfrm>
          <a:prstGeom prst="rect">
            <a:avLst/>
          </a:prstGeom>
        </p:spPr>
      </p:pic>
    </p:spTree>
    <p:extLst>
      <p:ext uri="{BB962C8B-B14F-4D97-AF65-F5344CB8AC3E}">
        <p14:creationId xmlns:p14="http://schemas.microsoft.com/office/powerpoint/2010/main" val="2599261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ransi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167733-D8C6-2E4C-A61E-D8C94C0ECB1B}"/>
              </a:ext>
            </a:extLst>
          </p:cNvPr>
          <p:cNvSpPr/>
          <p:nvPr userDrawn="1"/>
        </p:nvSpPr>
        <p:spPr>
          <a:xfrm>
            <a:off x="0" y="0"/>
            <a:ext cx="12192000" cy="6858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A8D791-CAFA-F546-8BFA-47F4E8DE78A0}"/>
              </a:ext>
            </a:extLst>
          </p:cNvPr>
          <p:cNvPicPr>
            <a:picLocks noChangeAspect="1"/>
          </p:cNvPicPr>
          <p:nvPr userDrawn="1"/>
        </p:nvPicPr>
        <p:blipFill>
          <a:blip r:embed="rId2"/>
          <a:stretch>
            <a:fillRect/>
          </a:stretch>
        </p:blipFill>
        <p:spPr>
          <a:xfrm>
            <a:off x="8470900" y="21947"/>
            <a:ext cx="3721100" cy="6845300"/>
          </a:xfrm>
          <a:prstGeom prst="rect">
            <a:avLst/>
          </a:prstGeom>
        </p:spPr>
      </p:pic>
      <p:sp>
        <p:nvSpPr>
          <p:cNvPr id="2" name="Title 1">
            <a:extLst>
              <a:ext uri="{FF2B5EF4-FFF2-40B4-BE49-F238E27FC236}">
                <a16:creationId xmlns:a16="http://schemas.microsoft.com/office/drawing/2014/main" id="{CBBC3661-4F2B-9045-82DD-4A6A1BA3CFF0}"/>
              </a:ext>
            </a:extLst>
          </p:cNvPr>
          <p:cNvSpPr>
            <a:spLocks noGrp="1"/>
          </p:cNvSpPr>
          <p:nvPr>
            <p:ph type="title"/>
          </p:nvPr>
        </p:nvSpPr>
        <p:spPr>
          <a:xfrm>
            <a:off x="1496291" y="2401743"/>
            <a:ext cx="6561032" cy="1388370"/>
          </a:xfrm>
        </p:spPr>
        <p:txBody>
          <a:bodyPr>
            <a:noAutofit/>
          </a:bodyPr>
          <a:lstStyle>
            <a:lvl1pPr>
              <a:defRPr sz="5000">
                <a:solidFill>
                  <a:schemeClr val="tx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A03B70C-5A38-A84F-B163-20331639BA1A}"/>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10" name="Straight Connector 9">
            <a:extLst>
              <a:ext uri="{FF2B5EF4-FFF2-40B4-BE49-F238E27FC236}">
                <a16:creationId xmlns:a16="http://schemas.microsoft.com/office/drawing/2014/main" id="{17D2412A-A1CF-3D42-9615-55AD1ABB1A54}"/>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4204074-67B8-304F-ABA6-933EDAF95D7B}"/>
              </a:ext>
            </a:extLst>
          </p:cNvPr>
          <p:cNvPicPr>
            <a:picLocks noChangeAspect="1"/>
          </p:cNvPicPr>
          <p:nvPr userDrawn="1"/>
        </p:nvPicPr>
        <p:blipFill>
          <a:blip r:embed="rId3"/>
          <a:srcRect/>
          <a:stretch/>
        </p:blipFill>
        <p:spPr>
          <a:xfrm>
            <a:off x="9747827" y="6366741"/>
            <a:ext cx="1993900" cy="279400"/>
          </a:xfrm>
          <a:prstGeom prst="rect">
            <a:avLst/>
          </a:prstGeom>
        </p:spPr>
      </p:pic>
    </p:spTree>
    <p:extLst>
      <p:ext uri="{BB962C8B-B14F-4D97-AF65-F5344CB8AC3E}">
        <p14:creationId xmlns:p14="http://schemas.microsoft.com/office/powerpoint/2010/main" val="496191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ransi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167733-D8C6-2E4C-A61E-D8C94C0ECB1B}"/>
              </a:ext>
            </a:extLst>
          </p:cNvPr>
          <p:cNvSpPr/>
          <p:nvPr userDrawn="1"/>
        </p:nvSpPr>
        <p:spPr>
          <a:xfrm>
            <a:off x="0" y="0"/>
            <a:ext cx="12192000" cy="6858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EC8C088-4718-B341-9E92-FFA2E5A91927}"/>
              </a:ext>
            </a:extLst>
          </p:cNvPr>
          <p:cNvPicPr>
            <a:picLocks noChangeAspect="1"/>
          </p:cNvPicPr>
          <p:nvPr userDrawn="1"/>
        </p:nvPicPr>
        <p:blipFill>
          <a:blip r:embed="rId2"/>
          <a:stretch>
            <a:fillRect/>
          </a:stretch>
        </p:blipFill>
        <p:spPr>
          <a:xfrm>
            <a:off x="0" y="2781300"/>
            <a:ext cx="5410200" cy="4076700"/>
          </a:xfrm>
          <a:prstGeom prst="rect">
            <a:avLst/>
          </a:prstGeom>
        </p:spPr>
      </p:pic>
      <p:sp>
        <p:nvSpPr>
          <p:cNvPr id="2" name="Title 1">
            <a:extLst>
              <a:ext uri="{FF2B5EF4-FFF2-40B4-BE49-F238E27FC236}">
                <a16:creationId xmlns:a16="http://schemas.microsoft.com/office/drawing/2014/main" id="{CBBC3661-4F2B-9045-82DD-4A6A1BA3CFF0}"/>
              </a:ext>
            </a:extLst>
          </p:cNvPr>
          <p:cNvSpPr>
            <a:spLocks noGrp="1"/>
          </p:cNvSpPr>
          <p:nvPr>
            <p:ph type="title"/>
          </p:nvPr>
        </p:nvSpPr>
        <p:spPr>
          <a:xfrm>
            <a:off x="4968361" y="2401743"/>
            <a:ext cx="6561032" cy="1388370"/>
          </a:xfrm>
        </p:spPr>
        <p:txBody>
          <a:bodyPr>
            <a:noAutofit/>
          </a:bodyPr>
          <a:lstStyle>
            <a:lvl1pPr algn="r">
              <a:defRPr sz="5000">
                <a:solidFill>
                  <a:schemeClr val="tx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A03B70C-5A38-A84F-B163-20331639BA1A}"/>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10" name="Straight Connector 9">
            <a:extLst>
              <a:ext uri="{FF2B5EF4-FFF2-40B4-BE49-F238E27FC236}">
                <a16:creationId xmlns:a16="http://schemas.microsoft.com/office/drawing/2014/main" id="{17D2412A-A1CF-3D42-9615-55AD1ABB1A54}"/>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4204074-67B8-304F-ABA6-933EDAF95D7B}"/>
              </a:ext>
            </a:extLst>
          </p:cNvPr>
          <p:cNvPicPr>
            <a:picLocks noChangeAspect="1"/>
          </p:cNvPicPr>
          <p:nvPr userDrawn="1"/>
        </p:nvPicPr>
        <p:blipFill>
          <a:blip r:embed="rId3"/>
          <a:srcRect/>
          <a:stretch/>
        </p:blipFill>
        <p:spPr>
          <a:xfrm>
            <a:off x="9747827" y="6366741"/>
            <a:ext cx="1993900" cy="279400"/>
          </a:xfrm>
          <a:prstGeom prst="rect">
            <a:avLst/>
          </a:prstGeom>
        </p:spPr>
      </p:pic>
    </p:spTree>
    <p:extLst>
      <p:ext uri="{BB962C8B-B14F-4D97-AF65-F5344CB8AC3E}">
        <p14:creationId xmlns:p14="http://schemas.microsoft.com/office/powerpoint/2010/main" val="3165805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88B7E51-49CC-9A4A-9995-8DAF31CF7F50}"/>
              </a:ext>
            </a:extLst>
          </p:cNvPr>
          <p:cNvSpPr>
            <a:spLocks noGrp="1"/>
          </p:cNvSpPr>
          <p:nvPr>
            <p:ph type="pic" sz="quarter" idx="13"/>
          </p:nvPr>
        </p:nvSpPr>
        <p:spPr>
          <a:xfrm>
            <a:off x="0" y="0"/>
            <a:ext cx="12192000" cy="6858000"/>
          </a:xfrm>
        </p:spPr>
        <p:txBody>
          <a:bodyPr/>
          <a:lstStyle/>
          <a:p>
            <a:endParaRPr lang="en-US"/>
          </a:p>
        </p:txBody>
      </p:sp>
      <p:sp>
        <p:nvSpPr>
          <p:cNvPr id="6" name="Slide Number Placeholder 5">
            <a:extLst>
              <a:ext uri="{FF2B5EF4-FFF2-40B4-BE49-F238E27FC236}">
                <a16:creationId xmlns:a16="http://schemas.microsoft.com/office/drawing/2014/main" id="{1A03B70C-5A38-A84F-B163-20331639BA1A}"/>
              </a:ext>
            </a:extLst>
          </p:cNvPr>
          <p:cNvSpPr>
            <a:spLocks noGrp="1"/>
          </p:cNvSpPr>
          <p:nvPr>
            <p:ph type="sldNum" sz="quarter" idx="12"/>
          </p:nvPr>
        </p:nvSpPr>
        <p:spPr>
          <a:xfrm>
            <a:off x="256309" y="6356350"/>
            <a:ext cx="2743200" cy="365125"/>
          </a:xfrm>
        </p:spPr>
        <p:txBody>
          <a:bodyPr/>
          <a:lstStyle>
            <a:lvl1pPr algn="l">
              <a:defRPr sz="1000" b="0" i="0">
                <a:solidFill>
                  <a:schemeClr val="bg1"/>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5" name="Straight Connector 4">
            <a:extLst>
              <a:ext uri="{FF2B5EF4-FFF2-40B4-BE49-F238E27FC236}">
                <a16:creationId xmlns:a16="http://schemas.microsoft.com/office/drawing/2014/main" id="{3187017F-C09F-9A4F-BAFB-4881363308EF}"/>
              </a:ext>
            </a:extLst>
          </p:cNvPr>
          <p:cNvCxnSpPr/>
          <p:nvPr userDrawn="1"/>
        </p:nvCxnSpPr>
        <p:spPr>
          <a:xfrm>
            <a:off x="238991" y="6213764"/>
            <a:ext cx="11502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72E3114-DA3D-F44C-98B4-7877CB6F3818}"/>
              </a:ext>
            </a:extLst>
          </p:cNvPr>
          <p:cNvPicPr>
            <a:picLocks noChangeAspect="1"/>
          </p:cNvPicPr>
          <p:nvPr userDrawn="1"/>
        </p:nvPicPr>
        <p:blipFill>
          <a:blip r:embed="rId2"/>
          <a:stretch>
            <a:fillRect/>
          </a:stretch>
        </p:blipFill>
        <p:spPr>
          <a:xfrm>
            <a:off x="9747827" y="6366741"/>
            <a:ext cx="1993900" cy="279400"/>
          </a:xfrm>
          <a:prstGeom prst="rect">
            <a:avLst/>
          </a:prstGeom>
        </p:spPr>
      </p:pic>
    </p:spTree>
    <p:extLst>
      <p:ext uri="{BB962C8B-B14F-4D97-AF65-F5344CB8AC3E}">
        <p14:creationId xmlns:p14="http://schemas.microsoft.com/office/powerpoint/2010/main" val="217551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y title with bulle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A397E6D-B855-4C43-A09E-F6A2CB989D09}"/>
              </a:ext>
            </a:extLst>
          </p:cNvPr>
          <p:cNvSpPr/>
          <p:nvPr userDrawn="1"/>
        </p:nvSpPr>
        <p:spPr>
          <a:xfrm>
            <a:off x="-29816" y="0"/>
            <a:ext cx="5134708" cy="6858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a:xfrm>
            <a:off x="838200" y="667144"/>
            <a:ext cx="4085492" cy="2883876"/>
          </a:xfrm>
        </p:spPr>
        <p:txBody>
          <a:bodyPr anchor="b" anchorCtr="0">
            <a:noAutofit/>
          </a:bodyPr>
          <a:lstStyle>
            <a:lvl1pPr>
              <a:defRPr sz="4000">
                <a:solidFill>
                  <a:schemeClr val="tx2"/>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D94BC34E-8AE9-E147-B155-3B2E6CDCCA92}"/>
              </a:ext>
            </a:extLst>
          </p:cNvPr>
          <p:cNvSpPr>
            <a:spLocks noGrp="1"/>
          </p:cNvSpPr>
          <p:nvPr>
            <p:ph sz="half" idx="2" hasCustomPrompt="1"/>
          </p:nvPr>
        </p:nvSpPr>
        <p:spPr>
          <a:xfrm>
            <a:off x="6172200" y="1448973"/>
            <a:ext cx="5257800" cy="4727990"/>
          </a:xfrm>
        </p:spPr>
        <p:txBody>
          <a:bodyPr>
            <a:normAutofit/>
          </a:bodyPr>
          <a:lstStyle>
            <a:lvl1pPr>
              <a:lnSpc>
                <a:spcPct val="100000"/>
              </a:lnSpc>
              <a:spcBef>
                <a:spcPts val="1200"/>
              </a:spcBef>
              <a:spcAft>
                <a:spcPts val="1200"/>
              </a:spcAft>
              <a:buClr>
                <a:schemeClr val="accent1"/>
              </a:buClr>
              <a:defRPr sz="2800" b="0"/>
            </a:lvl1pPr>
            <a:lvl2pPr marL="685800" indent="-228600">
              <a:lnSpc>
                <a:spcPct val="100000"/>
              </a:lnSpc>
              <a:spcBef>
                <a:spcPts val="0"/>
              </a:spcBef>
              <a:spcAft>
                <a:spcPts val="1200"/>
              </a:spcAft>
              <a:buClr>
                <a:schemeClr val="tx2"/>
              </a:buClr>
              <a:buFont typeface="Symbol" panose="05050102010706020507" pitchFamily="18" charset="2"/>
              <a:buChar char=""/>
              <a:defRPr sz="2400" b="0"/>
            </a:lvl2pPr>
            <a:lvl3pPr>
              <a:buClr>
                <a:schemeClr val="accent1"/>
              </a:buClr>
              <a:defRPr sz="2800" b="0"/>
            </a:lvl3pPr>
            <a:lvl4pPr>
              <a:buClr>
                <a:schemeClr val="accent1"/>
              </a:buClr>
              <a:defRPr sz="2800" b="0"/>
            </a:lvl4pPr>
            <a:lvl5pPr>
              <a:buClr>
                <a:schemeClr val="accent1"/>
              </a:buClr>
              <a:defRPr sz="2800" b="0"/>
            </a:lvl5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3E647737-E2BD-BD46-AA0D-DC67A09D095C}"/>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9" name="Straight Connector 8">
            <a:extLst>
              <a:ext uri="{FF2B5EF4-FFF2-40B4-BE49-F238E27FC236}">
                <a16:creationId xmlns:a16="http://schemas.microsoft.com/office/drawing/2014/main" id="{F1288ACD-CC4B-1B49-8B22-F16937CD1040}"/>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2DFD4AE-0608-6B4E-8EC4-D152572C4F90}"/>
              </a:ext>
            </a:extLst>
          </p:cNvPr>
          <p:cNvPicPr>
            <a:picLocks noChangeAspect="1"/>
          </p:cNvPicPr>
          <p:nvPr userDrawn="1"/>
        </p:nvPicPr>
        <p:blipFill>
          <a:blip r:embed="rId2"/>
          <a:srcRect/>
          <a:stretch/>
        </p:blipFill>
        <p:spPr>
          <a:xfrm>
            <a:off x="9747827" y="6366741"/>
            <a:ext cx="1993900" cy="279400"/>
          </a:xfrm>
          <a:prstGeom prst="rect">
            <a:avLst/>
          </a:prstGeom>
        </p:spPr>
      </p:pic>
    </p:spTree>
    <p:extLst>
      <p:ext uri="{BB962C8B-B14F-4D97-AF65-F5344CB8AC3E}">
        <p14:creationId xmlns:p14="http://schemas.microsoft.com/office/powerpoint/2010/main" val="2837156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 title with list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A397E6D-B855-4C43-A09E-F6A2CB989D09}"/>
              </a:ext>
            </a:extLst>
          </p:cNvPr>
          <p:cNvSpPr/>
          <p:nvPr userDrawn="1"/>
        </p:nvSpPr>
        <p:spPr>
          <a:xfrm>
            <a:off x="1" y="0"/>
            <a:ext cx="5134708" cy="6858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a:xfrm>
            <a:off x="868017" y="777698"/>
            <a:ext cx="4085492" cy="2883876"/>
          </a:xfrm>
        </p:spPr>
        <p:txBody>
          <a:bodyPr anchor="b" anchorCtr="0">
            <a:noAutofit/>
          </a:bodyPr>
          <a:lstStyle>
            <a:lvl1pPr>
              <a:defRPr sz="4000">
                <a:solidFill>
                  <a:schemeClr val="tx2"/>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D94BC34E-8AE9-E147-B155-3B2E6CDCCA92}"/>
              </a:ext>
            </a:extLst>
          </p:cNvPr>
          <p:cNvSpPr>
            <a:spLocks noGrp="1"/>
          </p:cNvSpPr>
          <p:nvPr>
            <p:ph sz="half" idx="2" hasCustomPrompt="1"/>
          </p:nvPr>
        </p:nvSpPr>
        <p:spPr>
          <a:xfrm>
            <a:off x="6172200" y="1448973"/>
            <a:ext cx="5257800" cy="4727990"/>
          </a:xfrm>
        </p:spPr>
        <p:txBody>
          <a:bodyPr>
            <a:normAutofit/>
          </a:bodyPr>
          <a:lstStyle>
            <a:lvl1pPr marL="228600" indent="-228600">
              <a:lnSpc>
                <a:spcPct val="100000"/>
              </a:lnSpc>
              <a:spcBef>
                <a:spcPts val="1200"/>
              </a:spcBef>
              <a:spcAft>
                <a:spcPts val="1200"/>
              </a:spcAft>
              <a:buClr>
                <a:schemeClr val="tx2"/>
              </a:buClr>
              <a:buFont typeface="Wingdings" panose="05000000000000000000" pitchFamily="2" charset="2"/>
              <a:buChar char="ü"/>
              <a:defRPr sz="2800" b="0"/>
            </a:lvl1pPr>
            <a:lvl2pPr marL="457200" indent="0">
              <a:lnSpc>
                <a:spcPct val="100000"/>
              </a:lnSpc>
              <a:spcBef>
                <a:spcPts val="0"/>
              </a:spcBef>
              <a:spcAft>
                <a:spcPts val="1200"/>
              </a:spcAft>
              <a:buClr>
                <a:schemeClr val="tx2"/>
              </a:buClr>
              <a:buFont typeface="Century Gothic" panose="020B0502020202020204" pitchFamily="34" charset="0"/>
              <a:buNone/>
              <a:defRPr sz="2800" b="0"/>
            </a:lvl2pPr>
            <a:lvl3pPr>
              <a:buClr>
                <a:schemeClr val="accent1"/>
              </a:buClr>
              <a:defRPr sz="2800" b="0"/>
            </a:lvl3pPr>
            <a:lvl4pPr>
              <a:buClr>
                <a:schemeClr val="accent1"/>
              </a:buClr>
              <a:defRPr sz="2800" b="0"/>
            </a:lvl4pPr>
            <a:lvl5pPr>
              <a:buClr>
                <a:schemeClr val="accent1"/>
              </a:buClr>
              <a:defRPr sz="2800" b="0"/>
            </a:lvl5pPr>
          </a:lstStyle>
          <a:p>
            <a:pPr lvl="0"/>
            <a:r>
              <a:rPr lang="en-US" dirty="0"/>
              <a:t>Click to edit Master text styles</a:t>
            </a:r>
          </a:p>
          <a:p>
            <a:pPr lvl="0"/>
            <a:endParaRPr lang="en-US" dirty="0"/>
          </a:p>
        </p:txBody>
      </p:sp>
      <p:sp>
        <p:nvSpPr>
          <p:cNvPr id="8" name="Slide Number Placeholder 5">
            <a:extLst>
              <a:ext uri="{FF2B5EF4-FFF2-40B4-BE49-F238E27FC236}">
                <a16:creationId xmlns:a16="http://schemas.microsoft.com/office/drawing/2014/main" id="{3E647737-E2BD-BD46-AA0D-DC67A09D095C}"/>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9" name="Straight Connector 8">
            <a:extLst>
              <a:ext uri="{FF2B5EF4-FFF2-40B4-BE49-F238E27FC236}">
                <a16:creationId xmlns:a16="http://schemas.microsoft.com/office/drawing/2014/main" id="{F1288ACD-CC4B-1B49-8B22-F16937CD1040}"/>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2DFD4AE-0608-6B4E-8EC4-D152572C4F90}"/>
              </a:ext>
            </a:extLst>
          </p:cNvPr>
          <p:cNvPicPr>
            <a:picLocks noChangeAspect="1"/>
          </p:cNvPicPr>
          <p:nvPr userDrawn="1"/>
        </p:nvPicPr>
        <p:blipFill>
          <a:blip r:embed="rId2"/>
          <a:srcRect/>
          <a:stretch/>
        </p:blipFill>
        <p:spPr>
          <a:xfrm>
            <a:off x="9747827" y="6366741"/>
            <a:ext cx="1993900" cy="279400"/>
          </a:xfrm>
          <a:prstGeom prst="rect">
            <a:avLst/>
          </a:prstGeom>
        </p:spPr>
      </p:pic>
    </p:spTree>
    <p:extLst>
      <p:ext uri="{BB962C8B-B14F-4D97-AF65-F5344CB8AC3E}">
        <p14:creationId xmlns:p14="http://schemas.microsoft.com/office/powerpoint/2010/main" val="273358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6E4293-6C74-4977-B5AF-97F0553BB08C}"/>
              </a:ext>
            </a:extLst>
          </p:cNvPr>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a:p>
        </p:txBody>
      </p:sp>
      <p:sp>
        <p:nvSpPr>
          <p:cNvPr id="5" name="Rectangle 10">
            <a:extLst>
              <a:ext uri="{FF2B5EF4-FFF2-40B4-BE49-F238E27FC236}">
                <a16:creationId xmlns:a16="http://schemas.microsoft.com/office/drawing/2014/main" id="{2524DE00-A931-42E3-AEFA-04FA81B864E2}"/>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a:solidFill>
                  <a:srgbClr val="FFFFFF"/>
                </a:solidFill>
                <a:cs typeface="Arial" panose="020B0604020202020204" pitchFamily="34" charset="0"/>
              </a:rPr>
              <a:t>Blue Cross</a:t>
            </a:r>
            <a:r>
              <a:rPr lang="en-US" altLang="en-US" sz="1067" baseline="30000">
                <a:solidFill>
                  <a:srgbClr val="FFFFFF"/>
                </a:solidFill>
                <a:cs typeface="Arial" panose="020B0604020202020204" pitchFamily="34" charset="0"/>
              </a:rPr>
              <a:t>®</a:t>
            </a:r>
            <a:r>
              <a:rPr lang="en-US" altLang="en-US" sz="1067">
                <a:solidFill>
                  <a:srgbClr val="FFFFFF"/>
                </a:solidFill>
                <a:cs typeface="Arial" panose="020B0604020202020204" pitchFamily="34" charset="0"/>
              </a:rPr>
              <a:t> and Blue Shield</a:t>
            </a:r>
            <a:r>
              <a:rPr lang="en-US" altLang="en-US" sz="1067" baseline="30000">
                <a:solidFill>
                  <a:srgbClr val="FFFFFF"/>
                </a:solidFill>
                <a:cs typeface="Arial" panose="020B0604020202020204" pitchFamily="34" charset="0"/>
              </a:rPr>
              <a:t>®</a:t>
            </a:r>
            <a:r>
              <a:rPr lang="en-US" altLang="en-US" sz="1067">
                <a:solidFill>
                  <a:srgbClr val="FFFFFF"/>
                </a:solidFill>
                <a:cs typeface="Arial" panose="020B0604020202020204" pitchFamily="34" charset="0"/>
              </a:rPr>
              <a:t> of Minnesota and Blue Plus</a:t>
            </a:r>
            <a:r>
              <a:rPr lang="en-US" altLang="en-US" sz="1067" baseline="30000">
                <a:solidFill>
                  <a:srgbClr val="FFFFFF"/>
                </a:solidFill>
                <a:cs typeface="Arial" panose="020B0604020202020204" pitchFamily="34" charset="0"/>
              </a:rPr>
              <a:t>®</a:t>
            </a:r>
            <a:r>
              <a:rPr lang="en-US" altLang="en-US" sz="1067">
                <a:solidFill>
                  <a:srgbClr val="FFFFFF"/>
                </a:solidFill>
                <a:cs typeface="Arial" panose="020B0604020202020204" pitchFamily="34" charset="0"/>
              </a:rPr>
              <a:t> are nonprofit independent licensees of the Blue Cross and Blue Shield Association.</a:t>
            </a:r>
            <a:endParaRPr lang="en-US" altLang="en-US" sz="80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3CF8D3AC-9744-4BD4-A951-B7E83FFAA9BF}"/>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a:solidFill>
                  <a:srgbClr val="FFFFFF"/>
                </a:solidFill>
                <a:cs typeface="Arial" panose="020B0604020202020204" pitchFamily="34" charset="0"/>
              </a:rPr>
              <a:t>Confidential and proprietary. </a:t>
            </a:r>
            <a:endParaRPr lang="en-US" altLang="en-US" sz="800">
              <a:solidFill>
                <a:srgbClr val="FFFFFF"/>
              </a:solidFill>
              <a:cs typeface="Arial" panose="020B0604020202020204" pitchFamily="34" charset="0"/>
              <a:sym typeface="Arial" panose="020B0604020202020204" pitchFamily="34" charset="0"/>
            </a:endParaRPr>
          </a:p>
        </p:txBody>
      </p:sp>
      <p:sp>
        <p:nvSpPr>
          <p:cNvPr id="15" name="Title 1"/>
          <p:cNvSpPr>
            <a:spLocks noGrp="1"/>
          </p:cNvSpPr>
          <p:nvPr>
            <p:ph type="ctrTitle" hasCustomPrompt="1"/>
          </p:nvPr>
        </p:nvSpPr>
        <p:spPr>
          <a:xfrm>
            <a:off x="494272" y="2073023"/>
            <a:ext cx="11194305" cy="1668968"/>
          </a:xfrm>
          <a:prstGeom prst="rect">
            <a:avLst/>
          </a:prstGeom>
        </p:spPr>
        <p:txBody>
          <a:bodyPr lIns="0" tIns="45712" rIns="91424" bIns="45712" anchor="b"/>
          <a:lstStyle>
            <a:lvl1pPr>
              <a:lnSpc>
                <a:spcPct val="100000"/>
              </a:lnSpc>
              <a:defRPr sz="4800" b="1" i="0" cap="all" baseline="0">
                <a:solidFill>
                  <a:srgbClr val="F9F9FF"/>
                </a:solidFill>
                <a:latin typeface="Arial Narrow" panose="020B0604020202020204" pitchFamily="34" charset="0"/>
                <a:cs typeface="Arial Narrow" panose="020B0604020202020204" pitchFamily="34" charset="0"/>
              </a:defRPr>
            </a:lvl1pPr>
          </a:lstStyle>
          <a:p>
            <a:br>
              <a:rPr lang="en-US"/>
            </a:br>
            <a:r>
              <a:rPr lang="en-US"/>
              <a:t>Click to edit Master title style</a:t>
            </a:r>
          </a:p>
        </p:txBody>
      </p:sp>
      <p:sp>
        <p:nvSpPr>
          <p:cNvPr id="16" name="Text Placeholder 2"/>
          <p:cNvSpPr>
            <a:spLocks noGrp="1"/>
          </p:cNvSpPr>
          <p:nvPr>
            <p:ph type="body" sz="quarter" idx="14"/>
          </p:nvPr>
        </p:nvSpPr>
        <p:spPr>
          <a:xfrm>
            <a:off x="494272" y="3878002"/>
            <a:ext cx="11194305" cy="435303"/>
          </a:xfrm>
          <a:prstGeom prst="rect">
            <a:avLst/>
          </a:prstGeom>
        </p:spPr>
        <p:txBody>
          <a:bodyPr vert="horz" lIns="0" tIns="0" rIns="0" bIns="0" anchor="t"/>
          <a:lstStyle>
            <a:lvl1pPr marL="0" indent="0">
              <a:lnSpc>
                <a:spcPct val="120000"/>
              </a:lnSpc>
              <a:buClrTx/>
              <a:buNone/>
              <a:defRPr sz="2133"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9" name="Text Placeholder 2">
            <a:extLst>
              <a:ext uri="{FF2B5EF4-FFF2-40B4-BE49-F238E27FC236}">
                <a16:creationId xmlns:a16="http://schemas.microsoft.com/office/drawing/2014/main" id="{4EC4B046-F873-1549-A601-4ED086391E1F}"/>
              </a:ext>
            </a:extLst>
          </p:cNvPr>
          <p:cNvSpPr>
            <a:spLocks noGrp="1"/>
          </p:cNvSpPr>
          <p:nvPr>
            <p:ph type="body" sz="quarter" idx="15"/>
          </p:nvPr>
        </p:nvSpPr>
        <p:spPr>
          <a:xfrm>
            <a:off x="494272" y="4369781"/>
            <a:ext cx="11194305" cy="435303"/>
          </a:xfrm>
          <a:prstGeom prst="rect">
            <a:avLst/>
          </a:prstGeom>
        </p:spPr>
        <p:txBody>
          <a:bodyPr vert="horz" lIns="0" tIns="0" rIns="0" bIns="0" anchor="t"/>
          <a:lstStyle>
            <a:lvl1pPr marL="0" indent="0">
              <a:lnSpc>
                <a:spcPct val="120000"/>
              </a:lnSpc>
              <a:buClrTx/>
              <a:buNone/>
              <a:defRPr sz="1600" b="0" i="0">
                <a:solidFill>
                  <a:schemeClr val="bg1"/>
                </a:solidFill>
                <a:latin typeface="Arial Narrow" panose="020B0604020202020204" pitchFamily="34" charset="0"/>
                <a:cs typeface="Arial Narrow" panose="020B0604020202020204" pitchFamily="34" charset="0"/>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pic>
        <p:nvPicPr>
          <p:cNvPr id="10" name="Picture 1">
            <a:extLst>
              <a:ext uri="{FF2B5EF4-FFF2-40B4-BE49-F238E27FC236}">
                <a16:creationId xmlns:a16="http://schemas.microsoft.com/office/drawing/2014/main" id="{637919F3-B905-44C5-863D-D93D900C9ECB}"/>
              </a:ext>
            </a:extLst>
          </p:cNvPr>
          <p:cNvPicPr>
            <a:picLocks noChangeAspect="1"/>
          </p:cNvPicPr>
          <p:nvPr userDrawn="1"/>
        </p:nvPicPr>
        <p:blipFill>
          <a:blip r:embed="rId2"/>
          <a:srcRect/>
          <a:stretch/>
        </p:blipFill>
        <p:spPr bwMode="auto">
          <a:xfrm>
            <a:off x="10110788" y="519113"/>
            <a:ext cx="1579563" cy="52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444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title with bullet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A397E6D-B855-4C43-A09E-F6A2CB989D09}"/>
              </a:ext>
            </a:extLst>
          </p:cNvPr>
          <p:cNvSpPr/>
          <p:nvPr userDrawn="1"/>
        </p:nvSpPr>
        <p:spPr>
          <a:xfrm>
            <a:off x="1" y="0"/>
            <a:ext cx="5134708" cy="6858000"/>
          </a:xfrm>
          <a:prstGeom prst="rect">
            <a:avLst/>
          </a:prstGeom>
          <a:solidFill>
            <a:srgbClr val="DF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a:xfrm>
            <a:off x="838200" y="696962"/>
            <a:ext cx="4085492" cy="2883876"/>
          </a:xfrm>
        </p:spPr>
        <p:txBody>
          <a:bodyPr anchor="b" anchorCtr="0">
            <a:noAutofit/>
          </a:bodyPr>
          <a:lstStyle>
            <a:lvl1pPr>
              <a:defRPr sz="4000">
                <a:solidFill>
                  <a:schemeClr val="tx2"/>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D94BC34E-8AE9-E147-B155-3B2E6CDCCA92}"/>
              </a:ext>
            </a:extLst>
          </p:cNvPr>
          <p:cNvSpPr>
            <a:spLocks noGrp="1"/>
          </p:cNvSpPr>
          <p:nvPr>
            <p:ph sz="half" idx="2" hasCustomPrompt="1"/>
          </p:nvPr>
        </p:nvSpPr>
        <p:spPr>
          <a:xfrm>
            <a:off x="6172200" y="1448973"/>
            <a:ext cx="5181600" cy="4727990"/>
          </a:xfrm>
        </p:spPr>
        <p:txBody>
          <a:bodyPr>
            <a:noAutofit/>
          </a:bodyPr>
          <a:lstStyle>
            <a:lvl1pPr>
              <a:lnSpc>
                <a:spcPct val="100000"/>
              </a:lnSpc>
              <a:spcBef>
                <a:spcPts val="0"/>
              </a:spcBef>
              <a:spcAft>
                <a:spcPts val="1200"/>
              </a:spcAft>
              <a:buClr>
                <a:schemeClr val="accent1"/>
              </a:buClr>
              <a:defRPr sz="2800" b="0"/>
            </a:lvl1pPr>
            <a:lvl2pPr marL="685800" indent="-228600">
              <a:lnSpc>
                <a:spcPct val="100000"/>
              </a:lnSpc>
              <a:spcBef>
                <a:spcPts val="0"/>
              </a:spcBef>
              <a:spcAft>
                <a:spcPts val="1200"/>
              </a:spcAft>
              <a:buClr>
                <a:schemeClr val="tx2"/>
              </a:buClr>
              <a:buFont typeface="Symbol" panose="05050102010706020507" pitchFamily="18" charset="2"/>
              <a:buChar char=""/>
              <a:defRPr sz="2400" b="0"/>
            </a:lvl2pPr>
            <a:lvl3pPr>
              <a:buClr>
                <a:schemeClr val="accent1"/>
              </a:buClr>
              <a:defRPr sz="2800" b="0"/>
            </a:lvl3pPr>
            <a:lvl4pPr>
              <a:buClr>
                <a:schemeClr val="accent1"/>
              </a:buClr>
              <a:defRPr sz="2800" b="0"/>
            </a:lvl4pPr>
            <a:lvl5pPr>
              <a:buClr>
                <a:schemeClr val="accent1"/>
              </a:buClr>
              <a:defRPr sz="2800" b="0"/>
            </a:lvl5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3E647737-E2BD-BD46-AA0D-DC67A09D095C}"/>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9" name="Straight Connector 8">
            <a:extLst>
              <a:ext uri="{FF2B5EF4-FFF2-40B4-BE49-F238E27FC236}">
                <a16:creationId xmlns:a16="http://schemas.microsoft.com/office/drawing/2014/main" id="{F1288ACD-CC4B-1B49-8B22-F16937CD1040}"/>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2DFD4AE-0608-6B4E-8EC4-D152572C4F90}"/>
              </a:ext>
            </a:extLst>
          </p:cNvPr>
          <p:cNvPicPr>
            <a:picLocks noChangeAspect="1"/>
          </p:cNvPicPr>
          <p:nvPr userDrawn="1"/>
        </p:nvPicPr>
        <p:blipFill>
          <a:blip r:embed="rId2"/>
          <a:srcRect/>
          <a:stretch/>
        </p:blipFill>
        <p:spPr>
          <a:xfrm>
            <a:off x="9747827" y="6366741"/>
            <a:ext cx="1993900" cy="279400"/>
          </a:xfrm>
          <a:prstGeom prst="rect">
            <a:avLst/>
          </a:prstGeom>
        </p:spPr>
      </p:pic>
    </p:spTree>
    <p:extLst>
      <p:ext uri="{BB962C8B-B14F-4D97-AF65-F5344CB8AC3E}">
        <p14:creationId xmlns:p14="http://schemas.microsoft.com/office/powerpoint/2010/main" val="1473537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title with list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A397E6D-B855-4C43-A09E-F6A2CB989D09}"/>
              </a:ext>
            </a:extLst>
          </p:cNvPr>
          <p:cNvSpPr/>
          <p:nvPr userDrawn="1"/>
        </p:nvSpPr>
        <p:spPr>
          <a:xfrm>
            <a:off x="1" y="0"/>
            <a:ext cx="5134708" cy="6858000"/>
          </a:xfrm>
          <a:prstGeom prst="rect">
            <a:avLst/>
          </a:prstGeom>
          <a:solidFill>
            <a:srgbClr val="DF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a:xfrm>
            <a:off x="838200" y="576164"/>
            <a:ext cx="4085492" cy="2883876"/>
          </a:xfrm>
        </p:spPr>
        <p:txBody>
          <a:bodyPr anchor="b" anchorCtr="0">
            <a:noAutofit/>
          </a:bodyPr>
          <a:lstStyle>
            <a:lvl1pPr>
              <a:defRPr sz="4000">
                <a:solidFill>
                  <a:schemeClr val="tx2"/>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D94BC34E-8AE9-E147-B155-3B2E6CDCCA92}"/>
              </a:ext>
            </a:extLst>
          </p:cNvPr>
          <p:cNvSpPr>
            <a:spLocks noGrp="1"/>
          </p:cNvSpPr>
          <p:nvPr>
            <p:ph sz="half" idx="2" hasCustomPrompt="1"/>
          </p:nvPr>
        </p:nvSpPr>
        <p:spPr>
          <a:xfrm>
            <a:off x="6172200" y="1448973"/>
            <a:ext cx="5181600" cy="4727990"/>
          </a:xfrm>
        </p:spPr>
        <p:txBody>
          <a:bodyPr>
            <a:noAutofit/>
          </a:bodyPr>
          <a:lstStyle>
            <a:lvl1pPr marL="228600" indent="-228600">
              <a:lnSpc>
                <a:spcPct val="100000"/>
              </a:lnSpc>
              <a:spcBef>
                <a:spcPts val="1200"/>
              </a:spcBef>
              <a:spcAft>
                <a:spcPts val="1200"/>
              </a:spcAft>
              <a:buClr>
                <a:schemeClr val="tx2"/>
              </a:buClr>
              <a:buFont typeface="Wingdings" panose="05000000000000000000" pitchFamily="2" charset="2"/>
              <a:buChar char="ü"/>
              <a:defRPr sz="2800" b="0"/>
            </a:lvl1pPr>
            <a:lvl2pPr marL="685800" indent="-228600">
              <a:lnSpc>
                <a:spcPct val="100000"/>
              </a:lnSpc>
              <a:spcBef>
                <a:spcPts val="0"/>
              </a:spcBef>
              <a:spcAft>
                <a:spcPts val="1200"/>
              </a:spcAft>
              <a:buClr>
                <a:schemeClr val="tx2"/>
              </a:buClr>
              <a:buFont typeface="Century Gothic" panose="020B0502020202020204" pitchFamily="34" charset="0"/>
              <a:buChar char="–"/>
              <a:defRPr sz="2800" b="0"/>
            </a:lvl2pPr>
            <a:lvl3pPr>
              <a:buClr>
                <a:schemeClr val="accent1"/>
              </a:buClr>
              <a:defRPr sz="2800" b="0"/>
            </a:lvl3pPr>
            <a:lvl4pPr>
              <a:buClr>
                <a:schemeClr val="accent1"/>
              </a:buClr>
              <a:defRPr sz="2800" b="0"/>
            </a:lvl4pPr>
            <a:lvl5pPr>
              <a:buClr>
                <a:schemeClr val="accent1"/>
              </a:buClr>
              <a:defRPr sz="2800" b="0"/>
            </a:lvl5pPr>
          </a:lstStyle>
          <a:p>
            <a:pPr lvl="0"/>
            <a:r>
              <a:rPr lang="en-US" dirty="0"/>
              <a:t>Click to edit Master text styles</a:t>
            </a:r>
          </a:p>
        </p:txBody>
      </p:sp>
      <p:sp>
        <p:nvSpPr>
          <p:cNvPr id="8" name="Slide Number Placeholder 5">
            <a:extLst>
              <a:ext uri="{FF2B5EF4-FFF2-40B4-BE49-F238E27FC236}">
                <a16:creationId xmlns:a16="http://schemas.microsoft.com/office/drawing/2014/main" id="{3E647737-E2BD-BD46-AA0D-DC67A09D095C}"/>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9" name="Straight Connector 8">
            <a:extLst>
              <a:ext uri="{FF2B5EF4-FFF2-40B4-BE49-F238E27FC236}">
                <a16:creationId xmlns:a16="http://schemas.microsoft.com/office/drawing/2014/main" id="{F1288ACD-CC4B-1B49-8B22-F16937CD1040}"/>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2DFD4AE-0608-6B4E-8EC4-D152572C4F90}"/>
              </a:ext>
            </a:extLst>
          </p:cNvPr>
          <p:cNvPicPr>
            <a:picLocks noChangeAspect="1"/>
          </p:cNvPicPr>
          <p:nvPr userDrawn="1"/>
        </p:nvPicPr>
        <p:blipFill>
          <a:blip r:embed="rId2"/>
          <a:srcRect/>
          <a:stretch/>
        </p:blipFill>
        <p:spPr>
          <a:xfrm>
            <a:off x="9747827" y="6366741"/>
            <a:ext cx="1993900" cy="279400"/>
          </a:xfrm>
          <a:prstGeom prst="rect">
            <a:avLst/>
          </a:prstGeom>
        </p:spPr>
      </p:pic>
    </p:spTree>
    <p:extLst>
      <p:ext uri="{BB962C8B-B14F-4D97-AF65-F5344CB8AC3E}">
        <p14:creationId xmlns:p14="http://schemas.microsoft.com/office/powerpoint/2010/main" val="3781466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with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AC7ED1-8C98-4B4A-BFB1-9760CAFC8B8C}"/>
              </a:ext>
            </a:extLst>
          </p:cNvPr>
          <p:cNvPicPr>
            <a:picLocks noChangeAspect="1"/>
          </p:cNvPicPr>
          <p:nvPr userDrawn="1"/>
        </p:nvPicPr>
        <p:blipFill>
          <a:blip r:embed="rId2"/>
          <a:srcRect/>
          <a:stretch/>
        </p:blipFill>
        <p:spPr>
          <a:xfrm>
            <a:off x="6794500" y="0"/>
            <a:ext cx="5397500" cy="6858000"/>
          </a:xfrm>
          <a:prstGeom prst="rect">
            <a:avLst/>
          </a:prstGeom>
        </p:spPr>
      </p:pic>
      <p:pic>
        <p:nvPicPr>
          <p:cNvPr id="11" name="Picture 10">
            <a:extLst>
              <a:ext uri="{FF2B5EF4-FFF2-40B4-BE49-F238E27FC236}">
                <a16:creationId xmlns:a16="http://schemas.microsoft.com/office/drawing/2014/main" id="{CEEC3C82-E9C3-D445-A832-4B4D848D4106}"/>
              </a:ext>
            </a:extLst>
          </p:cNvPr>
          <p:cNvPicPr>
            <a:picLocks noChangeAspect="1"/>
          </p:cNvPicPr>
          <p:nvPr userDrawn="1"/>
        </p:nvPicPr>
        <p:blipFill>
          <a:blip r:embed="rId3"/>
          <a:stretch>
            <a:fillRect/>
          </a:stretch>
        </p:blipFill>
        <p:spPr>
          <a:xfrm>
            <a:off x="6794500" y="0"/>
            <a:ext cx="5397500" cy="6858000"/>
          </a:xfrm>
          <a:prstGeom prst="rect">
            <a:avLst/>
          </a:prstGeom>
        </p:spPr>
      </p:pic>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a:xfrm>
            <a:off x="838200" y="365125"/>
            <a:ext cx="5257800" cy="2532814"/>
          </a:xfrm>
        </p:spPr>
        <p:txBody>
          <a:bodyPr anchor="b">
            <a:noAutofit/>
          </a:bodyPr>
          <a:lstStyle>
            <a:lvl1pPr>
              <a:defRPr sz="36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6347D-70BC-7840-9A66-749F3409D48D}"/>
              </a:ext>
            </a:extLst>
          </p:cNvPr>
          <p:cNvSpPr>
            <a:spLocks noGrp="1"/>
          </p:cNvSpPr>
          <p:nvPr>
            <p:ph sz="half" idx="1" hasCustomPrompt="1"/>
          </p:nvPr>
        </p:nvSpPr>
        <p:spPr>
          <a:xfrm>
            <a:off x="838200" y="3193365"/>
            <a:ext cx="5181600" cy="2983597"/>
          </a:xfrm>
        </p:spPr>
        <p:txBody>
          <a:bodyPr>
            <a:normAutofit/>
          </a:bodyPr>
          <a:lstStyle>
            <a:lvl1pPr>
              <a:lnSpc>
                <a:spcPct val="100000"/>
              </a:lnSpc>
              <a:spcBef>
                <a:spcPts val="0"/>
              </a:spcBef>
              <a:spcAft>
                <a:spcPts val="1200"/>
              </a:spcAft>
              <a:buClr>
                <a:schemeClr val="accent1"/>
              </a:buClr>
              <a:defRPr sz="2800" b="0" i="0">
                <a:latin typeface="Century Gothic" panose="020B0502020202020204" pitchFamily="34" charset="0"/>
              </a:defRPr>
            </a:lvl1pPr>
            <a:lvl2pPr marL="685800" indent="-228600">
              <a:lnSpc>
                <a:spcPct val="100000"/>
              </a:lnSpc>
              <a:spcBef>
                <a:spcPts val="0"/>
              </a:spcBef>
              <a:spcAft>
                <a:spcPts val="1200"/>
              </a:spcAft>
              <a:buClr>
                <a:schemeClr val="tx2"/>
              </a:buClr>
              <a:buFont typeface="Symbol" panose="05050102010706020507" pitchFamily="18" charset="2"/>
              <a:buChar char=""/>
              <a:defRPr sz="2400" b="0" i="0">
                <a:latin typeface="Century Gothic" panose="020B0502020202020204" pitchFamily="34" charset="0"/>
              </a:defRPr>
            </a:lvl2pPr>
            <a:lvl3pPr>
              <a:buClr>
                <a:schemeClr val="accent1"/>
              </a:buClr>
              <a:defRPr sz="2800" b="0" i="0">
                <a:latin typeface="Century Gothic" panose="020B0502020202020204" pitchFamily="34" charset="0"/>
              </a:defRPr>
            </a:lvl3pPr>
            <a:lvl4pPr>
              <a:buClr>
                <a:schemeClr val="accent1"/>
              </a:buClr>
              <a:defRPr sz="2800" b="0" i="0">
                <a:latin typeface="Century Gothic" panose="020B0502020202020204" pitchFamily="34" charset="0"/>
              </a:defRPr>
            </a:lvl4pPr>
            <a:lvl5pPr>
              <a:buClr>
                <a:schemeClr val="accent1"/>
              </a:buClr>
              <a:defRPr sz="2800" b="0" i="0">
                <a:latin typeface="Century Gothic" panose="020B0502020202020204" pitchFamily="34" charset="0"/>
              </a:defRPr>
            </a:lvl5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3E647737-E2BD-BD46-AA0D-DC67A09D095C}"/>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9" name="Straight Connector 8">
            <a:extLst>
              <a:ext uri="{FF2B5EF4-FFF2-40B4-BE49-F238E27FC236}">
                <a16:creationId xmlns:a16="http://schemas.microsoft.com/office/drawing/2014/main" id="{F1288ACD-CC4B-1B49-8B22-F16937CD1040}"/>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2DFD4AE-0608-6B4E-8EC4-D152572C4F90}"/>
              </a:ext>
            </a:extLst>
          </p:cNvPr>
          <p:cNvPicPr>
            <a:picLocks noChangeAspect="1"/>
          </p:cNvPicPr>
          <p:nvPr userDrawn="1"/>
        </p:nvPicPr>
        <p:blipFill>
          <a:blip r:embed="rId4"/>
          <a:srcRect/>
          <a:stretch/>
        </p:blipFill>
        <p:spPr>
          <a:xfrm>
            <a:off x="9747827" y="6366741"/>
            <a:ext cx="1993900" cy="279400"/>
          </a:xfrm>
          <a:prstGeom prst="rect">
            <a:avLst/>
          </a:prstGeom>
        </p:spPr>
      </p:pic>
    </p:spTree>
    <p:extLst>
      <p:ext uri="{BB962C8B-B14F-4D97-AF65-F5344CB8AC3E}">
        <p14:creationId xmlns:p14="http://schemas.microsoft.com/office/powerpoint/2010/main" val="2342692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with photo/chart">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190ED3EA-25A8-4640-A1C3-A6AE6E0BA649}"/>
              </a:ext>
            </a:extLst>
          </p:cNvPr>
          <p:cNvSpPr>
            <a:spLocks noGrp="1"/>
          </p:cNvSpPr>
          <p:nvPr>
            <p:ph type="pic" sz="quarter" idx="16"/>
          </p:nvPr>
        </p:nvSpPr>
        <p:spPr>
          <a:xfrm>
            <a:off x="6794500" y="0"/>
            <a:ext cx="5397500" cy="6858000"/>
          </a:xfrm>
        </p:spPr>
        <p:txBody>
          <a:bodyPr/>
          <a:lstStyle>
            <a:lvl1pPr>
              <a:defRPr>
                <a:solidFill>
                  <a:schemeClr val="bg2"/>
                </a:solidFill>
              </a:defRPr>
            </a:lvl1pPr>
          </a:lstStyle>
          <a:p>
            <a:endParaRPr lang="en-US" dirty="0"/>
          </a:p>
        </p:txBody>
      </p:sp>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a:xfrm>
            <a:off x="838200" y="365125"/>
            <a:ext cx="5257800" cy="2532814"/>
          </a:xfrm>
        </p:spPr>
        <p:txBody>
          <a:bodyPr anchor="b">
            <a:noAutofit/>
          </a:bodyPr>
          <a:lstStyle>
            <a:lvl1pPr>
              <a:defRPr sz="36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6347D-70BC-7840-9A66-749F3409D48D}"/>
              </a:ext>
            </a:extLst>
          </p:cNvPr>
          <p:cNvSpPr>
            <a:spLocks noGrp="1"/>
          </p:cNvSpPr>
          <p:nvPr>
            <p:ph sz="half" idx="1" hasCustomPrompt="1"/>
          </p:nvPr>
        </p:nvSpPr>
        <p:spPr>
          <a:xfrm>
            <a:off x="838200" y="3193365"/>
            <a:ext cx="5181600" cy="2983597"/>
          </a:xfrm>
        </p:spPr>
        <p:txBody>
          <a:bodyPr>
            <a:normAutofit/>
          </a:bodyPr>
          <a:lstStyle>
            <a:lvl1pPr>
              <a:lnSpc>
                <a:spcPct val="100000"/>
              </a:lnSpc>
              <a:spcBef>
                <a:spcPts val="1200"/>
              </a:spcBef>
              <a:spcAft>
                <a:spcPts val="1200"/>
              </a:spcAft>
              <a:buClr>
                <a:schemeClr val="accent1"/>
              </a:buClr>
              <a:defRPr sz="2800" b="0" i="0">
                <a:latin typeface="Century Gothic" panose="020B0502020202020204" pitchFamily="34" charset="0"/>
              </a:defRPr>
            </a:lvl1pPr>
            <a:lvl2pPr marL="685800" indent="-228600">
              <a:lnSpc>
                <a:spcPct val="100000"/>
              </a:lnSpc>
              <a:spcBef>
                <a:spcPts val="0"/>
              </a:spcBef>
              <a:spcAft>
                <a:spcPts val="1200"/>
              </a:spcAft>
              <a:buClr>
                <a:schemeClr val="tx2"/>
              </a:buClr>
              <a:buFont typeface="Symbol" panose="05050102010706020507" pitchFamily="18" charset="2"/>
              <a:buChar char=""/>
              <a:defRPr sz="2400" b="0" i="0">
                <a:latin typeface="Century Gothic" panose="020B0502020202020204" pitchFamily="34" charset="0"/>
              </a:defRPr>
            </a:lvl2pPr>
            <a:lvl3pPr>
              <a:buClr>
                <a:schemeClr val="accent1"/>
              </a:buClr>
              <a:defRPr sz="2800" b="0" i="0">
                <a:latin typeface="Century Gothic" panose="020B0502020202020204" pitchFamily="34" charset="0"/>
              </a:defRPr>
            </a:lvl3pPr>
            <a:lvl4pPr>
              <a:buClr>
                <a:schemeClr val="accent1"/>
              </a:buClr>
              <a:defRPr sz="2800" b="0" i="0">
                <a:latin typeface="Century Gothic" panose="020B0502020202020204" pitchFamily="34" charset="0"/>
              </a:defRPr>
            </a:lvl4pPr>
            <a:lvl5pPr>
              <a:buClr>
                <a:schemeClr val="accent1"/>
              </a:buClr>
              <a:defRPr sz="2800" b="0" i="0">
                <a:latin typeface="Century Gothic" panose="020B0502020202020204" pitchFamily="34" charset="0"/>
              </a:defRPr>
            </a:lvl5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3E647737-E2BD-BD46-AA0D-DC67A09D095C}"/>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spTree>
    <p:extLst>
      <p:ext uri="{BB962C8B-B14F-4D97-AF65-F5344CB8AC3E}">
        <p14:creationId xmlns:p14="http://schemas.microsoft.com/office/powerpoint/2010/main" val="373355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p:txBody>
          <a:bodyPr anchor="b" anchorCtr="0">
            <a:noAutofit/>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6347D-70BC-7840-9A66-749F3409D48D}"/>
              </a:ext>
            </a:extLst>
          </p:cNvPr>
          <p:cNvSpPr>
            <a:spLocks noGrp="1"/>
          </p:cNvSpPr>
          <p:nvPr>
            <p:ph sz="half" idx="1" hasCustomPrompt="1"/>
          </p:nvPr>
        </p:nvSpPr>
        <p:spPr>
          <a:xfrm>
            <a:off x="838200" y="2067951"/>
            <a:ext cx="5181600" cy="4109012"/>
          </a:xfrm>
        </p:spPr>
        <p:txBody>
          <a:bodyPr>
            <a:noAutofit/>
          </a:bodyPr>
          <a:lstStyle>
            <a:lvl1pPr>
              <a:lnSpc>
                <a:spcPct val="100000"/>
              </a:lnSpc>
              <a:spcBef>
                <a:spcPts val="1200"/>
              </a:spcBef>
              <a:spcAft>
                <a:spcPts val="1200"/>
              </a:spcAft>
              <a:buClr>
                <a:schemeClr val="accent1"/>
              </a:buClr>
              <a:defRPr sz="2800" b="0" i="0">
                <a:latin typeface="Century Gothic" panose="020B0502020202020204" pitchFamily="34" charset="0"/>
              </a:defRPr>
            </a:lvl1pPr>
            <a:lvl2pPr marL="685800" indent="-228600">
              <a:lnSpc>
                <a:spcPct val="100000"/>
              </a:lnSpc>
              <a:spcBef>
                <a:spcPts val="0"/>
              </a:spcBef>
              <a:spcAft>
                <a:spcPts val="1200"/>
              </a:spcAft>
              <a:buClr>
                <a:schemeClr val="tx2"/>
              </a:buClr>
              <a:buFont typeface="Symbol" panose="05050102010706020507" pitchFamily="18" charset="2"/>
              <a:buChar char=""/>
              <a:defRPr sz="2400" b="0" i="0">
                <a:latin typeface="Century Gothic" panose="020B0502020202020204" pitchFamily="34" charset="0"/>
              </a:defRPr>
            </a:lvl2pPr>
            <a:lvl3pPr>
              <a:buClr>
                <a:schemeClr val="accent1"/>
              </a:buClr>
              <a:defRPr sz="2800" b="0" i="0">
                <a:latin typeface="Century Gothic" panose="020B0502020202020204" pitchFamily="34" charset="0"/>
              </a:defRPr>
            </a:lvl3pPr>
            <a:lvl4pPr>
              <a:buClr>
                <a:schemeClr val="accent1"/>
              </a:buClr>
              <a:defRPr sz="2800" b="0" i="0">
                <a:latin typeface="Century Gothic" panose="020B0502020202020204" pitchFamily="34" charset="0"/>
              </a:defRPr>
            </a:lvl4pPr>
            <a:lvl5pPr>
              <a:buClr>
                <a:schemeClr val="accent1"/>
              </a:buClr>
              <a:defRPr sz="2800" b="0" i="0">
                <a:latin typeface="Century Gothic" panose="020B0502020202020204" pitchFamily="34" charset="0"/>
              </a:defRPr>
            </a:lvl5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D94BC34E-8AE9-E147-B155-3B2E6CDCCA92}"/>
              </a:ext>
            </a:extLst>
          </p:cNvPr>
          <p:cNvSpPr>
            <a:spLocks noGrp="1"/>
          </p:cNvSpPr>
          <p:nvPr>
            <p:ph sz="half" idx="2" hasCustomPrompt="1"/>
          </p:nvPr>
        </p:nvSpPr>
        <p:spPr>
          <a:xfrm>
            <a:off x="6172200" y="2067951"/>
            <a:ext cx="5181600" cy="4109012"/>
          </a:xfrm>
        </p:spPr>
        <p:txBody>
          <a:bodyPr>
            <a:noAutofit/>
          </a:bodyPr>
          <a:lstStyle>
            <a:lvl1pPr>
              <a:lnSpc>
                <a:spcPct val="100000"/>
              </a:lnSpc>
              <a:spcBef>
                <a:spcPts val="1200"/>
              </a:spcBef>
              <a:spcAft>
                <a:spcPts val="1200"/>
              </a:spcAft>
              <a:buClr>
                <a:schemeClr val="accent1"/>
              </a:buClr>
              <a:defRPr sz="2800" b="0"/>
            </a:lvl1pPr>
            <a:lvl2pPr marL="685800" indent="-228600">
              <a:lnSpc>
                <a:spcPct val="100000"/>
              </a:lnSpc>
              <a:spcBef>
                <a:spcPts val="0"/>
              </a:spcBef>
              <a:spcAft>
                <a:spcPts val="1200"/>
              </a:spcAft>
              <a:buClr>
                <a:schemeClr val="tx2"/>
              </a:buClr>
              <a:buFont typeface="Symbol" panose="05050102010706020507" pitchFamily="18" charset="2"/>
              <a:buChar char=""/>
              <a:defRPr sz="2400" b="0"/>
            </a:lvl2pPr>
            <a:lvl3pPr>
              <a:buClr>
                <a:schemeClr val="accent1"/>
              </a:buClr>
              <a:defRPr b="0"/>
            </a:lvl3pPr>
            <a:lvl4pPr>
              <a:buClr>
                <a:schemeClr val="accent1"/>
              </a:buClr>
              <a:defRPr b="0"/>
            </a:lvl4pPr>
            <a:lvl5pPr>
              <a:buClr>
                <a:schemeClr val="accent1"/>
              </a:buClr>
              <a:defRPr b="0"/>
            </a:lvl5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3E647737-E2BD-BD46-AA0D-DC67A09D095C}"/>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9" name="Straight Connector 8">
            <a:extLst>
              <a:ext uri="{FF2B5EF4-FFF2-40B4-BE49-F238E27FC236}">
                <a16:creationId xmlns:a16="http://schemas.microsoft.com/office/drawing/2014/main" id="{F1288ACD-CC4B-1B49-8B22-F16937CD1040}"/>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2DFD4AE-0608-6B4E-8EC4-D152572C4F90}"/>
              </a:ext>
            </a:extLst>
          </p:cNvPr>
          <p:cNvPicPr>
            <a:picLocks noChangeAspect="1"/>
          </p:cNvPicPr>
          <p:nvPr userDrawn="1"/>
        </p:nvPicPr>
        <p:blipFill>
          <a:blip r:embed="rId2"/>
          <a:srcRect/>
          <a:stretch/>
        </p:blipFill>
        <p:spPr>
          <a:xfrm>
            <a:off x="9747827" y="6366741"/>
            <a:ext cx="1993900" cy="279400"/>
          </a:xfrm>
          <a:prstGeom prst="rect">
            <a:avLst/>
          </a:prstGeom>
        </p:spPr>
      </p:pic>
    </p:spTree>
    <p:extLst>
      <p:ext uri="{BB962C8B-B14F-4D97-AF65-F5344CB8AC3E}">
        <p14:creationId xmlns:p14="http://schemas.microsoft.com/office/powerpoint/2010/main" val="3677521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Comparison slide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C42E25-3801-0E42-A486-C87B11A6F704}"/>
              </a:ext>
            </a:extLst>
          </p:cNvPr>
          <p:cNvSpPr/>
          <p:nvPr userDrawn="1"/>
        </p:nvSpPr>
        <p:spPr>
          <a:xfrm>
            <a:off x="0" y="0"/>
            <a:ext cx="12192000" cy="6858000"/>
          </a:xfrm>
          <a:prstGeom prst="rect">
            <a:avLst/>
          </a:prstGeom>
          <a:solidFill>
            <a:srgbClr val="DF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p:txBody>
          <a:bodyPr anchor="b" anchorCtr="0">
            <a:noAutofit/>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6347D-70BC-7840-9A66-749F3409D48D}"/>
              </a:ext>
            </a:extLst>
          </p:cNvPr>
          <p:cNvSpPr>
            <a:spLocks noGrp="1"/>
          </p:cNvSpPr>
          <p:nvPr>
            <p:ph sz="half" idx="1" hasCustomPrompt="1"/>
          </p:nvPr>
        </p:nvSpPr>
        <p:spPr>
          <a:xfrm>
            <a:off x="838200" y="2055813"/>
            <a:ext cx="5181600" cy="4121149"/>
          </a:xfrm>
        </p:spPr>
        <p:txBody>
          <a:bodyPr>
            <a:noAutofit/>
          </a:bodyPr>
          <a:lstStyle>
            <a:lvl1pPr>
              <a:lnSpc>
                <a:spcPct val="100000"/>
              </a:lnSpc>
              <a:spcBef>
                <a:spcPts val="1200"/>
              </a:spcBef>
              <a:spcAft>
                <a:spcPts val="1200"/>
              </a:spcAft>
              <a:buClr>
                <a:schemeClr val="accent1"/>
              </a:buClr>
              <a:defRPr sz="2800" b="0"/>
            </a:lvl1pPr>
            <a:lvl2pPr marL="685800" indent="-228600">
              <a:lnSpc>
                <a:spcPct val="100000"/>
              </a:lnSpc>
              <a:spcBef>
                <a:spcPts val="0"/>
              </a:spcBef>
              <a:spcAft>
                <a:spcPts val="1200"/>
              </a:spcAft>
              <a:buClr>
                <a:schemeClr val="tx2"/>
              </a:buClr>
              <a:buFont typeface="Symbol" panose="05050102010706020507" pitchFamily="18" charset="2"/>
              <a:buChar char=""/>
              <a:defRPr sz="2400" b="0"/>
            </a:lvl2pPr>
            <a:lvl3pPr>
              <a:defRPr sz="2800" b="0"/>
            </a:lvl3pPr>
            <a:lvl4pPr>
              <a:defRPr sz="2800"/>
            </a:lvl4pPr>
            <a:lvl5pPr>
              <a:defRPr sz="2800"/>
            </a:lvl5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D94BC34E-8AE9-E147-B155-3B2E6CDCCA92}"/>
              </a:ext>
            </a:extLst>
          </p:cNvPr>
          <p:cNvSpPr>
            <a:spLocks noGrp="1"/>
          </p:cNvSpPr>
          <p:nvPr>
            <p:ph sz="half" idx="2" hasCustomPrompt="1"/>
          </p:nvPr>
        </p:nvSpPr>
        <p:spPr>
          <a:xfrm>
            <a:off x="6172200" y="2055813"/>
            <a:ext cx="5181600" cy="4121149"/>
          </a:xfrm>
        </p:spPr>
        <p:txBody>
          <a:bodyPr>
            <a:noAutofit/>
          </a:bodyPr>
          <a:lstStyle>
            <a:lvl1pPr>
              <a:lnSpc>
                <a:spcPct val="100000"/>
              </a:lnSpc>
              <a:spcBef>
                <a:spcPts val="1200"/>
              </a:spcBef>
              <a:spcAft>
                <a:spcPts val="1200"/>
              </a:spcAft>
              <a:buClr>
                <a:schemeClr val="accent1"/>
              </a:buClr>
              <a:defRPr sz="2800" b="0"/>
            </a:lvl1pPr>
            <a:lvl2pPr marL="685800" indent="-457200">
              <a:lnSpc>
                <a:spcPct val="100000"/>
              </a:lnSpc>
              <a:spcBef>
                <a:spcPts val="0"/>
              </a:spcBef>
              <a:spcAft>
                <a:spcPts val="1200"/>
              </a:spcAft>
              <a:buClr>
                <a:schemeClr val="tx2"/>
              </a:buClr>
              <a:buFont typeface="Symbol" panose="05050102010706020507" pitchFamily="18" charset="2"/>
              <a:buChar char=""/>
              <a:defRPr sz="2400" b="0"/>
            </a:lvl2pPr>
            <a:lvl3pPr>
              <a:defRPr sz="2800" b="0"/>
            </a:lvl3pPr>
            <a:lvl4pPr>
              <a:defRPr sz="2800"/>
            </a:lvl4pPr>
            <a:lvl5pPr>
              <a:defRPr sz="2800"/>
            </a:lvl5pPr>
          </a:lstStyle>
          <a:p>
            <a:pPr lvl="0"/>
            <a:r>
              <a:rPr lang="en-US" dirty="0"/>
              <a:t>Click to edit Master text styles</a:t>
            </a:r>
          </a:p>
          <a:p>
            <a:pPr lvl="1"/>
            <a:r>
              <a:rPr lang="en-US" dirty="0"/>
              <a:t>Second level</a:t>
            </a:r>
          </a:p>
        </p:txBody>
      </p:sp>
      <p:sp>
        <p:nvSpPr>
          <p:cNvPr id="9" name="Slide Number Placeholder 5">
            <a:extLst>
              <a:ext uri="{FF2B5EF4-FFF2-40B4-BE49-F238E27FC236}">
                <a16:creationId xmlns:a16="http://schemas.microsoft.com/office/drawing/2014/main" id="{E0DBE124-0A70-C94B-A078-3449E3FDAF3E}"/>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10" name="Straight Connector 9">
            <a:extLst>
              <a:ext uri="{FF2B5EF4-FFF2-40B4-BE49-F238E27FC236}">
                <a16:creationId xmlns:a16="http://schemas.microsoft.com/office/drawing/2014/main" id="{B8A493D0-B921-304B-AF87-EC399A51DCDC}"/>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881880E-A64F-634D-AA67-07615CB68EB2}"/>
              </a:ext>
            </a:extLst>
          </p:cNvPr>
          <p:cNvPicPr>
            <a:picLocks noChangeAspect="1"/>
          </p:cNvPicPr>
          <p:nvPr userDrawn="1"/>
        </p:nvPicPr>
        <p:blipFill>
          <a:blip r:embed="rId2"/>
          <a:srcRect/>
          <a:stretch/>
        </p:blipFill>
        <p:spPr>
          <a:xfrm>
            <a:off x="9747827" y="6366741"/>
            <a:ext cx="1993900" cy="279400"/>
          </a:xfrm>
          <a:prstGeom prst="rect">
            <a:avLst/>
          </a:prstGeom>
        </p:spPr>
      </p:pic>
    </p:spTree>
    <p:extLst>
      <p:ext uri="{BB962C8B-B14F-4D97-AF65-F5344CB8AC3E}">
        <p14:creationId xmlns:p14="http://schemas.microsoft.com/office/powerpoint/2010/main" val="203476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p:txBody>
          <a:bodyPr anchor="b" anchorCtr="0">
            <a:noAutofit/>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6347D-70BC-7840-9A66-749F3409D48D}"/>
              </a:ext>
            </a:extLst>
          </p:cNvPr>
          <p:cNvSpPr>
            <a:spLocks noGrp="1"/>
          </p:cNvSpPr>
          <p:nvPr>
            <p:ph sz="half" idx="1" hasCustomPrompt="1"/>
          </p:nvPr>
        </p:nvSpPr>
        <p:spPr>
          <a:xfrm>
            <a:off x="838200" y="1825625"/>
            <a:ext cx="10515600" cy="4351338"/>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5F638D81-F4C5-C64C-A0B6-E16251860279}"/>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9" name="Straight Connector 8">
            <a:extLst>
              <a:ext uri="{FF2B5EF4-FFF2-40B4-BE49-F238E27FC236}">
                <a16:creationId xmlns:a16="http://schemas.microsoft.com/office/drawing/2014/main" id="{78B61F55-035B-EC4D-9D56-3E7916D21836}"/>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3774284-1D7B-1842-A4C2-8A8F2F6A68EA}"/>
              </a:ext>
            </a:extLst>
          </p:cNvPr>
          <p:cNvPicPr>
            <a:picLocks noChangeAspect="1"/>
          </p:cNvPicPr>
          <p:nvPr userDrawn="1"/>
        </p:nvPicPr>
        <p:blipFill>
          <a:blip r:embed="rId2"/>
          <a:srcRect/>
          <a:stretch/>
        </p:blipFill>
        <p:spPr>
          <a:xfrm>
            <a:off x="9747827" y="6366741"/>
            <a:ext cx="1993900" cy="279400"/>
          </a:xfrm>
          <a:prstGeom prst="rect">
            <a:avLst/>
          </a:prstGeom>
        </p:spPr>
      </p:pic>
    </p:spTree>
    <p:extLst>
      <p:ext uri="{BB962C8B-B14F-4D97-AF65-F5344CB8AC3E}">
        <p14:creationId xmlns:p14="http://schemas.microsoft.com/office/powerpoint/2010/main" val="2573707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slide w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0EA05E-51A0-C34C-AAE1-B7E7D95C34DC}"/>
              </a:ext>
            </a:extLst>
          </p:cNvPr>
          <p:cNvPicPr>
            <a:picLocks noChangeAspect="1"/>
          </p:cNvPicPr>
          <p:nvPr userDrawn="1"/>
        </p:nvPicPr>
        <p:blipFill>
          <a:blip r:embed="rId2"/>
          <a:stretch>
            <a:fillRect/>
          </a:stretch>
        </p:blipFill>
        <p:spPr>
          <a:xfrm>
            <a:off x="6794500" y="-5910"/>
            <a:ext cx="5397500" cy="4076700"/>
          </a:xfrm>
          <a:prstGeom prst="rect">
            <a:avLst/>
          </a:prstGeom>
        </p:spPr>
      </p:pic>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p:txBody>
          <a:bodyPr anchor="b" anchorCtr="0">
            <a:noAutofit/>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6347D-70BC-7840-9A66-749F3409D48D}"/>
              </a:ext>
            </a:extLst>
          </p:cNvPr>
          <p:cNvSpPr>
            <a:spLocks noGrp="1"/>
          </p:cNvSpPr>
          <p:nvPr>
            <p:ph sz="half" idx="1" hasCustomPrompt="1"/>
          </p:nvPr>
        </p:nvSpPr>
        <p:spPr>
          <a:xfrm>
            <a:off x="838200" y="1825625"/>
            <a:ext cx="10515600" cy="4351338"/>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5F638D81-F4C5-C64C-A0B6-E16251860279}"/>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9" name="Straight Connector 8">
            <a:extLst>
              <a:ext uri="{FF2B5EF4-FFF2-40B4-BE49-F238E27FC236}">
                <a16:creationId xmlns:a16="http://schemas.microsoft.com/office/drawing/2014/main" id="{78B61F55-035B-EC4D-9D56-3E7916D21836}"/>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3774284-1D7B-1842-A4C2-8A8F2F6A68EA}"/>
              </a:ext>
            </a:extLst>
          </p:cNvPr>
          <p:cNvPicPr>
            <a:picLocks noChangeAspect="1"/>
          </p:cNvPicPr>
          <p:nvPr userDrawn="1"/>
        </p:nvPicPr>
        <p:blipFill>
          <a:blip r:embed="rId3"/>
          <a:srcRect/>
          <a:stretch/>
        </p:blipFill>
        <p:spPr>
          <a:xfrm>
            <a:off x="9747827" y="6366741"/>
            <a:ext cx="1993900" cy="279400"/>
          </a:xfrm>
          <a:prstGeom prst="rect">
            <a:avLst/>
          </a:prstGeom>
        </p:spPr>
      </p:pic>
    </p:spTree>
    <p:extLst>
      <p:ext uri="{BB962C8B-B14F-4D97-AF65-F5344CB8AC3E}">
        <p14:creationId xmlns:p14="http://schemas.microsoft.com/office/powerpoint/2010/main" val="2561788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slid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25BB0E-09B2-4244-9F40-91FB481C4441}"/>
              </a:ext>
            </a:extLst>
          </p:cNvPr>
          <p:cNvSpPr/>
          <p:nvPr userDrawn="1"/>
        </p:nvSpPr>
        <p:spPr>
          <a:xfrm>
            <a:off x="0" y="0"/>
            <a:ext cx="12192000" cy="6858000"/>
          </a:xfrm>
          <a:prstGeom prst="rect">
            <a:avLst/>
          </a:prstGeom>
          <a:solidFill>
            <a:srgbClr val="DF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0E7B211-CADF-914C-AE45-355977977B46}"/>
              </a:ext>
            </a:extLst>
          </p:cNvPr>
          <p:cNvSpPr>
            <a:spLocks noGrp="1"/>
          </p:cNvSpPr>
          <p:nvPr>
            <p:ph type="title"/>
          </p:nvPr>
        </p:nvSpPr>
        <p:spPr/>
        <p:txBody>
          <a:bodyPr anchor="b" anchorCtr="0">
            <a:noAutofit/>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6347D-70BC-7840-9A66-749F3409D48D}"/>
              </a:ext>
            </a:extLst>
          </p:cNvPr>
          <p:cNvSpPr>
            <a:spLocks noGrp="1"/>
          </p:cNvSpPr>
          <p:nvPr>
            <p:ph sz="half" idx="1" hasCustomPrompt="1"/>
          </p:nvPr>
        </p:nvSpPr>
        <p:spPr>
          <a:xfrm>
            <a:off x="838200" y="1825625"/>
            <a:ext cx="10515600" cy="4351338"/>
          </a:xfrm>
        </p:spPr>
        <p:txBody>
          <a:body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5F638D81-F4C5-C64C-A0B6-E16251860279}"/>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cxnSp>
        <p:nvCxnSpPr>
          <p:cNvPr id="9" name="Straight Connector 8">
            <a:extLst>
              <a:ext uri="{FF2B5EF4-FFF2-40B4-BE49-F238E27FC236}">
                <a16:creationId xmlns:a16="http://schemas.microsoft.com/office/drawing/2014/main" id="{78B61F55-035B-EC4D-9D56-3E7916D21836}"/>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3774284-1D7B-1842-A4C2-8A8F2F6A68EA}"/>
              </a:ext>
            </a:extLst>
          </p:cNvPr>
          <p:cNvPicPr>
            <a:picLocks noChangeAspect="1"/>
          </p:cNvPicPr>
          <p:nvPr userDrawn="1"/>
        </p:nvPicPr>
        <p:blipFill>
          <a:blip r:embed="rId2"/>
          <a:srcRect/>
          <a:stretch/>
        </p:blipFill>
        <p:spPr>
          <a:xfrm>
            <a:off x="9747827" y="6366741"/>
            <a:ext cx="1993900" cy="279400"/>
          </a:xfrm>
          <a:prstGeom prst="rect">
            <a:avLst/>
          </a:prstGeom>
        </p:spPr>
      </p:pic>
    </p:spTree>
    <p:extLst>
      <p:ext uri="{BB962C8B-B14F-4D97-AF65-F5344CB8AC3E}">
        <p14:creationId xmlns:p14="http://schemas.microsoft.com/office/powerpoint/2010/main" val="2756347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0FF9-0A86-A941-9816-A1895CA1E577}"/>
              </a:ext>
            </a:extLst>
          </p:cNvPr>
          <p:cNvSpPr>
            <a:spLocks noGrp="1"/>
          </p:cNvSpPr>
          <p:nvPr>
            <p:ph type="title"/>
          </p:nvPr>
        </p:nvSpPr>
        <p:spPr/>
        <p:txBody>
          <a:bodyPr anchor="b" anchorCtr="0">
            <a:noAutofit/>
          </a:bodyPr>
          <a:lstStyle>
            <a:lvl1pPr>
              <a:defRPr>
                <a:solidFill>
                  <a:schemeClr val="tx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8F1A35C8-F722-AB43-881C-A9804B063E5C}"/>
              </a:ext>
            </a:extLst>
          </p:cNvPr>
          <p:cNvSpPr txBox="1">
            <a:spLocks/>
          </p:cNvSpPr>
          <p:nvPr userDrawn="1"/>
        </p:nvSpPr>
        <p:spPr>
          <a:xfrm>
            <a:off x="25630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2"/>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183F63-A35F-CE4E-BD0C-AD557E40ABA3}" type="slidenum">
              <a:rPr lang="en-US" smtClean="0"/>
              <a:pPr/>
              <a:t>‹#›</a:t>
            </a:fld>
            <a:endParaRPr lang="en-US" dirty="0"/>
          </a:p>
        </p:txBody>
      </p:sp>
      <p:cxnSp>
        <p:nvCxnSpPr>
          <p:cNvPr id="7" name="Straight Connector 6">
            <a:extLst>
              <a:ext uri="{FF2B5EF4-FFF2-40B4-BE49-F238E27FC236}">
                <a16:creationId xmlns:a16="http://schemas.microsoft.com/office/drawing/2014/main" id="{6100A070-FFBA-C648-A531-197F8B91FCFC}"/>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A6E6394-2177-824B-AF0F-DC84AF20487A}"/>
              </a:ext>
            </a:extLst>
          </p:cNvPr>
          <p:cNvPicPr>
            <a:picLocks noChangeAspect="1"/>
          </p:cNvPicPr>
          <p:nvPr userDrawn="1"/>
        </p:nvPicPr>
        <p:blipFill>
          <a:blip r:embed="rId2"/>
          <a:srcRect/>
          <a:stretch/>
        </p:blipFill>
        <p:spPr>
          <a:xfrm>
            <a:off x="9747827" y="6366741"/>
            <a:ext cx="1993900" cy="279400"/>
          </a:xfrm>
          <a:prstGeom prst="rect">
            <a:avLst/>
          </a:prstGeom>
        </p:spPr>
      </p:pic>
    </p:spTree>
    <p:extLst>
      <p:ext uri="{BB962C8B-B14F-4D97-AF65-F5344CB8AC3E}">
        <p14:creationId xmlns:p14="http://schemas.microsoft.com/office/powerpoint/2010/main" val="85871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No Phot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FB8682-6D20-4F57-8C2D-A252BBA6B020}"/>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a:p>
        </p:txBody>
      </p:sp>
      <p:sp>
        <p:nvSpPr>
          <p:cNvPr id="5" name="Rectangle 10">
            <a:extLst>
              <a:ext uri="{FF2B5EF4-FFF2-40B4-BE49-F238E27FC236}">
                <a16:creationId xmlns:a16="http://schemas.microsoft.com/office/drawing/2014/main" id="{595A37BC-B1B2-4B74-8962-A23D9C5A0AA3}"/>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a:solidFill>
                  <a:srgbClr val="7F7F7F"/>
                </a:solidFill>
                <a:cs typeface="Arial" panose="020B0604020202020204" pitchFamily="34" charset="0"/>
              </a:rPr>
              <a:t>Blue Cross</a:t>
            </a:r>
            <a:r>
              <a:rPr lang="en-US" altLang="en-US" sz="1067" baseline="30000">
                <a:solidFill>
                  <a:srgbClr val="7F7F7F"/>
                </a:solidFill>
                <a:cs typeface="Arial" panose="020B0604020202020204" pitchFamily="34" charset="0"/>
              </a:rPr>
              <a:t>®</a:t>
            </a:r>
            <a:r>
              <a:rPr lang="en-US" altLang="en-US" sz="1067">
                <a:solidFill>
                  <a:srgbClr val="7F7F7F"/>
                </a:solidFill>
                <a:cs typeface="Arial" panose="020B0604020202020204" pitchFamily="34" charset="0"/>
              </a:rPr>
              <a:t> and Blue Shield</a:t>
            </a:r>
            <a:r>
              <a:rPr lang="en-US" altLang="en-US" sz="1067" baseline="30000">
                <a:solidFill>
                  <a:srgbClr val="7F7F7F"/>
                </a:solidFill>
                <a:cs typeface="Arial" panose="020B0604020202020204" pitchFamily="34" charset="0"/>
              </a:rPr>
              <a:t>®</a:t>
            </a:r>
            <a:r>
              <a:rPr lang="en-US" altLang="en-US" sz="1067">
                <a:solidFill>
                  <a:srgbClr val="7F7F7F"/>
                </a:solidFill>
                <a:cs typeface="Arial" panose="020B0604020202020204" pitchFamily="34" charset="0"/>
              </a:rPr>
              <a:t> of Minnesota and Blue Plus</a:t>
            </a:r>
            <a:r>
              <a:rPr lang="en-US" altLang="en-US" sz="1067" baseline="30000">
                <a:solidFill>
                  <a:srgbClr val="7F7F7F"/>
                </a:solidFill>
                <a:cs typeface="Arial" panose="020B0604020202020204" pitchFamily="34" charset="0"/>
              </a:rPr>
              <a:t>®</a:t>
            </a:r>
            <a:r>
              <a:rPr lang="en-US" altLang="en-US" sz="1067">
                <a:solidFill>
                  <a:srgbClr val="7F7F7F"/>
                </a:solidFill>
                <a:cs typeface="Arial" panose="020B0604020202020204" pitchFamily="34" charset="0"/>
              </a:rPr>
              <a:t> are nonprofit independent licensees of the Blue Cross and Blue Shield Association.</a:t>
            </a:r>
            <a:endParaRPr lang="en-US" altLang="en-US" sz="800">
              <a:solidFill>
                <a:srgbClr val="7F7F7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A29A4AA7-CADC-4DA0-9236-4FDA54522829}"/>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a:solidFill>
                  <a:srgbClr val="7F7F7F"/>
                </a:solidFill>
                <a:cs typeface="Arial" panose="020B0604020202020204" pitchFamily="34" charset="0"/>
              </a:rPr>
              <a:t>Confidential and proprietary. </a:t>
            </a:r>
            <a:endParaRPr lang="en-US" altLang="en-US" sz="800">
              <a:solidFill>
                <a:srgbClr val="7F7F7F"/>
              </a:solidFill>
              <a:cs typeface="Arial" panose="020B0604020202020204" pitchFamily="34" charset="0"/>
              <a:sym typeface="Arial" panose="020B0604020202020204" pitchFamily="34" charset="0"/>
            </a:endParaRPr>
          </a:p>
        </p:txBody>
      </p:sp>
      <p:sp>
        <p:nvSpPr>
          <p:cNvPr id="9" name="Title 1">
            <a:extLst>
              <a:ext uri="{FF2B5EF4-FFF2-40B4-BE49-F238E27FC236}">
                <a16:creationId xmlns:a16="http://schemas.microsoft.com/office/drawing/2014/main" id="{219FB2E5-0C2F-7043-97E1-25F4F1B0AD9A}"/>
              </a:ext>
            </a:extLst>
          </p:cNvPr>
          <p:cNvSpPr>
            <a:spLocks noGrp="1"/>
          </p:cNvSpPr>
          <p:nvPr>
            <p:ph type="ctrTitle" hasCustomPrompt="1"/>
          </p:nvPr>
        </p:nvSpPr>
        <p:spPr>
          <a:xfrm>
            <a:off x="494272" y="2073023"/>
            <a:ext cx="11194305" cy="1668968"/>
          </a:xfrm>
          <a:prstGeom prst="rect">
            <a:avLst/>
          </a:prstGeom>
        </p:spPr>
        <p:txBody>
          <a:bodyPr lIns="0" tIns="45712" rIns="91424" bIns="45712" anchor="b"/>
          <a:lstStyle>
            <a:lvl1pPr>
              <a:lnSpc>
                <a:spcPct val="100000"/>
              </a:lnSpc>
              <a:defRPr sz="4800" b="1" i="0" cap="all" baseline="0">
                <a:solidFill>
                  <a:schemeClr val="tx2"/>
                </a:solidFill>
                <a:latin typeface="Arial Narrow" panose="020B0604020202020204" pitchFamily="34" charset="0"/>
                <a:cs typeface="Arial Narrow" panose="020B0604020202020204" pitchFamily="34" charset="0"/>
              </a:defRPr>
            </a:lvl1pPr>
          </a:lstStyle>
          <a:p>
            <a:br>
              <a:rPr lang="en-US"/>
            </a:br>
            <a:r>
              <a:rPr lang="en-US"/>
              <a:t>Click to edit Master title style</a:t>
            </a:r>
          </a:p>
        </p:txBody>
      </p:sp>
      <p:sp>
        <p:nvSpPr>
          <p:cNvPr id="10" name="Text Placeholder 2">
            <a:extLst>
              <a:ext uri="{FF2B5EF4-FFF2-40B4-BE49-F238E27FC236}">
                <a16:creationId xmlns:a16="http://schemas.microsoft.com/office/drawing/2014/main" id="{6D21BF41-66A0-754B-BA86-7B2A07B4AD99}"/>
              </a:ext>
            </a:extLst>
          </p:cNvPr>
          <p:cNvSpPr>
            <a:spLocks noGrp="1"/>
          </p:cNvSpPr>
          <p:nvPr>
            <p:ph type="body" sz="quarter" idx="14"/>
          </p:nvPr>
        </p:nvSpPr>
        <p:spPr>
          <a:xfrm>
            <a:off x="494272" y="3878002"/>
            <a:ext cx="11194305" cy="435303"/>
          </a:xfrm>
          <a:prstGeom prst="rect">
            <a:avLst/>
          </a:prstGeom>
        </p:spPr>
        <p:txBody>
          <a:bodyPr vert="horz" lIns="0" tIns="0" rIns="0" bIns="0" anchor="t"/>
          <a:lstStyle>
            <a:lvl1pPr marL="0" indent="0">
              <a:lnSpc>
                <a:spcPct val="120000"/>
              </a:lnSpc>
              <a:buClrTx/>
              <a:buNone/>
              <a:defRPr sz="2133" b="0">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1" name="Text Placeholder 2">
            <a:extLst>
              <a:ext uri="{FF2B5EF4-FFF2-40B4-BE49-F238E27FC236}">
                <a16:creationId xmlns:a16="http://schemas.microsoft.com/office/drawing/2014/main" id="{0E0CC7D2-28D7-BC4B-8678-06B3D0EA7081}"/>
              </a:ext>
            </a:extLst>
          </p:cNvPr>
          <p:cNvSpPr>
            <a:spLocks noGrp="1"/>
          </p:cNvSpPr>
          <p:nvPr>
            <p:ph type="body" sz="quarter" idx="15"/>
          </p:nvPr>
        </p:nvSpPr>
        <p:spPr>
          <a:xfrm>
            <a:off x="494272" y="4369781"/>
            <a:ext cx="11194305" cy="435303"/>
          </a:xfrm>
          <a:prstGeom prst="rect">
            <a:avLst/>
          </a:prstGeom>
        </p:spPr>
        <p:txBody>
          <a:bodyPr vert="horz" lIns="0" tIns="0" rIns="0" bIns="0" anchor="t"/>
          <a:lstStyle>
            <a:lvl1pPr marL="0" indent="0">
              <a:lnSpc>
                <a:spcPct val="120000"/>
              </a:lnSpc>
              <a:buClrTx/>
              <a:buNone/>
              <a:defRPr sz="1600" b="0" i="0">
                <a:solidFill>
                  <a:schemeClr val="tx2"/>
                </a:solidFill>
                <a:latin typeface="Arial Narrow" panose="020B0604020202020204" pitchFamily="34" charset="0"/>
                <a:cs typeface="Arial Narrow" panose="020B0604020202020204" pitchFamily="34" charset="0"/>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pic>
        <p:nvPicPr>
          <p:cNvPr id="14" name="Picture 1">
            <a:extLst>
              <a:ext uri="{FF2B5EF4-FFF2-40B4-BE49-F238E27FC236}">
                <a16:creationId xmlns:a16="http://schemas.microsoft.com/office/drawing/2014/main" id="{0F4180EF-D4F1-4F24-BFDD-D43E7625A800}"/>
              </a:ext>
            </a:extLst>
          </p:cNvPr>
          <p:cNvPicPr>
            <a:picLocks noChangeAspect="1"/>
          </p:cNvPicPr>
          <p:nvPr userDrawn="1"/>
        </p:nvPicPr>
        <p:blipFill>
          <a:blip r:embed="rId2"/>
          <a:srcRect/>
          <a:stretch/>
        </p:blipFill>
        <p:spPr bwMode="auto">
          <a:xfrm>
            <a:off x="10110788" y="519113"/>
            <a:ext cx="1579563" cy="52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079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90DFBF-177D-2B42-921B-87821E4F65F0}"/>
              </a:ext>
            </a:extLst>
          </p:cNvPr>
          <p:cNvPicPr>
            <a:picLocks noChangeAspect="1"/>
          </p:cNvPicPr>
          <p:nvPr userDrawn="1"/>
        </p:nvPicPr>
        <p:blipFill>
          <a:blip r:embed="rId2"/>
          <a:stretch>
            <a:fillRect/>
          </a:stretch>
        </p:blipFill>
        <p:spPr>
          <a:xfrm>
            <a:off x="6794500" y="-5910"/>
            <a:ext cx="5397500" cy="4076700"/>
          </a:xfrm>
          <a:prstGeom prst="rect">
            <a:avLst/>
          </a:prstGeom>
        </p:spPr>
      </p:pic>
      <p:sp>
        <p:nvSpPr>
          <p:cNvPr id="2" name="Title 1">
            <a:extLst>
              <a:ext uri="{FF2B5EF4-FFF2-40B4-BE49-F238E27FC236}">
                <a16:creationId xmlns:a16="http://schemas.microsoft.com/office/drawing/2014/main" id="{6E840FF9-0A86-A941-9816-A1895CA1E577}"/>
              </a:ext>
            </a:extLst>
          </p:cNvPr>
          <p:cNvSpPr>
            <a:spLocks noGrp="1"/>
          </p:cNvSpPr>
          <p:nvPr>
            <p:ph type="title"/>
          </p:nvPr>
        </p:nvSpPr>
        <p:spPr/>
        <p:txBody>
          <a:bodyPr anchor="b" anchorCtr="0">
            <a:noAutofit/>
          </a:bodyPr>
          <a:lstStyle>
            <a:lvl1pPr>
              <a:defRPr>
                <a:solidFill>
                  <a:schemeClr val="tx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8F1A35C8-F722-AB43-881C-A9804B063E5C}"/>
              </a:ext>
            </a:extLst>
          </p:cNvPr>
          <p:cNvSpPr txBox="1">
            <a:spLocks/>
          </p:cNvSpPr>
          <p:nvPr userDrawn="1"/>
        </p:nvSpPr>
        <p:spPr>
          <a:xfrm>
            <a:off x="256309"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2"/>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183F63-A35F-CE4E-BD0C-AD557E40ABA3}" type="slidenum">
              <a:rPr lang="en-US" smtClean="0"/>
              <a:pPr/>
              <a:t>‹#›</a:t>
            </a:fld>
            <a:endParaRPr lang="en-US" dirty="0"/>
          </a:p>
        </p:txBody>
      </p:sp>
      <p:cxnSp>
        <p:nvCxnSpPr>
          <p:cNvPr id="7" name="Straight Connector 6">
            <a:extLst>
              <a:ext uri="{FF2B5EF4-FFF2-40B4-BE49-F238E27FC236}">
                <a16:creationId xmlns:a16="http://schemas.microsoft.com/office/drawing/2014/main" id="{6100A070-FFBA-C648-A531-197F8B91FCFC}"/>
              </a:ext>
            </a:extLst>
          </p:cNvPr>
          <p:cNvCxnSpPr/>
          <p:nvPr userDrawn="1"/>
        </p:nvCxnSpPr>
        <p:spPr>
          <a:xfrm>
            <a:off x="238991" y="6213764"/>
            <a:ext cx="115027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A6E6394-2177-824B-AF0F-DC84AF20487A}"/>
              </a:ext>
            </a:extLst>
          </p:cNvPr>
          <p:cNvPicPr>
            <a:picLocks noChangeAspect="1"/>
          </p:cNvPicPr>
          <p:nvPr userDrawn="1"/>
        </p:nvPicPr>
        <p:blipFill>
          <a:blip r:embed="rId3"/>
          <a:srcRect/>
          <a:stretch/>
        </p:blipFill>
        <p:spPr>
          <a:xfrm>
            <a:off x="9747827" y="6366741"/>
            <a:ext cx="1993900" cy="279400"/>
          </a:xfrm>
          <a:prstGeom prst="rect">
            <a:avLst/>
          </a:prstGeom>
        </p:spPr>
      </p:pic>
    </p:spTree>
    <p:extLst>
      <p:ext uri="{BB962C8B-B14F-4D97-AF65-F5344CB8AC3E}">
        <p14:creationId xmlns:p14="http://schemas.microsoft.com/office/powerpoint/2010/main" val="3516554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1A831E4-7825-CC4D-8515-F8C51C8C7116}"/>
              </a:ext>
            </a:extLst>
          </p:cNvPr>
          <p:cNvSpPr>
            <a:spLocks noGrp="1"/>
          </p:cNvSpPr>
          <p:nvPr>
            <p:ph type="sldNum" sz="quarter" idx="12"/>
          </p:nvPr>
        </p:nvSpPr>
        <p:spPr>
          <a:xfrm>
            <a:off x="256309" y="6356350"/>
            <a:ext cx="2743200" cy="365125"/>
          </a:xfrm>
        </p:spPr>
        <p:txBody>
          <a:bodyPr/>
          <a:lstStyle>
            <a:lvl1pPr algn="l">
              <a:defRPr sz="1000" b="0" i="0">
                <a:solidFill>
                  <a:schemeClr val="tx2"/>
                </a:solidFill>
                <a:latin typeface="Century Gothic" panose="020B0502020202020204" pitchFamily="34" charset="0"/>
              </a:defRPr>
            </a:lvl1pPr>
          </a:lstStyle>
          <a:p>
            <a:fld id="{F2183F63-A35F-CE4E-BD0C-AD557E40ABA3}" type="slidenum">
              <a:rPr lang="en-US" smtClean="0"/>
              <a:pPr/>
              <a:t>‹#›</a:t>
            </a:fld>
            <a:endParaRPr lang="en-US" dirty="0"/>
          </a:p>
        </p:txBody>
      </p:sp>
    </p:spTree>
    <p:extLst>
      <p:ext uri="{BB962C8B-B14F-4D97-AF65-F5344CB8AC3E}">
        <p14:creationId xmlns:p14="http://schemas.microsoft.com/office/powerpoint/2010/main" val="1520347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Column)">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1829247E-DFFE-43FB-9C7E-228FC0B5FE6E}"/>
              </a:ext>
            </a:extLst>
          </p:cNvPr>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a:p>
        </p:txBody>
      </p:sp>
      <p:sp>
        <p:nvSpPr>
          <p:cNvPr id="5" name="TextBox 9">
            <a:extLst>
              <a:ext uri="{FF2B5EF4-FFF2-40B4-BE49-F238E27FC236}">
                <a16:creationId xmlns:a16="http://schemas.microsoft.com/office/drawing/2014/main" id="{8A6DA9F0-0A41-47B6-BFE3-034851D883A8}"/>
              </a:ext>
            </a:extLst>
          </p:cNvPr>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000"/>
          </a:p>
        </p:txBody>
      </p:sp>
      <p:sp>
        <p:nvSpPr>
          <p:cNvPr id="17" name="Text Placeholder 2"/>
          <p:cNvSpPr>
            <a:spLocks noGrp="1"/>
          </p:cNvSpPr>
          <p:nvPr>
            <p:ph type="body" sz="quarter" idx="11"/>
          </p:nvPr>
        </p:nvSpPr>
        <p:spPr>
          <a:xfrm>
            <a:off x="495244" y="1682496"/>
            <a:ext cx="11194219" cy="4152515"/>
          </a:xfrm>
          <a:prstGeom prst="rect">
            <a:avLst/>
          </a:prstGeom>
        </p:spPr>
        <p:txBody>
          <a:bodyPr vert="horz" lIns="0" tIns="0" rIns="0" bIns="0"/>
          <a:lstStyle>
            <a:lvl1pPr marL="0" indent="0">
              <a:lnSpc>
                <a:spcPct val="120000"/>
              </a:lnSpc>
              <a:buClrTx/>
              <a:buFont typeface="Arial" panose="020B0604020202020204" pitchFamily="34" charset="0"/>
              <a:buNone/>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marL="1604394" indent="0">
              <a:lnSpc>
                <a:spcPct val="120000"/>
              </a:lnSpc>
              <a:buClrTx/>
              <a:buNone/>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
        <p:nvSpPr>
          <p:cNvPr id="9" name="Title 1"/>
          <p:cNvSpPr>
            <a:spLocks noGrp="1"/>
          </p:cNvSpPr>
          <p:nvPr>
            <p:ph type="title"/>
          </p:nvPr>
        </p:nvSpPr>
        <p:spPr>
          <a:xfrm>
            <a:off x="491612" y="148513"/>
            <a:ext cx="9298933" cy="1021427"/>
          </a:xfrm>
          <a:prstGeom prst="rect">
            <a:avLst/>
          </a:prstGeom>
        </p:spPr>
        <p:txBody>
          <a:bodyPr lIns="0" tIns="0" rIns="0" bIns="0" anchor="b"/>
          <a:lstStyle>
            <a:lvl1pPr>
              <a:lnSpc>
                <a:spcPct val="90000"/>
              </a:lnSpc>
              <a:defRPr sz="3200" b="1" i="0" baseline="0">
                <a:solidFill>
                  <a:srgbClr val="003359"/>
                </a:solidFill>
                <a:latin typeface="Arial Narrow" panose="020B0606020202030204" pitchFamily="34" charset="0"/>
                <a:cs typeface="Arial"/>
              </a:defRPr>
            </a:lvl1pPr>
          </a:lstStyle>
          <a:p>
            <a:r>
              <a:rPr lang="en-US"/>
              <a:t>Click to edit Master title style</a:t>
            </a:r>
          </a:p>
        </p:txBody>
      </p:sp>
      <p:sp>
        <p:nvSpPr>
          <p:cNvPr id="6" name="Slide Number Placeholder 2">
            <a:extLst>
              <a:ext uri="{FF2B5EF4-FFF2-40B4-BE49-F238E27FC236}">
                <a16:creationId xmlns:a16="http://schemas.microsoft.com/office/drawing/2014/main" id="{DF7B6D1B-B70C-4C27-97FB-E2CD0289A6E7}"/>
              </a:ext>
            </a:extLst>
          </p:cNvPr>
          <p:cNvSpPr>
            <a:spLocks noGrp="1"/>
          </p:cNvSpPr>
          <p:nvPr>
            <p:ph type="sldNum" sz="quarter" idx="12"/>
          </p:nvPr>
        </p:nvSpPr>
        <p:spPr/>
        <p:txBody>
          <a:bodyPr/>
          <a:lstStyle>
            <a:lvl1pPr>
              <a:defRPr/>
            </a:lvl1pPr>
          </a:lstStyle>
          <a:p>
            <a:pPr>
              <a:defRPr/>
            </a:pPr>
            <a:fld id="{8056B25C-0DB6-42B2-A6C7-0B2BE5D05A4E}" type="slidenum">
              <a:rPr lang="en-US" altLang="en-US"/>
              <a:pPr>
                <a:defRPr/>
              </a:pPr>
              <a:t>‹#›</a:t>
            </a:fld>
            <a:endParaRPr lang="en-US" altLang="en-US"/>
          </a:p>
        </p:txBody>
      </p:sp>
      <p:sp>
        <p:nvSpPr>
          <p:cNvPr id="7" name="Text Placeholder 2">
            <a:extLst>
              <a:ext uri="{FF2B5EF4-FFF2-40B4-BE49-F238E27FC236}">
                <a16:creationId xmlns:a16="http://schemas.microsoft.com/office/drawing/2014/main" id="{810A76E7-F5B0-436B-81B3-0EC7B54689E3}"/>
              </a:ext>
            </a:extLst>
          </p:cNvPr>
          <p:cNvSpPr>
            <a:spLocks noGrp="1"/>
          </p:cNvSpPr>
          <p:nvPr>
            <p:ph type="body" sz="quarter" idx="13"/>
          </p:nvPr>
        </p:nvSpPr>
        <p:spPr>
          <a:xfrm>
            <a:off x="495244" y="5997678"/>
            <a:ext cx="11194219" cy="290871"/>
          </a:xfrm>
          <a:prstGeom prst="rect">
            <a:avLst/>
          </a:prstGeom>
        </p:spPr>
        <p:txBody>
          <a:bodyPr vert="horz" lIns="0" tIns="0" rIns="0" bIns="0" anchor="b"/>
          <a:lstStyle>
            <a:lvl1pPr marL="0" indent="0" algn="l">
              <a:lnSpc>
                <a:spcPct val="120000"/>
              </a:lnSpc>
              <a:buClrTx/>
              <a:buNone/>
              <a:defRPr sz="1067">
                <a:solidFill>
                  <a:schemeClr val="bg1">
                    <a:lumMod val="50000"/>
                  </a:schemeClr>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240648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1 Column with Sources)">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C4EAB1F6-7CC5-423D-9895-0BA8016B9ED2}"/>
              </a:ext>
            </a:extLst>
          </p:cNvPr>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a:p>
        </p:txBody>
      </p:sp>
      <p:sp>
        <p:nvSpPr>
          <p:cNvPr id="7" name="Text Placeholder 2"/>
          <p:cNvSpPr>
            <a:spLocks noGrp="1"/>
          </p:cNvSpPr>
          <p:nvPr>
            <p:ph type="body" sz="quarter" idx="13"/>
          </p:nvPr>
        </p:nvSpPr>
        <p:spPr>
          <a:xfrm>
            <a:off x="495244" y="5997678"/>
            <a:ext cx="11194219" cy="290871"/>
          </a:xfrm>
          <a:prstGeom prst="rect">
            <a:avLst/>
          </a:prstGeom>
        </p:spPr>
        <p:txBody>
          <a:bodyPr vert="horz" lIns="0" tIns="0" rIns="0" bIns="0" anchor="b"/>
          <a:lstStyle>
            <a:lvl1pPr marL="0" indent="0" algn="l">
              <a:lnSpc>
                <a:spcPct val="120000"/>
              </a:lnSpc>
              <a:buClrTx/>
              <a:buNone/>
              <a:defRPr sz="1067">
                <a:solidFill>
                  <a:schemeClr val="bg1">
                    <a:lumMod val="50000"/>
                  </a:schemeClr>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1" name="Title 1"/>
          <p:cNvSpPr>
            <a:spLocks noGrp="1"/>
          </p:cNvSpPr>
          <p:nvPr>
            <p:ph type="title"/>
          </p:nvPr>
        </p:nvSpPr>
        <p:spPr>
          <a:xfrm>
            <a:off x="491612" y="153942"/>
            <a:ext cx="9314328" cy="1015997"/>
          </a:xfrm>
          <a:prstGeom prst="rect">
            <a:avLst/>
          </a:prstGeom>
        </p:spPr>
        <p:txBody>
          <a:bodyPr lIns="0" tIns="0" rIns="0" bIns="0" anchor="b"/>
          <a:lstStyle>
            <a:lvl1pPr>
              <a:lnSpc>
                <a:spcPct val="90000"/>
              </a:lnSpc>
              <a:defRPr sz="3200" b="1" i="0" baseline="0">
                <a:solidFill>
                  <a:srgbClr val="003359"/>
                </a:solidFill>
                <a:latin typeface="Arial Narrow" panose="020B0606020202030204" pitchFamily="34" charset="0"/>
                <a:cs typeface="Arial"/>
              </a:defRPr>
            </a:lvl1pPr>
          </a:lstStyle>
          <a:p>
            <a:r>
              <a:rPr lang="en-US"/>
              <a:t>Click to edit Master title style</a:t>
            </a:r>
          </a:p>
        </p:txBody>
      </p:sp>
      <p:sp>
        <p:nvSpPr>
          <p:cNvPr id="15" name="Text Placeholder 2"/>
          <p:cNvSpPr>
            <a:spLocks noGrp="1"/>
          </p:cNvSpPr>
          <p:nvPr>
            <p:ph type="body" sz="quarter" idx="11"/>
          </p:nvPr>
        </p:nvSpPr>
        <p:spPr>
          <a:xfrm>
            <a:off x="495244" y="1682496"/>
            <a:ext cx="11194219" cy="4152515"/>
          </a:xfrm>
          <a:prstGeom prst="rect">
            <a:avLst/>
          </a:prstGeom>
        </p:spPr>
        <p:txBody>
          <a:bodyPr vert="horz" lIns="0" tIns="0" rIns="0" bIns="0"/>
          <a:lstStyle>
            <a:lvl1pPr marL="0" indent="0">
              <a:lnSpc>
                <a:spcPct val="120000"/>
              </a:lnSpc>
              <a:buClrTx/>
              <a:buFont typeface="Arial" panose="020B0604020202020204" pitchFamily="34" charset="0"/>
              <a:buNone/>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6" name="Slide Number Placeholder 2">
            <a:extLst>
              <a:ext uri="{FF2B5EF4-FFF2-40B4-BE49-F238E27FC236}">
                <a16:creationId xmlns:a16="http://schemas.microsoft.com/office/drawing/2014/main" id="{F82BB565-AA0C-4BFF-AFFD-0509839E07FB}"/>
              </a:ext>
            </a:extLst>
          </p:cNvPr>
          <p:cNvSpPr>
            <a:spLocks noGrp="1"/>
          </p:cNvSpPr>
          <p:nvPr>
            <p:ph type="sldNum" sz="quarter" idx="14"/>
          </p:nvPr>
        </p:nvSpPr>
        <p:spPr/>
        <p:txBody>
          <a:bodyPr/>
          <a:lstStyle>
            <a:lvl1pPr>
              <a:defRPr/>
            </a:lvl1pPr>
          </a:lstStyle>
          <a:p>
            <a:pPr>
              <a:defRPr/>
            </a:pPr>
            <a:fld id="{175271FA-9A75-4919-A6B2-991F74FF5D0F}" type="slidenum">
              <a:rPr lang="en-US" altLang="en-US"/>
              <a:pPr>
                <a:defRPr/>
              </a:pPr>
              <a:t>‹#›</a:t>
            </a:fld>
            <a:endParaRPr lang="en-US" altLang="en-US"/>
          </a:p>
        </p:txBody>
      </p:sp>
    </p:spTree>
    <p:extLst>
      <p:ext uri="{BB962C8B-B14F-4D97-AF65-F5344CB8AC3E}">
        <p14:creationId xmlns:p14="http://schemas.microsoft.com/office/powerpoint/2010/main" val="59326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1 Column with Image)">
    <p:spTree>
      <p:nvGrpSpPr>
        <p:cNvPr id="1" name=""/>
        <p:cNvGrpSpPr/>
        <p:nvPr/>
      </p:nvGrpSpPr>
      <p:grpSpPr>
        <a:xfrm>
          <a:off x="0" y="0"/>
          <a:ext cx="0" cy="0"/>
          <a:chOff x="0" y="0"/>
          <a:chExt cx="0" cy="0"/>
        </a:xfrm>
      </p:grpSpPr>
      <p:sp>
        <p:nvSpPr>
          <p:cNvPr id="17" name="Picture Placeholder 15"/>
          <p:cNvSpPr>
            <a:spLocks noGrp="1"/>
          </p:cNvSpPr>
          <p:nvPr>
            <p:ph type="pic" sz="quarter" idx="19"/>
          </p:nvPr>
        </p:nvSpPr>
        <p:spPr>
          <a:xfrm>
            <a:off x="7279922" y="1640557"/>
            <a:ext cx="4440999" cy="4185435"/>
          </a:xfrm>
          <a:prstGeom prst="rect">
            <a:avLst/>
          </a:prstGeom>
        </p:spPr>
        <p:txBody>
          <a:bodyPr vert="horz"/>
          <a:lstStyle/>
          <a:p>
            <a:pPr lvl="0"/>
            <a:endParaRPr lang="en-US" noProof="0"/>
          </a:p>
        </p:txBody>
      </p:sp>
      <p:sp>
        <p:nvSpPr>
          <p:cNvPr id="11" name="Title 1"/>
          <p:cNvSpPr>
            <a:spLocks noGrp="1"/>
          </p:cNvSpPr>
          <p:nvPr>
            <p:ph type="title"/>
          </p:nvPr>
        </p:nvSpPr>
        <p:spPr>
          <a:xfrm>
            <a:off x="491613" y="154935"/>
            <a:ext cx="9340647" cy="1015005"/>
          </a:xfrm>
          <a:prstGeom prst="rect">
            <a:avLst/>
          </a:prstGeom>
        </p:spPr>
        <p:txBody>
          <a:bodyPr lIns="0" tIns="0" rIns="0" bIns="0" anchor="b"/>
          <a:lstStyle>
            <a:lvl1pPr>
              <a:lnSpc>
                <a:spcPct val="90000"/>
              </a:lnSpc>
              <a:defRPr sz="3200" b="1" i="0" baseline="0">
                <a:solidFill>
                  <a:srgbClr val="003359"/>
                </a:solidFill>
                <a:latin typeface="Arial Narrow" panose="020B0606020202030204" pitchFamily="34" charset="0"/>
                <a:cs typeface="Arial"/>
              </a:defRPr>
            </a:lvl1pPr>
          </a:lstStyle>
          <a:p>
            <a:r>
              <a:rPr lang="en-US"/>
              <a:t>Click to edit Master title style</a:t>
            </a:r>
          </a:p>
        </p:txBody>
      </p:sp>
      <p:sp>
        <p:nvSpPr>
          <p:cNvPr id="5" name="Slide Number Placeholder 2">
            <a:extLst>
              <a:ext uri="{FF2B5EF4-FFF2-40B4-BE49-F238E27FC236}">
                <a16:creationId xmlns:a16="http://schemas.microsoft.com/office/drawing/2014/main" id="{B6E272C2-9EBD-465A-B9E5-D6FAC78083BE}"/>
              </a:ext>
            </a:extLst>
          </p:cNvPr>
          <p:cNvSpPr>
            <a:spLocks noGrp="1"/>
          </p:cNvSpPr>
          <p:nvPr>
            <p:ph type="sldNum" sz="quarter" idx="20"/>
          </p:nvPr>
        </p:nvSpPr>
        <p:spPr/>
        <p:txBody>
          <a:bodyPr/>
          <a:lstStyle>
            <a:lvl1pPr>
              <a:defRPr/>
            </a:lvl1pPr>
          </a:lstStyle>
          <a:p>
            <a:pPr>
              <a:defRPr/>
            </a:pPr>
            <a:fld id="{91F90534-2670-4F72-862B-7E17C5E2CFE5}" type="slidenum">
              <a:rPr lang="en-US" altLang="en-US"/>
              <a:pPr>
                <a:defRPr/>
              </a:pPr>
              <a:t>‹#›</a:t>
            </a:fld>
            <a:endParaRPr lang="en-US" altLang="en-US"/>
          </a:p>
        </p:txBody>
      </p:sp>
      <p:sp>
        <p:nvSpPr>
          <p:cNvPr id="7" name="Text Placeholder 2">
            <a:extLst>
              <a:ext uri="{FF2B5EF4-FFF2-40B4-BE49-F238E27FC236}">
                <a16:creationId xmlns:a16="http://schemas.microsoft.com/office/drawing/2014/main" id="{6E531AFE-BF2B-4293-9D2C-C487724178A2}"/>
              </a:ext>
            </a:extLst>
          </p:cNvPr>
          <p:cNvSpPr>
            <a:spLocks noGrp="1"/>
          </p:cNvSpPr>
          <p:nvPr>
            <p:ph type="body" sz="quarter" idx="21"/>
          </p:nvPr>
        </p:nvSpPr>
        <p:spPr>
          <a:xfrm>
            <a:off x="495246" y="1640557"/>
            <a:ext cx="5422956" cy="4152515"/>
          </a:xfrm>
          <a:prstGeom prst="rect">
            <a:avLst/>
          </a:prstGeom>
        </p:spPr>
        <p:txBody>
          <a:bodyPr vert="horz" lIns="0" tIns="0" rIns="0" bIns="0"/>
          <a:lstStyle>
            <a:lvl1pPr marL="0" indent="0">
              <a:lnSpc>
                <a:spcPct val="120000"/>
              </a:lnSpc>
              <a:buClrTx/>
              <a:buFont typeface="Arial" panose="020B0604020202020204" pitchFamily="34" charset="0"/>
              <a:buNone/>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600">
                <a:solidFill>
                  <a:srgbClr val="003359"/>
                </a:solidFill>
              </a:defRPr>
            </a:lvl4pPr>
            <a:lvl5pPr>
              <a:lnSpc>
                <a:spcPct val="120000"/>
              </a:lnSpc>
              <a:buClrTx/>
              <a:defRPr sz="1400">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35623C33-798F-458B-AE57-11FC9D4042C7}"/>
              </a:ext>
            </a:extLst>
          </p:cNvPr>
          <p:cNvSpPr>
            <a:spLocks noGrp="1"/>
          </p:cNvSpPr>
          <p:nvPr>
            <p:ph type="body" sz="quarter" idx="13"/>
          </p:nvPr>
        </p:nvSpPr>
        <p:spPr>
          <a:xfrm>
            <a:off x="495244" y="5997678"/>
            <a:ext cx="11194219" cy="290871"/>
          </a:xfrm>
          <a:prstGeom prst="rect">
            <a:avLst/>
          </a:prstGeom>
        </p:spPr>
        <p:txBody>
          <a:bodyPr vert="horz" lIns="0" tIns="0" rIns="0" bIns="0" anchor="b"/>
          <a:lstStyle>
            <a:lvl1pPr marL="0" indent="0" algn="l">
              <a:lnSpc>
                <a:spcPct val="120000"/>
              </a:lnSpc>
              <a:buClrTx/>
              <a:buNone/>
              <a:defRPr sz="1067">
                <a:solidFill>
                  <a:schemeClr val="bg1">
                    <a:lumMod val="50000"/>
                  </a:schemeClr>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967301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1 Column with Subheader)">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92BC7206-472D-47D2-9BB1-2AE02D27963A}"/>
              </a:ext>
            </a:extLst>
          </p:cNvPr>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a:p>
        </p:txBody>
      </p:sp>
      <p:sp>
        <p:nvSpPr>
          <p:cNvPr id="6" name="TextBox 9">
            <a:extLst>
              <a:ext uri="{FF2B5EF4-FFF2-40B4-BE49-F238E27FC236}">
                <a16:creationId xmlns:a16="http://schemas.microsoft.com/office/drawing/2014/main" id="{90B522B7-672E-4C85-AF5E-5174F5346CB7}"/>
              </a:ext>
            </a:extLst>
          </p:cNvPr>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000"/>
          </a:p>
        </p:txBody>
      </p:sp>
      <p:sp>
        <p:nvSpPr>
          <p:cNvPr id="11" name="Title 1"/>
          <p:cNvSpPr>
            <a:spLocks noGrp="1"/>
          </p:cNvSpPr>
          <p:nvPr>
            <p:ph type="title"/>
          </p:nvPr>
        </p:nvSpPr>
        <p:spPr>
          <a:xfrm>
            <a:off x="491613" y="164865"/>
            <a:ext cx="9329721" cy="1005075"/>
          </a:xfrm>
          <a:prstGeom prst="rect">
            <a:avLst/>
          </a:prstGeom>
        </p:spPr>
        <p:txBody>
          <a:bodyPr lIns="0" tIns="0" rIns="0" bIns="0" anchor="b"/>
          <a:lstStyle>
            <a:lvl1pPr>
              <a:lnSpc>
                <a:spcPct val="90000"/>
              </a:lnSpc>
              <a:defRPr sz="3200" b="1" i="0" baseline="0">
                <a:solidFill>
                  <a:srgbClr val="003359"/>
                </a:solidFill>
                <a:latin typeface="Arial Narrow" panose="020B0606020202030204" pitchFamily="34" charset="0"/>
                <a:cs typeface="Arial"/>
              </a:defRPr>
            </a:lvl1pPr>
          </a:lstStyle>
          <a:p>
            <a:r>
              <a:rPr lang="en-US"/>
              <a:t>Click to edit Master title style</a:t>
            </a:r>
          </a:p>
        </p:txBody>
      </p:sp>
      <p:sp>
        <p:nvSpPr>
          <p:cNvPr id="8" name="Slide Number Placeholder 2">
            <a:extLst>
              <a:ext uri="{FF2B5EF4-FFF2-40B4-BE49-F238E27FC236}">
                <a16:creationId xmlns:a16="http://schemas.microsoft.com/office/drawing/2014/main" id="{857AA7BC-0F7E-4C52-8919-EE2DEF9D3A19}"/>
              </a:ext>
            </a:extLst>
          </p:cNvPr>
          <p:cNvSpPr>
            <a:spLocks noGrp="1"/>
          </p:cNvSpPr>
          <p:nvPr>
            <p:ph type="sldNum" sz="quarter" idx="17"/>
          </p:nvPr>
        </p:nvSpPr>
        <p:spPr/>
        <p:txBody>
          <a:bodyPr/>
          <a:lstStyle>
            <a:lvl1pPr>
              <a:defRPr/>
            </a:lvl1pPr>
          </a:lstStyle>
          <a:p>
            <a:pPr>
              <a:defRPr/>
            </a:pPr>
            <a:fld id="{4BFB0AF6-5668-423D-AAC1-8186A683C20D}" type="slidenum">
              <a:rPr lang="en-US" altLang="en-US"/>
              <a:pPr>
                <a:defRPr/>
              </a:pPr>
              <a:t>‹#›</a:t>
            </a:fld>
            <a:endParaRPr lang="en-US" altLang="en-US"/>
          </a:p>
        </p:txBody>
      </p:sp>
      <p:sp>
        <p:nvSpPr>
          <p:cNvPr id="9" name="Text Placeholder 2">
            <a:extLst>
              <a:ext uri="{FF2B5EF4-FFF2-40B4-BE49-F238E27FC236}">
                <a16:creationId xmlns:a16="http://schemas.microsoft.com/office/drawing/2014/main" id="{DD435DDD-F4CA-4E6F-B4B4-4178635CC2A9}"/>
              </a:ext>
            </a:extLst>
          </p:cNvPr>
          <p:cNvSpPr>
            <a:spLocks noGrp="1"/>
          </p:cNvSpPr>
          <p:nvPr>
            <p:ph type="body" sz="quarter" idx="13"/>
          </p:nvPr>
        </p:nvSpPr>
        <p:spPr>
          <a:xfrm>
            <a:off x="495244" y="5997678"/>
            <a:ext cx="11194219" cy="290871"/>
          </a:xfrm>
          <a:prstGeom prst="rect">
            <a:avLst/>
          </a:prstGeom>
        </p:spPr>
        <p:txBody>
          <a:bodyPr vert="horz" lIns="0" tIns="0" rIns="0" bIns="0" anchor="b"/>
          <a:lstStyle>
            <a:lvl1pPr marL="0" indent="0" algn="l">
              <a:lnSpc>
                <a:spcPct val="120000"/>
              </a:lnSpc>
              <a:buClrTx/>
              <a:buNone/>
              <a:defRPr sz="1067">
                <a:solidFill>
                  <a:schemeClr val="bg1">
                    <a:lumMod val="50000"/>
                  </a:schemeClr>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0" name="Text Placeholder 2">
            <a:extLst>
              <a:ext uri="{FF2B5EF4-FFF2-40B4-BE49-F238E27FC236}">
                <a16:creationId xmlns:a16="http://schemas.microsoft.com/office/drawing/2014/main" id="{7B6701C9-9186-43D6-A47D-627CEF31A9EC}"/>
              </a:ext>
            </a:extLst>
          </p:cNvPr>
          <p:cNvSpPr>
            <a:spLocks noGrp="1"/>
          </p:cNvSpPr>
          <p:nvPr>
            <p:ph type="body" sz="quarter" idx="20"/>
          </p:nvPr>
        </p:nvSpPr>
        <p:spPr>
          <a:xfrm>
            <a:off x="491613" y="1649577"/>
            <a:ext cx="11196845" cy="455109"/>
          </a:xfrm>
          <a:prstGeom prst="rect">
            <a:avLst/>
          </a:prstGeom>
        </p:spPr>
        <p:txBody>
          <a:bodyPr vert="horz" lIns="0" tIns="0" rIns="0" bIns="0" anchor="t"/>
          <a:lstStyle>
            <a:lvl1pPr marL="0" indent="0">
              <a:lnSpc>
                <a:spcPct val="120000"/>
              </a:lnSpc>
              <a:buClrTx/>
              <a:buNone/>
              <a:defRPr sz="2400"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endParaRPr lang="en-US"/>
          </a:p>
        </p:txBody>
      </p:sp>
      <p:sp>
        <p:nvSpPr>
          <p:cNvPr id="12" name="Text Placeholder 2">
            <a:extLst>
              <a:ext uri="{FF2B5EF4-FFF2-40B4-BE49-F238E27FC236}">
                <a16:creationId xmlns:a16="http://schemas.microsoft.com/office/drawing/2014/main" id="{CD8C5EF3-3C19-427A-8C34-8562EEEBC744}"/>
              </a:ext>
            </a:extLst>
          </p:cNvPr>
          <p:cNvSpPr>
            <a:spLocks noGrp="1"/>
          </p:cNvSpPr>
          <p:nvPr>
            <p:ph type="body" sz="quarter" idx="21"/>
          </p:nvPr>
        </p:nvSpPr>
        <p:spPr>
          <a:xfrm>
            <a:off x="495245" y="2176998"/>
            <a:ext cx="11194217" cy="3616074"/>
          </a:xfrm>
          <a:prstGeom prst="rect">
            <a:avLst/>
          </a:prstGeom>
        </p:spPr>
        <p:txBody>
          <a:bodyPr vert="horz" lIns="0" tIns="0" rIns="0" bIns="0"/>
          <a:lstStyle>
            <a:lvl1pPr marL="0" indent="0">
              <a:lnSpc>
                <a:spcPct val="120000"/>
              </a:lnSpc>
              <a:buClrTx/>
              <a:buFont typeface="Arial" panose="020B0604020202020204" pitchFamily="34" charset="0"/>
              <a:buNone/>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600">
                <a:solidFill>
                  <a:srgbClr val="003359"/>
                </a:solidFill>
              </a:defRPr>
            </a:lvl4pPr>
            <a:lvl5pPr>
              <a:lnSpc>
                <a:spcPct val="120000"/>
              </a:lnSpc>
              <a:buClrTx/>
              <a:defRPr sz="1400">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1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s)">
    <p:spTree>
      <p:nvGrpSpPr>
        <p:cNvPr id="1" name=""/>
        <p:cNvGrpSpPr/>
        <p:nvPr/>
      </p:nvGrpSpPr>
      <p:grpSpPr>
        <a:xfrm>
          <a:off x="0" y="0"/>
          <a:ext cx="0" cy="0"/>
          <a:chOff x="0" y="0"/>
          <a:chExt cx="0" cy="0"/>
        </a:xfrm>
      </p:grpSpPr>
      <p:sp>
        <p:nvSpPr>
          <p:cNvPr id="16" name="Title 1"/>
          <p:cNvSpPr>
            <a:spLocks noGrp="1"/>
          </p:cNvSpPr>
          <p:nvPr>
            <p:ph type="title"/>
          </p:nvPr>
        </p:nvSpPr>
        <p:spPr>
          <a:xfrm>
            <a:off x="491612" y="164865"/>
            <a:ext cx="9362496" cy="1005075"/>
          </a:xfrm>
          <a:prstGeom prst="rect">
            <a:avLst/>
          </a:prstGeom>
        </p:spPr>
        <p:txBody>
          <a:bodyPr lIns="0" tIns="0" rIns="0" bIns="0" anchor="b"/>
          <a:lstStyle>
            <a:lvl1pPr>
              <a:lnSpc>
                <a:spcPct val="90000"/>
              </a:lnSpc>
              <a:defRPr sz="3200" b="1" i="0" baseline="0">
                <a:solidFill>
                  <a:srgbClr val="003359"/>
                </a:solidFill>
                <a:latin typeface="Arial Narrow" panose="020B0606020202030204" pitchFamily="34" charset="0"/>
                <a:cs typeface="Arial"/>
              </a:defRPr>
            </a:lvl1pPr>
          </a:lstStyle>
          <a:p>
            <a:r>
              <a:rPr lang="en-US"/>
              <a:t>Click to edit Master title style</a:t>
            </a:r>
          </a:p>
        </p:txBody>
      </p:sp>
      <p:sp>
        <p:nvSpPr>
          <p:cNvPr id="7" name="Slide Number Placeholder 2">
            <a:extLst>
              <a:ext uri="{FF2B5EF4-FFF2-40B4-BE49-F238E27FC236}">
                <a16:creationId xmlns:a16="http://schemas.microsoft.com/office/drawing/2014/main" id="{1B31626E-B3DB-4BE0-96BA-1865F8ADE4D3}"/>
              </a:ext>
            </a:extLst>
          </p:cNvPr>
          <p:cNvSpPr>
            <a:spLocks noGrp="1"/>
          </p:cNvSpPr>
          <p:nvPr>
            <p:ph type="sldNum" sz="quarter" idx="24"/>
          </p:nvPr>
        </p:nvSpPr>
        <p:spPr/>
        <p:txBody>
          <a:bodyPr/>
          <a:lstStyle>
            <a:lvl1pPr>
              <a:defRPr/>
            </a:lvl1pPr>
          </a:lstStyle>
          <a:p>
            <a:pPr>
              <a:defRPr/>
            </a:pPr>
            <a:fld id="{D1FF79B3-85B0-4ADD-8202-1C8A14F279D9}" type="slidenum">
              <a:rPr lang="en-US" altLang="en-US"/>
              <a:pPr>
                <a:defRPr/>
              </a:pPr>
              <a:t>‹#›</a:t>
            </a:fld>
            <a:endParaRPr lang="en-US" altLang="en-US"/>
          </a:p>
        </p:txBody>
      </p:sp>
      <p:sp>
        <p:nvSpPr>
          <p:cNvPr id="8" name="Text Placeholder 2">
            <a:extLst>
              <a:ext uri="{FF2B5EF4-FFF2-40B4-BE49-F238E27FC236}">
                <a16:creationId xmlns:a16="http://schemas.microsoft.com/office/drawing/2014/main" id="{BB4B5F2C-38DE-49B5-956C-BDCCCF2BFACF}"/>
              </a:ext>
            </a:extLst>
          </p:cNvPr>
          <p:cNvSpPr>
            <a:spLocks noGrp="1"/>
          </p:cNvSpPr>
          <p:nvPr>
            <p:ph type="body" sz="quarter" idx="20"/>
          </p:nvPr>
        </p:nvSpPr>
        <p:spPr>
          <a:xfrm>
            <a:off x="491613" y="1649577"/>
            <a:ext cx="5424229" cy="455109"/>
          </a:xfrm>
          <a:prstGeom prst="rect">
            <a:avLst/>
          </a:prstGeom>
        </p:spPr>
        <p:txBody>
          <a:bodyPr vert="horz" lIns="0" tIns="0" rIns="0" bIns="0" anchor="t"/>
          <a:lstStyle>
            <a:lvl1pPr marL="0" indent="0">
              <a:lnSpc>
                <a:spcPct val="120000"/>
              </a:lnSpc>
              <a:buClrTx/>
              <a:buNone/>
              <a:defRPr sz="2400"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endParaRPr lang="en-US"/>
          </a:p>
        </p:txBody>
      </p:sp>
      <p:sp>
        <p:nvSpPr>
          <p:cNvPr id="9" name="Text Placeholder 2">
            <a:extLst>
              <a:ext uri="{FF2B5EF4-FFF2-40B4-BE49-F238E27FC236}">
                <a16:creationId xmlns:a16="http://schemas.microsoft.com/office/drawing/2014/main" id="{66D579C9-20CF-49C4-97AF-F8C3925DBB5F}"/>
              </a:ext>
            </a:extLst>
          </p:cNvPr>
          <p:cNvSpPr>
            <a:spLocks noGrp="1"/>
          </p:cNvSpPr>
          <p:nvPr>
            <p:ph type="body" sz="quarter" idx="21"/>
          </p:nvPr>
        </p:nvSpPr>
        <p:spPr>
          <a:xfrm>
            <a:off x="495246" y="2176998"/>
            <a:ext cx="5422956" cy="3616074"/>
          </a:xfrm>
          <a:prstGeom prst="rect">
            <a:avLst/>
          </a:prstGeom>
        </p:spPr>
        <p:txBody>
          <a:bodyPr vert="horz" lIns="0" tIns="0" rIns="0" bIns="0"/>
          <a:lstStyle>
            <a:lvl1pPr marL="0" indent="0">
              <a:lnSpc>
                <a:spcPct val="120000"/>
              </a:lnSpc>
              <a:buClrTx/>
              <a:buFont typeface="Arial" panose="020B0604020202020204" pitchFamily="34" charset="0"/>
              <a:buNone/>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600">
                <a:solidFill>
                  <a:srgbClr val="003359"/>
                </a:solidFill>
              </a:defRPr>
            </a:lvl4pPr>
            <a:lvl5pPr>
              <a:lnSpc>
                <a:spcPct val="120000"/>
              </a:lnSpc>
              <a:buClrTx/>
              <a:defRPr sz="1400">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9E8EE180-DAB1-417F-A5CE-C56B3DD75B0C}"/>
              </a:ext>
            </a:extLst>
          </p:cNvPr>
          <p:cNvSpPr>
            <a:spLocks noGrp="1"/>
          </p:cNvSpPr>
          <p:nvPr>
            <p:ph type="body" sz="quarter" idx="25"/>
          </p:nvPr>
        </p:nvSpPr>
        <p:spPr>
          <a:xfrm>
            <a:off x="6263763" y="1649577"/>
            <a:ext cx="5424229" cy="455109"/>
          </a:xfrm>
          <a:prstGeom prst="rect">
            <a:avLst/>
          </a:prstGeom>
        </p:spPr>
        <p:txBody>
          <a:bodyPr vert="horz" lIns="0" tIns="0" rIns="0" bIns="0" anchor="t"/>
          <a:lstStyle>
            <a:lvl1pPr marL="0" indent="0">
              <a:lnSpc>
                <a:spcPct val="120000"/>
              </a:lnSpc>
              <a:buClrTx/>
              <a:buNone/>
              <a:defRPr sz="2400"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endParaRPr lang="en-US"/>
          </a:p>
        </p:txBody>
      </p:sp>
      <p:sp>
        <p:nvSpPr>
          <p:cNvPr id="11" name="Text Placeholder 2">
            <a:extLst>
              <a:ext uri="{FF2B5EF4-FFF2-40B4-BE49-F238E27FC236}">
                <a16:creationId xmlns:a16="http://schemas.microsoft.com/office/drawing/2014/main" id="{CF1799B2-303A-4A58-AA4B-4114EB95CCAE}"/>
              </a:ext>
            </a:extLst>
          </p:cNvPr>
          <p:cNvSpPr>
            <a:spLocks noGrp="1"/>
          </p:cNvSpPr>
          <p:nvPr>
            <p:ph type="body" sz="quarter" idx="26"/>
          </p:nvPr>
        </p:nvSpPr>
        <p:spPr>
          <a:xfrm>
            <a:off x="6267396" y="2176998"/>
            <a:ext cx="5422956" cy="3616074"/>
          </a:xfrm>
          <a:prstGeom prst="rect">
            <a:avLst/>
          </a:prstGeom>
        </p:spPr>
        <p:txBody>
          <a:bodyPr vert="horz" lIns="0" tIns="0" rIns="0" bIns="0"/>
          <a:lstStyle>
            <a:lvl1pPr marL="0" indent="0">
              <a:lnSpc>
                <a:spcPct val="120000"/>
              </a:lnSpc>
              <a:buClrTx/>
              <a:buFont typeface="Arial" panose="020B0604020202020204" pitchFamily="34" charset="0"/>
              <a:buNone/>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600">
                <a:solidFill>
                  <a:srgbClr val="003359"/>
                </a:solidFill>
              </a:defRPr>
            </a:lvl4pPr>
            <a:lvl5pPr>
              <a:lnSpc>
                <a:spcPct val="120000"/>
              </a:lnSpc>
              <a:buClrTx/>
              <a:defRPr sz="1400">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D832632D-0702-4171-AEBB-FF08E719BC21}"/>
              </a:ext>
            </a:extLst>
          </p:cNvPr>
          <p:cNvSpPr>
            <a:spLocks noGrp="1"/>
          </p:cNvSpPr>
          <p:nvPr>
            <p:ph type="body" sz="quarter" idx="13"/>
          </p:nvPr>
        </p:nvSpPr>
        <p:spPr>
          <a:xfrm>
            <a:off x="495244" y="5997678"/>
            <a:ext cx="11194219" cy="290871"/>
          </a:xfrm>
          <a:prstGeom prst="rect">
            <a:avLst/>
          </a:prstGeom>
        </p:spPr>
        <p:txBody>
          <a:bodyPr vert="horz" lIns="0" tIns="0" rIns="0" bIns="0" anchor="b"/>
          <a:lstStyle>
            <a:lvl1pPr marL="0" indent="0" algn="l">
              <a:lnSpc>
                <a:spcPct val="120000"/>
              </a:lnSpc>
              <a:buClrTx/>
              <a:buNone/>
              <a:defRPr sz="1067">
                <a:solidFill>
                  <a:schemeClr val="bg1">
                    <a:lumMod val="50000"/>
                  </a:schemeClr>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3322348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8" name="TextBox 1">
            <a:extLst>
              <a:ext uri="{FF2B5EF4-FFF2-40B4-BE49-F238E27FC236}">
                <a16:creationId xmlns:a16="http://schemas.microsoft.com/office/drawing/2014/main" id="{22E360D5-34AF-4E40-AD5D-654804576112}"/>
              </a:ext>
            </a:extLst>
          </p:cNvPr>
          <p:cNvSpPr txBox="1">
            <a:spLocks noChangeArrowheads="1"/>
          </p:cNvSpPr>
          <p:nvPr userDrawn="1"/>
        </p:nvSpPr>
        <p:spPr bwMode="auto">
          <a:xfrm>
            <a:off x="11550651" y="6411384"/>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09475" eaLnBrk="1" hangingPunct="1">
              <a:defRPr/>
            </a:pPr>
            <a:endParaRPr lang="en-US" sz="2000"/>
          </a:p>
        </p:txBody>
      </p:sp>
      <p:sp>
        <p:nvSpPr>
          <p:cNvPr id="3" name="Slide Number Placeholder 2">
            <a:extLst>
              <a:ext uri="{FF2B5EF4-FFF2-40B4-BE49-F238E27FC236}">
                <a16:creationId xmlns:a16="http://schemas.microsoft.com/office/drawing/2014/main" id="{39BF0AEB-F47F-47C9-BFB1-333C00F118A3}"/>
              </a:ext>
            </a:extLst>
          </p:cNvPr>
          <p:cNvSpPr>
            <a:spLocks noGrp="1"/>
          </p:cNvSpPr>
          <p:nvPr>
            <p:ph type="sldNum" sz="quarter" idx="4"/>
          </p:nvPr>
        </p:nvSpPr>
        <p:spPr>
          <a:xfrm>
            <a:off x="8845551" y="6466417"/>
            <a:ext cx="2844800" cy="186267"/>
          </a:xfrm>
          <a:prstGeom prst="rect">
            <a:avLst/>
          </a:prstGeom>
        </p:spPr>
        <p:txBody>
          <a:bodyPr vert="horz" wrap="square" lIns="91424" tIns="45712" rIns="91424" bIns="45712" numCol="1" anchor="b" anchorCtr="0" compatLnSpc="1">
            <a:prstTxWarp prst="textNoShape">
              <a:avLst/>
            </a:prstTxWarp>
          </a:bodyPr>
          <a:lstStyle>
            <a:lvl1pPr algn="r" eaLnBrk="1" hangingPunct="1">
              <a:defRPr sz="933">
                <a:solidFill>
                  <a:srgbClr val="7F7F7F"/>
                </a:solidFill>
                <a:cs typeface="Arial" panose="020B0604020202020204" pitchFamily="34" charset="0"/>
              </a:defRPr>
            </a:lvl1pPr>
          </a:lstStyle>
          <a:p>
            <a:pPr>
              <a:defRPr/>
            </a:pPr>
            <a:fld id="{0DB87F6E-D180-4B43-A3E6-F5A9EA53CEAE}" type="slidenum">
              <a:rPr lang="en-US" altLang="en-US"/>
              <a:pPr>
                <a:defRPr/>
              </a:pPr>
              <a:t>‹#›</a:t>
            </a:fld>
            <a:endParaRPr lang="en-US" altLang="en-US"/>
          </a:p>
        </p:txBody>
      </p:sp>
      <p:sp>
        <p:nvSpPr>
          <p:cNvPr id="2" name="Rectangle 10">
            <a:extLst>
              <a:ext uri="{FF2B5EF4-FFF2-40B4-BE49-F238E27FC236}">
                <a16:creationId xmlns:a16="http://schemas.microsoft.com/office/drawing/2014/main" id="{9790A4CB-5118-4D5C-BE62-2BA479827851}"/>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a:solidFill>
                  <a:srgbClr val="7F7F7F"/>
                </a:solidFill>
                <a:cs typeface="Arial" panose="020B0604020202020204" pitchFamily="34" charset="0"/>
              </a:rPr>
              <a:t>Confidential and proprietary. </a:t>
            </a:r>
            <a:endParaRPr lang="en-US" altLang="en-US" sz="1067">
              <a:solidFill>
                <a:srgbClr val="7F7F7F"/>
              </a:solidFill>
              <a:cs typeface="Arial" panose="020B0604020202020204" pitchFamily="34" charset="0"/>
              <a:sym typeface="Arial" panose="020B0604020202020204" pitchFamily="34" charset="0"/>
            </a:endParaRPr>
          </a:p>
        </p:txBody>
      </p:sp>
      <p:cxnSp>
        <p:nvCxnSpPr>
          <p:cNvPr id="11" name="Straight Connector 10">
            <a:extLst>
              <a:ext uri="{FF2B5EF4-FFF2-40B4-BE49-F238E27FC236}">
                <a16:creationId xmlns:a16="http://schemas.microsoft.com/office/drawing/2014/main" id="{CA5F4257-7F83-4307-B60F-C5B65AF3C54C}"/>
              </a:ext>
            </a:extLst>
          </p:cNvPr>
          <p:cNvCxnSpPr/>
          <p:nvPr userDrawn="1"/>
        </p:nvCxnSpPr>
        <p:spPr>
          <a:xfrm>
            <a:off x="491067" y="6339417"/>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30" name="Picture 1">
            <a:extLst>
              <a:ext uri="{FF2B5EF4-FFF2-40B4-BE49-F238E27FC236}">
                <a16:creationId xmlns:a16="http://schemas.microsoft.com/office/drawing/2014/main" id="{CF8AA840-363E-4261-9EE9-163AE344476A}"/>
              </a:ext>
            </a:extLst>
          </p:cNvPr>
          <p:cNvPicPr>
            <a:picLocks noChangeAspect="1"/>
          </p:cNvPicPr>
          <p:nvPr userDrawn="1"/>
        </p:nvPicPr>
        <p:blipFill>
          <a:blip r:embed="rId16"/>
          <a:srcRect/>
          <a:stretch/>
        </p:blipFill>
        <p:spPr bwMode="auto">
          <a:xfrm>
            <a:off x="10113268" y="518582"/>
            <a:ext cx="1573017" cy="53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C563CBE1-4E83-460D-9549-7C7C4CA736DC}"/>
              </a:ext>
            </a:extLst>
          </p:cNvPr>
          <p:cNvCxnSpPr>
            <a:cxnSpLocks/>
          </p:cNvCxnSpPr>
          <p:nvPr userDrawn="1"/>
        </p:nvCxnSpPr>
        <p:spPr>
          <a:xfrm>
            <a:off x="491067" y="1244600"/>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68" r:id="rId7"/>
    <p:sldLayoutId id="2147485779" r:id="rId8"/>
    <p:sldLayoutId id="2147485769" r:id="rId9"/>
    <p:sldLayoutId id="2147485770" r:id="rId10"/>
    <p:sldLayoutId id="2147485780" r:id="rId11"/>
    <p:sldLayoutId id="2147485781" r:id="rId12"/>
    <p:sldLayoutId id="2147485782" r:id="rId13"/>
    <p:sldLayoutId id="2147485783" r:id="rId14"/>
  </p:sldLayoutIdLst>
  <p:hf hdr="0" ftr="0" dt="0"/>
  <p:txStyles>
    <p:titleStyle>
      <a:lvl1pPr algn="l" defTabSz="607469" rtl="0" eaLnBrk="0" fontAlgn="base" hangingPunct="0">
        <a:spcBef>
          <a:spcPct val="0"/>
        </a:spcBef>
        <a:spcAft>
          <a:spcPct val="0"/>
        </a:spcAft>
        <a:defRPr sz="4000" b="1" kern="1200" cap="all" spc="93">
          <a:solidFill>
            <a:srgbClr val="F9F9FF"/>
          </a:solidFill>
          <a:latin typeface="Arial Narrow"/>
          <a:ea typeface="MS PGothic" panose="020B0600070205080204" pitchFamily="34" charset="-128"/>
          <a:cs typeface="Arial Narrow"/>
        </a:defRPr>
      </a:lvl1pPr>
      <a:lvl2pPr algn="l" defTabSz="607469" rtl="0" eaLnBrk="0" fontAlgn="base" hangingPunct="0">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2pPr>
      <a:lvl3pPr algn="l" defTabSz="607469" rtl="0" eaLnBrk="0" fontAlgn="base" hangingPunct="0">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3pPr>
      <a:lvl4pPr algn="l" defTabSz="607469" rtl="0" eaLnBrk="0" fontAlgn="base" hangingPunct="0">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4pPr>
      <a:lvl5pPr algn="l" defTabSz="607469" rtl="0" eaLnBrk="0" fontAlgn="base" hangingPunct="0">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5pPr>
      <a:lvl6pPr marL="609475" algn="l" defTabSz="609475" rtl="0" fontAlgn="base">
        <a:spcBef>
          <a:spcPct val="0"/>
        </a:spcBef>
        <a:spcAft>
          <a:spcPct val="0"/>
        </a:spcAft>
        <a:defRPr sz="4800" b="1">
          <a:solidFill>
            <a:schemeClr val="tx1"/>
          </a:solidFill>
          <a:latin typeface="Arial Narrow" pitchFamily="34" charset="0"/>
        </a:defRPr>
      </a:lvl6pPr>
      <a:lvl7pPr marL="1218952" algn="l" defTabSz="609475" rtl="0" fontAlgn="base">
        <a:spcBef>
          <a:spcPct val="0"/>
        </a:spcBef>
        <a:spcAft>
          <a:spcPct val="0"/>
        </a:spcAft>
        <a:defRPr sz="4800" b="1">
          <a:solidFill>
            <a:schemeClr val="tx1"/>
          </a:solidFill>
          <a:latin typeface="Arial Narrow" pitchFamily="34" charset="0"/>
        </a:defRPr>
      </a:lvl7pPr>
      <a:lvl8pPr marL="1828426" algn="l" defTabSz="609475" rtl="0" fontAlgn="base">
        <a:spcBef>
          <a:spcPct val="0"/>
        </a:spcBef>
        <a:spcAft>
          <a:spcPct val="0"/>
        </a:spcAft>
        <a:defRPr sz="4800" b="1">
          <a:solidFill>
            <a:schemeClr val="tx1"/>
          </a:solidFill>
          <a:latin typeface="Arial Narrow" pitchFamily="34" charset="0"/>
        </a:defRPr>
      </a:lvl8pPr>
      <a:lvl9pPr marL="2437904" algn="l" defTabSz="609475" rtl="0" fontAlgn="base">
        <a:spcBef>
          <a:spcPct val="0"/>
        </a:spcBef>
        <a:spcAft>
          <a:spcPct val="0"/>
        </a:spcAft>
        <a:defRPr sz="4800" b="1">
          <a:solidFill>
            <a:schemeClr val="tx1"/>
          </a:solidFill>
          <a:latin typeface="Arial Narrow" pitchFamily="34" charset="0"/>
        </a:defRPr>
      </a:lvl9pPr>
    </p:titleStyle>
    <p:bodyStyle>
      <a:lvl1pPr marL="228594" indent="-228594" algn="l" defTabSz="607469" rtl="0" eaLnBrk="0" fontAlgn="base" hangingPunct="0">
        <a:lnSpc>
          <a:spcPts val="4000"/>
        </a:lnSpc>
        <a:spcBef>
          <a:spcPct val="0"/>
        </a:spcBef>
        <a:spcAft>
          <a:spcPct val="0"/>
        </a:spcAft>
        <a:buClr>
          <a:schemeClr val="tx1"/>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Narrow"/>
        </a:defRPr>
      </a:lvl1pPr>
      <a:lvl2pPr marL="613818" indent="-228594" algn="l" defTabSz="607469" rtl="0" eaLnBrk="0" fontAlgn="base" hangingPunct="0">
        <a:lnSpc>
          <a:spcPts val="4000"/>
        </a:lnSpc>
        <a:spcBef>
          <a:spcPct val="0"/>
        </a:spcBef>
        <a:spcAft>
          <a:spcPct val="0"/>
        </a:spcAft>
        <a:buFont typeface="Arial" panose="020B0604020202020204" pitchFamily="34" charset="0"/>
        <a:buChar char="•"/>
        <a:defRPr sz="2933" kern="1200">
          <a:solidFill>
            <a:schemeClr val="tx1"/>
          </a:solidFill>
          <a:latin typeface="Arial" pitchFamily="34" charset="0"/>
          <a:ea typeface="Arial Narrow" pitchFamily="34" charset="0"/>
          <a:cs typeface="Arial Narrow"/>
        </a:defRPr>
      </a:lvl2pPr>
      <a:lvl3pPr marL="1062540" indent="-228594" algn="l" defTabSz="607469" rtl="0" eaLnBrk="0" fontAlgn="base" hangingPunct="0">
        <a:lnSpc>
          <a:spcPts val="4000"/>
        </a:lnSpc>
        <a:spcBef>
          <a:spcPct val="0"/>
        </a:spcBef>
        <a:spcAft>
          <a:spcPct val="0"/>
        </a:spcAft>
        <a:buFont typeface="Arial" panose="020B0604020202020204" pitchFamily="34" charset="0"/>
        <a:buChar char="•"/>
        <a:defRPr sz="2667" kern="1200">
          <a:solidFill>
            <a:schemeClr val="tx1"/>
          </a:solidFill>
          <a:latin typeface="Arial" pitchFamily="34" charset="0"/>
          <a:ea typeface="Arial Narrow" pitchFamily="34" charset="0"/>
          <a:cs typeface="Arial Narrow"/>
        </a:defRPr>
      </a:lvl3pPr>
      <a:lvl4pPr marL="1447764" indent="-228594" algn="l" defTabSz="607469" rtl="0" eaLnBrk="0" fontAlgn="base" hangingPunct="0">
        <a:lnSpc>
          <a:spcPts val="4000"/>
        </a:lnSpc>
        <a:spcBef>
          <a:spcPct val="0"/>
        </a:spcBef>
        <a:spcAft>
          <a:spcPct val="0"/>
        </a:spcAft>
        <a:buFont typeface="Arial" panose="020B0604020202020204" pitchFamily="34" charset="0"/>
        <a:buChar char="•"/>
        <a:defRPr kern="1200">
          <a:solidFill>
            <a:schemeClr val="tx1"/>
          </a:solidFill>
          <a:latin typeface="Arial" pitchFamily="34" charset="0"/>
          <a:ea typeface="Arial Narrow" pitchFamily="34" charset="0"/>
          <a:cs typeface="Arial Narrow"/>
        </a:defRPr>
      </a:lvl4pPr>
      <a:lvl5pPr marL="1832988" indent="-228594" algn="l" defTabSz="607469" rtl="0" eaLnBrk="0" fontAlgn="base" hangingPunct="0">
        <a:lnSpc>
          <a:spcPts val="4000"/>
        </a:lnSpc>
        <a:spcBef>
          <a:spcPct val="0"/>
        </a:spcBef>
        <a:spcAft>
          <a:spcPct val="0"/>
        </a:spcAft>
        <a:buFont typeface="Arial" panose="020B0604020202020204" pitchFamily="34" charset="0"/>
        <a:buChar char="•"/>
        <a:defRPr sz="2133" kern="1200">
          <a:solidFill>
            <a:schemeClr val="tx1"/>
          </a:solidFill>
          <a:latin typeface="Arial" pitchFamily="34" charset="0"/>
          <a:ea typeface="Arial Narrow" pitchFamily="34" charset="0"/>
          <a:cs typeface="Arial Narrow"/>
        </a:defRPr>
      </a:lvl5pPr>
      <a:lvl6pPr marL="3352119" indent="-304739" algn="l" defTabSz="609475" rtl="0" eaLnBrk="1" latinLnBrk="0" hangingPunct="1">
        <a:spcBef>
          <a:spcPct val="20000"/>
        </a:spcBef>
        <a:buFont typeface="Arial"/>
        <a:buChar char="•"/>
        <a:defRPr sz="2667" kern="1200">
          <a:solidFill>
            <a:schemeClr val="tx1"/>
          </a:solidFill>
          <a:latin typeface="+mn-lt"/>
          <a:ea typeface="+mn-ea"/>
          <a:cs typeface="+mn-cs"/>
        </a:defRPr>
      </a:lvl6pPr>
      <a:lvl7pPr marL="3961596" indent="-304739" algn="l" defTabSz="609475" rtl="0" eaLnBrk="1" latinLnBrk="0" hangingPunct="1">
        <a:spcBef>
          <a:spcPct val="20000"/>
        </a:spcBef>
        <a:buFont typeface="Arial"/>
        <a:buChar char="•"/>
        <a:defRPr sz="2667" kern="1200">
          <a:solidFill>
            <a:schemeClr val="tx1"/>
          </a:solidFill>
          <a:latin typeface="+mn-lt"/>
          <a:ea typeface="+mn-ea"/>
          <a:cs typeface="+mn-cs"/>
        </a:defRPr>
      </a:lvl7pPr>
      <a:lvl8pPr marL="4571071" indent="-304739" algn="l" defTabSz="609475" rtl="0" eaLnBrk="1" latinLnBrk="0" hangingPunct="1">
        <a:spcBef>
          <a:spcPct val="20000"/>
        </a:spcBef>
        <a:buFont typeface="Arial"/>
        <a:buChar char="•"/>
        <a:defRPr sz="2667" kern="1200">
          <a:solidFill>
            <a:schemeClr val="tx1"/>
          </a:solidFill>
          <a:latin typeface="+mn-lt"/>
          <a:ea typeface="+mn-ea"/>
          <a:cs typeface="+mn-cs"/>
        </a:defRPr>
      </a:lvl8pPr>
      <a:lvl9pPr marL="5180546" indent="-304739" algn="l" defTabSz="60947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475" rtl="0" eaLnBrk="1" latinLnBrk="0" hangingPunct="1">
        <a:defRPr sz="2400" kern="1200">
          <a:solidFill>
            <a:schemeClr val="tx1"/>
          </a:solidFill>
          <a:latin typeface="+mn-lt"/>
          <a:ea typeface="+mn-ea"/>
          <a:cs typeface="+mn-cs"/>
        </a:defRPr>
      </a:lvl1pPr>
      <a:lvl2pPr marL="609475" algn="l" defTabSz="609475" rtl="0" eaLnBrk="1" latinLnBrk="0" hangingPunct="1">
        <a:defRPr sz="2400" kern="1200">
          <a:solidFill>
            <a:schemeClr val="tx1"/>
          </a:solidFill>
          <a:latin typeface="+mn-lt"/>
          <a:ea typeface="+mn-ea"/>
          <a:cs typeface="+mn-cs"/>
        </a:defRPr>
      </a:lvl2pPr>
      <a:lvl3pPr marL="1218952" algn="l" defTabSz="609475" rtl="0" eaLnBrk="1" latinLnBrk="0" hangingPunct="1">
        <a:defRPr sz="2400" kern="1200">
          <a:solidFill>
            <a:schemeClr val="tx1"/>
          </a:solidFill>
          <a:latin typeface="+mn-lt"/>
          <a:ea typeface="+mn-ea"/>
          <a:cs typeface="+mn-cs"/>
        </a:defRPr>
      </a:lvl3pPr>
      <a:lvl4pPr marL="1828426" algn="l" defTabSz="609475" rtl="0" eaLnBrk="1" latinLnBrk="0" hangingPunct="1">
        <a:defRPr sz="2400" kern="1200">
          <a:solidFill>
            <a:schemeClr val="tx1"/>
          </a:solidFill>
          <a:latin typeface="+mn-lt"/>
          <a:ea typeface="+mn-ea"/>
          <a:cs typeface="+mn-cs"/>
        </a:defRPr>
      </a:lvl4pPr>
      <a:lvl5pPr marL="2437904" algn="l" defTabSz="609475" rtl="0" eaLnBrk="1" latinLnBrk="0" hangingPunct="1">
        <a:defRPr sz="2400" kern="1200">
          <a:solidFill>
            <a:schemeClr val="tx1"/>
          </a:solidFill>
          <a:latin typeface="+mn-lt"/>
          <a:ea typeface="+mn-ea"/>
          <a:cs typeface="+mn-cs"/>
        </a:defRPr>
      </a:lvl5pPr>
      <a:lvl6pPr marL="3047381" algn="l" defTabSz="609475" rtl="0" eaLnBrk="1" latinLnBrk="0" hangingPunct="1">
        <a:defRPr sz="2400" kern="1200">
          <a:solidFill>
            <a:schemeClr val="tx1"/>
          </a:solidFill>
          <a:latin typeface="+mn-lt"/>
          <a:ea typeface="+mn-ea"/>
          <a:cs typeface="+mn-cs"/>
        </a:defRPr>
      </a:lvl6pPr>
      <a:lvl7pPr marL="3656858" algn="l" defTabSz="609475" rtl="0" eaLnBrk="1" latinLnBrk="0" hangingPunct="1">
        <a:defRPr sz="2400" kern="1200">
          <a:solidFill>
            <a:schemeClr val="tx1"/>
          </a:solidFill>
          <a:latin typeface="+mn-lt"/>
          <a:ea typeface="+mn-ea"/>
          <a:cs typeface="+mn-cs"/>
        </a:defRPr>
      </a:lvl7pPr>
      <a:lvl8pPr marL="4266333" algn="l" defTabSz="609475" rtl="0" eaLnBrk="1" latinLnBrk="0" hangingPunct="1">
        <a:defRPr sz="2400" kern="1200">
          <a:solidFill>
            <a:schemeClr val="tx1"/>
          </a:solidFill>
          <a:latin typeface="+mn-lt"/>
          <a:ea typeface="+mn-ea"/>
          <a:cs typeface="+mn-cs"/>
        </a:defRPr>
      </a:lvl8pPr>
      <a:lvl9pPr marL="4875809" algn="l" defTabSz="60947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E31308-BB0A-6F45-BFF2-DBEF0DFAB111}"/>
              </a:ext>
            </a:extLst>
          </p:cNvPr>
          <p:cNvSpPr>
            <a:spLocks noGrp="1"/>
          </p:cNvSpPr>
          <p:nvPr>
            <p:ph type="title"/>
          </p:nvPr>
        </p:nvSpPr>
        <p:spPr>
          <a:xfrm>
            <a:off x="838200" y="365125"/>
            <a:ext cx="10515600" cy="1325563"/>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9727429-0AE4-ED4C-9075-8518F735E0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a:t>
            </a:r>
          </a:p>
        </p:txBody>
      </p:sp>
      <p:sp>
        <p:nvSpPr>
          <p:cNvPr id="4" name="Date Placeholder 3">
            <a:extLst>
              <a:ext uri="{FF2B5EF4-FFF2-40B4-BE49-F238E27FC236}">
                <a16:creationId xmlns:a16="http://schemas.microsoft.com/office/drawing/2014/main" id="{450DE73B-FD57-BF47-83BE-8E315757A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61B6F-7240-694C-A51C-AD3918253960}" type="datetime1">
              <a:rPr lang="en-US" smtClean="0"/>
              <a:t>12/6/2024</a:t>
            </a:fld>
            <a:endParaRPr lang="en-US"/>
          </a:p>
        </p:txBody>
      </p:sp>
      <p:sp>
        <p:nvSpPr>
          <p:cNvPr id="5" name="Footer Placeholder 4">
            <a:extLst>
              <a:ext uri="{FF2B5EF4-FFF2-40B4-BE49-F238E27FC236}">
                <a16:creationId xmlns:a16="http://schemas.microsoft.com/office/drawing/2014/main" id="{39638E86-EAF5-0742-8541-05AB893D1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DC125A-B009-214F-B1B7-C9A20B59D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83F63-A35F-CE4E-BD0C-AD557E40ABA3}" type="slidenum">
              <a:rPr lang="en-US" smtClean="0"/>
              <a:t>‹#›</a:t>
            </a:fld>
            <a:endParaRPr lang="en-US"/>
          </a:p>
        </p:txBody>
      </p:sp>
    </p:spTree>
    <p:extLst>
      <p:ext uri="{BB962C8B-B14F-4D97-AF65-F5344CB8AC3E}">
        <p14:creationId xmlns:p14="http://schemas.microsoft.com/office/powerpoint/2010/main" val="4091518686"/>
      </p:ext>
    </p:extLst>
  </p:cSld>
  <p:clrMap bg1="lt1" tx1="dk1" bg2="lt2" tx2="dk2" accent1="accent1" accent2="accent2" accent3="accent3" accent4="accent4" accent5="accent5" accent6="accent6" hlink="hlink" folHlink="folHlink"/>
  <p:sldLayoutIdLst>
    <p:sldLayoutId id="2147485785" r:id="rId1"/>
    <p:sldLayoutId id="2147485786" r:id="rId2"/>
    <p:sldLayoutId id="2147485787" r:id="rId3"/>
    <p:sldLayoutId id="2147485788" r:id="rId4"/>
    <p:sldLayoutId id="2147485789" r:id="rId5"/>
    <p:sldLayoutId id="2147485790" r:id="rId6"/>
    <p:sldLayoutId id="2147485791" r:id="rId7"/>
    <p:sldLayoutId id="2147485792" r:id="rId8"/>
    <p:sldLayoutId id="2147485793" r:id="rId9"/>
    <p:sldLayoutId id="2147485794" r:id="rId10"/>
    <p:sldLayoutId id="2147485795" r:id="rId11"/>
    <p:sldLayoutId id="2147485796" r:id="rId12"/>
    <p:sldLayoutId id="2147485797" r:id="rId13"/>
    <p:sldLayoutId id="2147485798" r:id="rId14"/>
    <p:sldLayoutId id="2147485799" r:id="rId15"/>
    <p:sldLayoutId id="2147485800" r:id="rId16"/>
    <p:sldLayoutId id="2147485801" r:id="rId17"/>
    <p:sldLayoutId id="2147485802" r:id="rId18"/>
    <p:sldLayoutId id="2147485803" r:id="rId19"/>
    <p:sldLayoutId id="2147485804" r:id="rId20"/>
    <p:sldLayoutId id="2147485805" r:id="rId21"/>
    <p:sldLayoutId id="2147485806" r:id="rId22"/>
    <p:sldLayoutId id="2147485807" r:id="rId23"/>
    <p:sldLayoutId id="2147485808" r:id="rId24"/>
    <p:sldLayoutId id="2147485809" r:id="rId25"/>
    <p:sldLayoutId id="2147485810" r:id="rId26"/>
    <p:sldLayoutId id="2147485811" r:id="rId27"/>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sz="28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0"/>
        </a:spcBef>
        <a:spcAft>
          <a:spcPts val="1200"/>
        </a:spcAft>
        <a:buClr>
          <a:schemeClr val="tx2"/>
        </a:buClr>
        <a:buFont typeface="Symbol" panose="05050102010706020507" pitchFamily="18" charset="2"/>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0"/>
        </a:spcBef>
        <a:buClr>
          <a:schemeClr val="accent3"/>
        </a:buClr>
        <a:buFont typeface="Century Gothic" panose="020B0502020202020204" pitchFamily="34" charset="0"/>
        <a:buChar char="-"/>
        <a:defRPr sz="24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8.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8.xml"/><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8.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8.xml"/><Relationship Id="rId5" Type="http://schemas.openxmlformats.org/officeDocument/2006/relationships/image" Target="../media/image41.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8.xml"/><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8.xml"/><Relationship Id="rId5" Type="http://schemas.openxmlformats.org/officeDocument/2006/relationships/image" Target="../media/image39.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38.xml"/><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41.xml"/><Relationship Id="rId6" Type="http://schemas.openxmlformats.org/officeDocument/2006/relationships/image" Target="../media/image33.png"/><Relationship Id="rId5" Type="http://schemas.openxmlformats.org/officeDocument/2006/relationships/image" Target="../media/image50.pn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53.xml"/><Relationship Id="rId1" Type="http://schemas.openxmlformats.org/officeDocument/2006/relationships/slideLayout" Target="../slideLayouts/slideLayout4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tif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chart" Target="../charts/char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8" Type="http://schemas.openxmlformats.org/officeDocument/2006/relationships/hyperlink" Target="https://www.nhpco.org/wp-content/uploads/2019/08/Latino_Outreach_Guide.pdf" TargetMode="External"/><Relationship Id="rId3" Type="http://schemas.openxmlformats.org/officeDocument/2006/relationships/hyperlink" Target="mailto:carla.kohler@bluecrossmn.com" TargetMode="External"/><Relationship Id="rId7" Type="http://schemas.openxmlformats.org/officeDocument/2006/relationships/hyperlink" Target="https://geriatrics.stanford.edu/wp-content/uploads/2014/10/latino_hispanic.pdf"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hyperlink" Target="https://pmc.ncbi.nlm.nih.gov/articles/PMC9228737/" TargetMode="External"/><Relationship Id="rId5" Type="http://schemas.openxmlformats.org/officeDocument/2006/relationships/hyperlink" Target="https://www.vcaaa.org/our-services/adrc/" TargetMode="External"/><Relationship Id="rId4" Type="http://schemas.openxmlformats.org/officeDocument/2006/relationships/hyperlink" Target="mailto:Anaisabel.GabilondoScholz@bluecrossmn.com"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F8C344-2FD5-994A-BE6B-162B901E4FAC}"/>
              </a:ext>
            </a:extLst>
          </p:cNvPr>
          <p:cNvSpPr>
            <a:spLocks noGrp="1"/>
          </p:cNvSpPr>
          <p:nvPr>
            <p:ph type="ctrTitle"/>
          </p:nvPr>
        </p:nvSpPr>
        <p:spPr>
          <a:xfrm>
            <a:off x="494272" y="2073023"/>
            <a:ext cx="11194305" cy="1668968"/>
          </a:xfrm>
        </p:spPr>
        <p:txBody>
          <a:bodyPr/>
          <a:lstStyle/>
          <a:p>
            <a:r>
              <a:rPr lang="en-US"/>
              <a:t>Serving Hispanic and </a:t>
            </a:r>
            <a:r>
              <a:rPr lang="en-US" err="1"/>
              <a:t>latino</a:t>
            </a:r>
            <a:r>
              <a:rPr lang="en-US"/>
              <a:t> older adults</a:t>
            </a:r>
          </a:p>
        </p:txBody>
      </p:sp>
      <p:sp>
        <p:nvSpPr>
          <p:cNvPr id="7" name="Text Placeholder 5">
            <a:extLst>
              <a:ext uri="{FF2B5EF4-FFF2-40B4-BE49-F238E27FC236}">
                <a16:creationId xmlns:a16="http://schemas.microsoft.com/office/drawing/2014/main" id="{0C87DB98-DA42-584D-94C3-C536F4E5E2D9}"/>
              </a:ext>
            </a:extLst>
          </p:cNvPr>
          <p:cNvSpPr>
            <a:spLocks noGrp="1"/>
          </p:cNvSpPr>
          <p:nvPr>
            <p:ph type="body" sz="quarter" idx="14"/>
          </p:nvPr>
        </p:nvSpPr>
        <p:spPr>
          <a:xfrm>
            <a:off x="494272" y="3878002"/>
            <a:ext cx="11194305" cy="435303"/>
          </a:xfrm>
        </p:spPr>
        <p:txBody>
          <a:bodyPr/>
          <a:lstStyle/>
          <a:p>
            <a:r>
              <a:rPr lang="en-US"/>
              <a:t>Culturally Appropriate Engagement for Authentic Connection</a:t>
            </a:r>
          </a:p>
        </p:txBody>
      </p:sp>
      <p:sp>
        <p:nvSpPr>
          <p:cNvPr id="8" name="Text Placeholder 6">
            <a:extLst>
              <a:ext uri="{FF2B5EF4-FFF2-40B4-BE49-F238E27FC236}">
                <a16:creationId xmlns:a16="http://schemas.microsoft.com/office/drawing/2014/main" id="{C0D837D3-E827-B242-A3B5-F4CB56D01B07}"/>
              </a:ext>
            </a:extLst>
          </p:cNvPr>
          <p:cNvSpPr>
            <a:spLocks noGrp="1"/>
          </p:cNvSpPr>
          <p:nvPr>
            <p:ph type="body" sz="quarter" idx="15"/>
          </p:nvPr>
        </p:nvSpPr>
        <p:spPr>
          <a:xfrm>
            <a:off x="494272" y="4369781"/>
            <a:ext cx="11194305" cy="435303"/>
          </a:xfrm>
        </p:spPr>
        <p:txBody>
          <a:bodyPr/>
          <a:lstStyle/>
          <a:p>
            <a:r>
              <a:rPr lang="en-US" dirty="0"/>
              <a:t>Ana Isabel and Carla Kohler</a:t>
            </a:r>
          </a:p>
          <a:p>
            <a:r>
              <a:rPr lang="en-US" dirty="0"/>
              <a:t>November 19,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668" t="23077" r="42091" b="11016"/>
          <a:stretch/>
        </p:blipFill>
        <p:spPr>
          <a:xfrm>
            <a:off x="5377066" y="30035"/>
            <a:ext cx="5486403" cy="6038853"/>
          </a:xfrm>
        </p:spPr>
      </p:pic>
      <p:sp>
        <p:nvSpPr>
          <p:cNvPr id="2" name="Title 1"/>
          <p:cNvSpPr>
            <a:spLocks noGrp="1"/>
          </p:cNvSpPr>
          <p:nvPr>
            <p:ph type="title"/>
          </p:nvPr>
        </p:nvSpPr>
        <p:spPr>
          <a:xfrm>
            <a:off x="256308" y="300618"/>
            <a:ext cx="4474717" cy="2830207"/>
          </a:xfrm>
        </p:spPr>
        <p:txBody>
          <a:bodyPr/>
          <a:lstStyle/>
          <a:p>
            <a:r>
              <a:rPr lang="en-US" sz="3600" dirty="0">
                <a:solidFill>
                  <a:schemeClr val="tx1"/>
                </a:solidFill>
              </a:rPr>
              <a:t>27 of 87 counties where at least </a:t>
            </a:r>
            <a:br>
              <a:rPr lang="en-US" sz="3600" dirty="0">
                <a:solidFill>
                  <a:schemeClr val="tx1"/>
                </a:solidFill>
              </a:rPr>
            </a:br>
            <a:r>
              <a:rPr lang="en-US" sz="4400" dirty="0">
                <a:solidFill>
                  <a:schemeClr val="tx2">
                    <a:lumMod val="75000"/>
                  </a:schemeClr>
                </a:solidFill>
              </a:rPr>
              <a:t>one in ten </a:t>
            </a:r>
            <a:br>
              <a:rPr lang="en-US" sz="4400" dirty="0">
                <a:solidFill>
                  <a:schemeClr val="tx2">
                    <a:lumMod val="75000"/>
                  </a:schemeClr>
                </a:solidFill>
              </a:rPr>
            </a:br>
            <a:r>
              <a:rPr lang="en-US" sz="3600" u="sng" dirty="0">
                <a:solidFill>
                  <a:schemeClr val="tx1"/>
                </a:solidFill>
              </a:rPr>
              <a:t>youth</a:t>
            </a:r>
            <a:r>
              <a:rPr lang="en-US" sz="3600" dirty="0">
                <a:solidFill>
                  <a:schemeClr val="tx1"/>
                </a:solidFill>
              </a:rPr>
              <a:t> residents is Hispanic or Latino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pic>
        <p:nvPicPr>
          <p:cNvPr id="6"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88089" t="50079" r="1361" b="37538"/>
          <a:stretch/>
        </p:blipFill>
        <p:spPr>
          <a:xfrm>
            <a:off x="10147852" y="5120444"/>
            <a:ext cx="1773856" cy="947205"/>
          </a:xfrm>
          <a:prstGeom prst="rect">
            <a:avLst/>
          </a:prstGeom>
        </p:spPr>
      </p:pic>
      <p:sp>
        <p:nvSpPr>
          <p:cNvPr id="7" name="TextBox 6"/>
          <p:cNvSpPr txBox="1"/>
          <p:nvPr/>
        </p:nvSpPr>
        <p:spPr>
          <a:xfrm>
            <a:off x="5774635" y="5446643"/>
            <a:ext cx="15206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51%</a:t>
            </a:r>
          </a:p>
        </p:txBody>
      </p:sp>
      <p:sp>
        <p:nvSpPr>
          <p:cNvPr id="8" name="TextBox 7"/>
          <p:cNvSpPr txBox="1"/>
          <p:nvPr/>
        </p:nvSpPr>
        <p:spPr>
          <a:xfrm>
            <a:off x="6609522" y="5169644"/>
            <a:ext cx="15206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Watonwan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47%</a:t>
            </a:r>
          </a:p>
        </p:txBody>
      </p:sp>
    </p:spTree>
    <p:extLst>
      <p:ext uri="{BB962C8B-B14F-4D97-AF65-F5344CB8AC3E}">
        <p14:creationId xmlns:p14="http://schemas.microsoft.com/office/powerpoint/2010/main" val="377113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194304"/>
            <a:ext cx="11461926" cy="1101934"/>
          </a:xfrm>
        </p:spPr>
        <p:txBody>
          <a:bodyPr/>
          <a:lstStyle/>
          <a:p>
            <a:r>
              <a:rPr lang="en-US" dirty="0"/>
              <a:t>All Minnesotans</a:t>
            </a:r>
            <a:r>
              <a:rPr lang="en-US" dirty="0">
                <a:solidFill>
                  <a:schemeClr val="tx1"/>
                </a:solidFill>
              </a:rPr>
              <a:t> and </a:t>
            </a:r>
            <a:r>
              <a:rPr lang="en-US" dirty="0">
                <a:solidFill>
                  <a:schemeClr val="accent1">
                    <a:lumMod val="75000"/>
                  </a:schemeClr>
                </a:solidFill>
              </a:rPr>
              <a:t>Hispanic / Latino Minnesotans </a:t>
            </a:r>
            <a:r>
              <a:rPr lang="en-US" dirty="0">
                <a:solidFill>
                  <a:schemeClr val="tx1"/>
                </a:solidFill>
              </a:rPr>
              <a:t>have very different age structures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aphicFrame>
        <p:nvGraphicFramePr>
          <p:cNvPr id="7" name="Content Placeholder 6"/>
          <p:cNvGraphicFramePr>
            <a:graphicFrameLocks noGrp="1"/>
          </p:cNvGraphicFramePr>
          <p:nvPr>
            <p:ph sz="half" idx="1"/>
          </p:nvPr>
        </p:nvGraphicFramePr>
        <p:xfrm>
          <a:off x="256309" y="1396721"/>
          <a:ext cx="11461926" cy="47802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2832090" y="6276493"/>
            <a:ext cx="315518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ACBD">
                    <a:lumMod val="75000"/>
                  </a:srgbClr>
                </a:solidFill>
                <a:effectLst/>
                <a:uLnTx/>
                <a:uFillTx/>
                <a:latin typeface="Century Gothic" panose="020B0502020202020204" pitchFamily="34" charset="0"/>
                <a:ea typeface="+mn-ea"/>
                <a:cs typeface="+mn-cs"/>
              </a:rPr>
              <a:t>ZERO GROWTH</a:t>
            </a:r>
          </a:p>
        </p:txBody>
      </p:sp>
      <p:sp>
        <p:nvSpPr>
          <p:cNvPr id="10" name="TextBox 9"/>
          <p:cNvSpPr txBox="1"/>
          <p:nvPr/>
        </p:nvSpPr>
        <p:spPr>
          <a:xfrm>
            <a:off x="6094179" y="6273079"/>
            <a:ext cx="3155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3C91F">
                    <a:lumMod val="75000"/>
                  </a:srgbClr>
                </a:solidFill>
                <a:effectLst/>
                <a:uLnTx/>
                <a:uFillTx/>
                <a:latin typeface="Century Gothic" panose="020B0502020202020204" pitchFamily="34" charset="0"/>
                <a:ea typeface="+mn-ea"/>
                <a:cs typeface="+mn-cs"/>
              </a:rPr>
              <a:t>RAPID GROWTH</a:t>
            </a:r>
          </a:p>
        </p:txBody>
      </p:sp>
    </p:spTree>
    <p:extLst>
      <p:ext uri="{BB962C8B-B14F-4D97-AF65-F5344CB8AC3E}">
        <p14:creationId xmlns:p14="http://schemas.microsoft.com/office/powerpoint/2010/main" val="2832596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05402"/>
            <a:ext cx="4637238" cy="3653649"/>
          </a:xfrm>
        </p:spPr>
        <p:txBody>
          <a:bodyPr/>
          <a:lstStyle/>
          <a:p>
            <a:pPr>
              <a:lnSpc>
                <a:spcPct val="100000"/>
              </a:lnSpc>
            </a:pPr>
            <a:r>
              <a:rPr lang="en-US" sz="3200" dirty="0"/>
              <a:t>Social determinants </a:t>
            </a:r>
            <a:br>
              <a:rPr lang="en-US" sz="3200" dirty="0"/>
            </a:br>
            <a:r>
              <a:rPr lang="en-US" sz="3200" dirty="0"/>
              <a:t>of health</a:t>
            </a:r>
            <a:br>
              <a:rPr lang="en-US" sz="3200" dirty="0"/>
            </a:br>
            <a:r>
              <a:rPr lang="en-US" sz="2400" dirty="0">
                <a:solidFill>
                  <a:schemeClr val="tx1">
                    <a:lumMod val="75000"/>
                    <a:lumOff val="25000"/>
                  </a:schemeClr>
                </a:solidFill>
              </a:rPr>
              <a:t>“are the conditions in the environments where people are born, live, learn, work, play, worship, and age that affect a wide range of health, functioning, and quality-of-life outcomes and risks.”</a:t>
            </a:r>
            <a:endParaRPr lang="en-US" sz="3600" dirty="0">
              <a:solidFill>
                <a:schemeClr val="tx1">
                  <a:lumMod val="75000"/>
                  <a:lumOff val="25000"/>
                </a:schemeClr>
              </a:solidFill>
            </a:endParaRP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137"/>
          <a:stretch/>
        </p:blipFill>
        <p:spPr>
          <a:xfrm>
            <a:off x="5596498" y="130627"/>
            <a:ext cx="5868668" cy="5988818"/>
          </a:xfr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5338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87303"/>
            <a:ext cx="10515600" cy="1325563"/>
          </a:xfrm>
        </p:spPr>
        <p:txBody>
          <a:bodyPr/>
          <a:lstStyle/>
          <a:p>
            <a:pPr algn="r"/>
            <a:r>
              <a:rPr lang="en-US" sz="2800" dirty="0"/>
              <a:t>~ U.S. Centers for Disease Control and Prevention</a:t>
            </a:r>
          </a:p>
        </p:txBody>
      </p:sp>
      <p:sp>
        <p:nvSpPr>
          <p:cNvPr id="3" name="Content Placeholder 2"/>
          <p:cNvSpPr>
            <a:spLocks noGrp="1"/>
          </p:cNvSpPr>
          <p:nvPr>
            <p:ph sz="half" idx="1"/>
          </p:nvPr>
        </p:nvSpPr>
        <p:spPr>
          <a:xfrm>
            <a:off x="838200" y="1235947"/>
            <a:ext cx="10515600" cy="4941016"/>
          </a:xfrm>
        </p:spPr>
        <p:txBody>
          <a:bodyPr>
            <a:normAutofit/>
          </a:bodyPr>
          <a:lstStyle/>
          <a:p>
            <a:pPr marL="0" indent="0" algn="ctr">
              <a:lnSpc>
                <a:spcPct val="150000"/>
              </a:lnSpc>
              <a:buNone/>
            </a:pPr>
            <a:r>
              <a:rPr lang="en-US" sz="3200" i="1" dirty="0"/>
              <a:t>“Social determinants of health have been shown</a:t>
            </a:r>
            <a:br>
              <a:rPr lang="en-US" sz="3200" i="1" dirty="0"/>
            </a:br>
            <a:r>
              <a:rPr lang="en-US" sz="3200" i="1" dirty="0"/>
              <a:t>to have a </a:t>
            </a:r>
            <a:r>
              <a:rPr lang="en-US" sz="3200" i="1" u="sng" dirty="0"/>
              <a:t>greater</a:t>
            </a:r>
            <a:r>
              <a:rPr lang="en-US" sz="3200" i="1" dirty="0"/>
              <a:t> influence on health than either</a:t>
            </a:r>
            <a:br>
              <a:rPr lang="en-US" sz="3200" i="1" dirty="0"/>
            </a:br>
            <a:r>
              <a:rPr lang="en-US" sz="3200" i="1" dirty="0"/>
              <a:t>genetic factors or access to healthcare services.”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13354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05402"/>
            <a:ext cx="4637238" cy="3653649"/>
          </a:xfrm>
        </p:spPr>
        <p:txBody>
          <a:bodyPr/>
          <a:lstStyle/>
          <a:p>
            <a:pPr>
              <a:lnSpc>
                <a:spcPct val="100000"/>
              </a:lnSpc>
            </a:pPr>
            <a:r>
              <a:rPr lang="en-US" sz="3200" dirty="0"/>
              <a:t>Social determinants </a:t>
            </a:r>
            <a:br>
              <a:rPr lang="en-US" sz="3200" dirty="0"/>
            </a:br>
            <a:r>
              <a:rPr lang="en-US" sz="3200" dirty="0"/>
              <a:t>of health</a:t>
            </a:r>
            <a:br>
              <a:rPr lang="en-US" sz="3200" dirty="0"/>
            </a:br>
            <a:r>
              <a:rPr lang="en-US" sz="2400" dirty="0">
                <a:solidFill>
                  <a:schemeClr val="tx1">
                    <a:lumMod val="75000"/>
                    <a:lumOff val="25000"/>
                  </a:schemeClr>
                </a:solidFill>
              </a:rPr>
              <a:t>“are the conditions in the environments where people are born, live, learn, work, play, worship, and age that affect a wide range of health, functioning, and quality-of-life outcomes and risks.”</a:t>
            </a:r>
            <a:endParaRPr lang="en-US" sz="3600" dirty="0">
              <a:solidFill>
                <a:schemeClr val="tx1">
                  <a:lumMod val="75000"/>
                  <a:lumOff val="25000"/>
                </a:schemeClr>
              </a:solidFill>
            </a:endParaRP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137"/>
          <a:stretch/>
        </p:blipFill>
        <p:spPr>
          <a:xfrm>
            <a:off x="5596498" y="130627"/>
            <a:ext cx="5868668" cy="5988818"/>
          </a:xfrm>
          <a:ln>
            <a:noFill/>
          </a:ln>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
        <p:nvSpPr>
          <p:cNvPr id="7" name="Freeform 6"/>
          <p:cNvSpPr/>
          <p:nvPr/>
        </p:nvSpPr>
        <p:spPr>
          <a:xfrm>
            <a:off x="5581650" y="130627"/>
            <a:ext cx="5895975" cy="5993948"/>
          </a:xfrm>
          <a:custGeom>
            <a:avLst/>
            <a:gdLst>
              <a:gd name="connsiteX0" fmla="*/ 0 w 5895975"/>
              <a:gd name="connsiteY0" fmla="*/ 9525 h 6010275"/>
              <a:gd name="connsiteX1" fmla="*/ 5886450 w 5895975"/>
              <a:gd name="connsiteY1" fmla="*/ 0 h 6010275"/>
              <a:gd name="connsiteX2" fmla="*/ 5895975 w 5895975"/>
              <a:gd name="connsiteY2" fmla="*/ 6000750 h 6010275"/>
              <a:gd name="connsiteX3" fmla="*/ 0 w 5895975"/>
              <a:gd name="connsiteY3" fmla="*/ 6010275 h 6010275"/>
              <a:gd name="connsiteX4" fmla="*/ 9525 w 5895975"/>
              <a:gd name="connsiteY4" fmla="*/ 1514475 h 6010275"/>
              <a:gd name="connsiteX5" fmla="*/ 2457450 w 5895975"/>
              <a:gd name="connsiteY5" fmla="*/ 2390775 h 6010275"/>
              <a:gd name="connsiteX6" fmla="*/ 2952750 w 5895975"/>
              <a:gd name="connsiteY6" fmla="*/ 1876425 h 6010275"/>
              <a:gd name="connsiteX7" fmla="*/ 2971800 w 5895975"/>
              <a:gd name="connsiteY7" fmla="*/ 9525 h 6010275"/>
              <a:gd name="connsiteX8" fmla="*/ 0 w 5895975"/>
              <a:gd name="connsiteY8" fmla="*/ 9525 h 6010275"/>
              <a:gd name="connsiteX0" fmla="*/ 0 w 5895975"/>
              <a:gd name="connsiteY0" fmla="*/ 9525 h 6010275"/>
              <a:gd name="connsiteX1" fmla="*/ 5886450 w 5895975"/>
              <a:gd name="connsiteY1" fmla="*/ 0 h 6010275"/>
              <a:gd name="connsiteX2" fmla="*/ 5895975 w 5895975"/>
              <a:gd name="connsiteY2" fmla="*/ 6000750 h 6010275"/>
              <a:gd name="connsiteX3" fmla="*/ 0 w 5895975"/>
              <a:gd name="connsiteY3" fmla="*/ 6010275 h 6010275"/>
              <a:gd name="connsiteX4" fmla="*/ 9525 w 5895975"/>
              <a:gd name="connsiteY4" fmla="*/ 1514475 h 6010275"/>
              <a:gd name="connsiteX5" fmla="*/ 2457450 w 5895975"/>
              <a:gd name="connsiteY5" fmla="*/ 2390775 h 6010275"/>
              <a:gd name="connsiteX6" fmla="*/ 2952750 w 5895975"/>
              <a:gd name="connsiteY6" fmla="*/ 1876425 h 6010275"/>
              <a:gd name="connsiteX7" fmla="*/ 2943225 w 5895975"/>
              <a:gd name="connsiteY7" fmla="*/ 525276 h 6010275"/>
              <a:gd name="connsiteX8" fmla="*/ 0 w 5895975"/>
              <a:gd name="connsiteY8" fmla="*/ 9525 h 6010275"/>
              <a:gd name="connsiteX0" fmla="*/ 0 w 5895975"/>
              <a:gd name="connsiteY0" fmla="*/ 9525 h 6010275"/>
              <a:gd name="connsiteX1" fmla="*/ 5886450 w 5895975"/>
              <a:gd name="connsiteY1" fmla="*/ 0 h 6010275"/>
              <a:gd name="connsiteX2" fmla="*/ 5895975 w 5895975"/>
              <a:gd name="connsiteY2" fmla="*/ 6000750 h 6010275"/>
              <a:gd name="connsiteX3" fmla="*/ 0 w 5895975"/>
              <a:gd name="connsiteY3" fmla="*/ 6010275 h 6010275"/>
              <a:gd name="connsiteX4" fmla="*/ 9525 w 5895975"/>
              <a:gd name="connsiteY4" fmla="*/ 1514475 h 6010275"/>
              <a:gd name="connsiteX5" fmla="*/ 2457450 w 5895975"/>
              <a:gd name="connsiteY5" fmla="*/ 2390775 h 6010275"/>
              <a:gd name="connsiteX6" fmla="*/ 2952750 w 5895975"/>
              <a:gd name="connsiteY6" fmla="*/ 1876425 h 6010275"/>
              <a:gd name="connsiteX7" fmla="*/ 2943225 w 5895975"/>
              <a:gd name="connsiteY7" fmla="*/ 525276 h 6010275"/>
              <a:gd name="connsiteX8" fmla="*/ 0 w 5895975"/>
              <a:gd name="connsiteY8" fmla="*/ 9525 h 6010275"/>
              <a:gd name="connsiteX0" fmla="*/ 0 w 5895975"/>
              <a:gd name="connsiteY0" fmla="*/ 9525 h 6010275"/>
              <a:gd name="connsiteX1" fmla="*/ 5886450 w 5895975"/>
              <a:gd name="connsiteY1" fmla="*/ 0 h 6010275"/>
              <a:gd name="connsiteX2" fmla="*/ 5895975 w 5895975"/>
              <a:gd name="connsiteY2" fmla="*/ 6000750 h 6010275"/>
              <a:gd name="connsiteX3" fmla="*/ 0 w 5895975"/>
              <a:gd name="connsiteY3" fmla="*/ 6010275 h 6010275"/>
              <a:gd name="connsiteX4" fmla="*/ 9525 w 5895975"/>
              <a:gd name="connsiteY4" fmla="*/ 1514475 h 6010275"/>
              <a:gd name="connsiteX5" fmla="*/ 2457450 w 5895975"/>
              <a:gd name="connsiteY5" fmla="*/ 2390775 h 6010275"/>
              <a:gd name="connsiteX6" fmla="*/ 2952750 w 5895975"/>
              <a:gd name="connsiteY6" fmla="*/ 1876425 h 6010275"/>
              <a:gd name="connsiteX7" fmla="*/ 2943225 w 5895975"/>
              <a:gd name="connsiteY7" fmla="*/ 525276 h 6010275"/>
              <a:gd name="connsiteX8" fmla="*/ 0 w 5895975"/>
              <a:gd name="connsiteY8" fmla="*/ 9525 h 601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975" h="6010275">
                <a:moveTo>
                  <a:pt x="0" y="9525"/>
                </a:moveTo>
                <a:lnTo>
                  <a:pt x="5886450" y="0"/>
                </a:lnTo>
                <a:lnTo>
                  <a:pt x="5895975" y="6000750"/>
                </a:lnTo>
                <a:lnTo>
                  <a:pt x="0" y="6010275"/>
                </a:lnTo>
                <a:lnTo>
                  <a:pt x="9525" y="1514475"/>
                </a:lnTo>
                <a:lnTo>
                  <a:pt x="2457450" y="2390775"/>
                </a:lnTo>
                <a:lnTo>
                  <a:pt x="2952750" y="1876425"/>
                </a:lnTo>
                <a:lnTo>
                  <a:pt x="2943225" y="525276"/>
                </a:lnTo>
                <a:cubicBezTo>
                  <a:pt x="-142875" y="783151"/>
                  <a:pt x="981075" y="181442"/>
                  <a:pt x="0" y="9525"/>
                </a:cubicBezTo>
                <a:close/>
              </a:path>
            </a:pathLst>
          </a:custGeom>
          <a:blipFill dpi="0"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192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793063" cy="1848897"/>
          </a:xfrm>
        </p:spPr>
        <p:txBody>
          <a:bodyPr/>
          <a:lstStyle/>
          <a:p>
            <a:pPr>
              <a:lnSpc>
                <a:spcPct val="114000"/>
              </a:lnSpc>
            </a:pPr>
            <a:r>
              <a:rPr lang="en-US" dirty="0">
                <a:solidFill>
                  <a:schemeClr val="tx1">
                    <a:lumMod val="75000"/>
                    <a:lumOff val="25000"/>
                  </a:schemeClr>
                </a:solidFill>
              </a:rPr>
              <a:t>Education access and quality</a:t>
            </a:r>
            <a:br>
              <a:rPr lang="en-US" dirty="0">
                <a:solidFill>
                  <a:schemeClr val="tx1">
                    <a:lumMod val="75000"/>
                    <a:lumOff val="25000"/>
                  </a:schemeClr>
                </a:solidFill>
              </a:rPr>
            </a:br>
            <a:r>
              <a:rPr lang="en-US" sz="2000" dirty="0">
                <a:solidFill>
                  <a:schemeClr val="tx1">
                    <a:lumMod val="75000"/>
                    <a:lumOff val="25000"/>
                  </a:schemeClr>
                </a:solidFill>
              </a:rPr>
              <a:t>of Hispanic and Latino Minnesotans</a:t>
            </a:r>
          </a:p>
        </p:txBody>
      </p:sp>
      <p:sp>
        <p:nvSpPr>
          <p:cNvPr id="11" name="Content Placeholder 10"/>
          <p:cNvSpPr txBox="1">
            <a:spLocks noGrp="1"/>
          </p:cNvSpPr>
          <p:nvPr>
            <p:ph sz="half" idx="2"/>
          </p:nvPr>
        </p:nvSpPr>
        <p:spPr>
          <a:xfrm>
            <a:off x="6380703" y="371790"/>
            <a:ext cx="5049297" cy="5805174"/>
          </a:xfrm>
        </p:spPr>
        <p:txBody>
          <a:bodyPr>
            <a:normAutofit/>
          </a:bodyPr>
          <a:lstStyle/>
          <a:p>
            <a:pPr marL="0" indent="0">
              <a:buNone/>
            </a:pPr>
            <a:r>
              <a:rPr lang="en-US" b="1" dirty="0"/>
              <a:t>K-12 proficiency</a:t>
            </a:r>
          </a:p>
          <a:p>
            <a:pPr marL="0" indent="0">
              <a:buNone/>
            </a:pPr>
            <a:r>
              <a:rPr lang="en-US" sz="2400" i="1" dirty="0"/>
              <a:t>Among the lowest levels of proficiency in reading, science, and math across races and ethnicities</a:t>
            </a:r>
            <a:br>
              <a:rPr lang="en-US" sz="2400" i="1" dirty="0"/>
            </a:br>
            <a:endParaRPr lang="en-US" sz="2400" i="1" dirty="0"/>
          </a:p>
          <a:p>
            <a:pPr marL="0" indent="0">
              <a:buNone/>
            </a:pPr>
            <a:r>
              <a:rPr lang="en-US" b="1" dirty="0"/>
              <a:t>High school graduation</a:t>
            </a:r>
          </a:p>
          <a:p>
            <a:pPr marL="0" indent="0">
              <a:buNone/>
            </a:pPr>
            <a:r>
              <a:rPr lang="en-US" sz="2400" i="1" dirty="0"/>
              <a:t>One of the lowest rates of on-time high school graduation, both within Minnesota and across the nation</a:t>
            </a:r>
            <a:br>
              <a:rPr lang="en-US" sz="800" i="1" dirty="0"/>
            </a:br>
            <a:br>
              <a:rPr lang="en-US" sz="800" i="1" dirty="0"/>
            </a:br>
            <a:r>
              <a:rPr lang="en-US" sz="1800" i="1" dirty="0">
                <a:solidFill>
                  <a:schemeClr val="tx1">
                    <a:lumMod val="65000"/>
                    <a:lumOff val="35000"/>
                  </a:schemeClr>
                </a:solidFill>
              </a:rPr>
              <a:t>69% and ranked last among states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8" name="Group 7"/>
          <p:cNvGrpSpPr/>
          <p:nvPr/>
        </p:nvGrpSpPr>
        <p:grpSpPr>
          <a:xfrm>
            <a:off x="5395965" y="260977"/>
            <a:ext cx="783771" cy="783771"/>
            <a:chOff x="5395965" y="260977"/>
            <a:chExt cx="783771" cy="783771"/>
          </a:xfrm>
        </p:grpSpPr>
        <p:sp>
          <p:nvSpPr>
            <p:cNvPr id="3" name="Oval 2"/>
            <p:cNvSpPr/>
            <p:nvPr/>
          </p:nvSpPr>
          <p:spPr>
            <a:xfrm>
              <a:off x="5395965" y="260977"/>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020" y="381838"/>
              <a:ext cx="560685" cy="560685"/>
            </a:xfrm>
            <a:prstGeom prst="rect">
              <a:avLst/>
            </a:prstGeom>
          </p:spPr>
        </p:pic>
      </p:grpSp>
      <p:grpSp>
        <p:nvGrpSpPr>
          <p:cNvPr id="13" name="Group 12"/>
          <p:cNvGrpSpPr/>
          <p:nvPr/>
        </p:nvGrpSpPr>
        <p:grpSpPr>
          <a:xfrm>
            <a:off x="5395965" y="3136480"/>
            <a:ext cx="783771" cy="783771"/>
            <a:chOff x="5395965" y="260977"/>
            <a:chExt cx="783771" cy="783771"/>
          </a:xfrm>
        </p:grpSpPr>
        <p:sp>
          <p:nvSpPr>
            <p:cNvPr id="14" name="Oval 13"/>
            <p:cNvSpPr/>
            <p:nvPr/>
          </p:nvSpPr>
          <p:spPr>
            <a:xfrm>
              <a:off x="5395965" y="260977"/>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020" y="381838"/>
              <a:ext cx="560685" cy="560685"/>
            </a:xfrm>
            <a:prstGeom prst="rect">
              <a:avLst/>
            </a:prstGeom>
          </p:spPr>
        </p:pic>
      </p:grpSp>
    </p:spTree>
    <p:extLst>
      <p:ext uri="{BB962C8B-B14F-4D97-AF65-F5344CB8AC3E}">
        <p14:creationId xmlns:p14="http://schemas.microsoft.com/office/powerpoint/2010/main" val="3668869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793063" cy="1848897"/>
          </a:xfrm>
        </p:spPr>
        <p:txBody>
          <a:bodyPr/>
          <a:lstStyle/>
          <a:p>
            <a:pPr>
              <a:lnSpc>
                <a:spcPct val="114000"/>
              </a:lnSpc>
            </a:pPr>
            <a:r>
              <a:rPr lang="en-US" dirty="0">
                <a:solidFill>
                  <a:schemeClr val="tx1">
                    <a:lumMod val="75000"/>
                    <a:lumOff val="25000"/>
                  </a:schemeClr>
                </a:solidFill>
              </a:rPr>
              <a:t>Education access and quality</a:t>
            </a:r>
            <a:br>
              <a:rPr lang="en-US" dirty="0">
                <a:solidFill>
                  <a:schemeClr val="tx1">
                    <a:lumMod val="75000"/>
                    <a:lumOff val="25000"/>
                  </a:schemeClr>
                </a:solidFill>
              </a:rPr>
            </a:br>
            <a:r>
              <a:rPr lang="en-US" sz="2000" dirty="0">
                <a:solidFill>
                  <a:schemeClr val="tx1">
                    <a:lumMod val="75000"/>
                    <a:lumOff val="25000"/>
                  </a:schemeClr>
                </a:solidFill>
              </a:rPr>
              <a:t>of Hispanic and Latino Minnesotans</a:t>
            </a:r>
          </a:p>
        </p:txBody>
      </p:sp>
      <p:sp>
        <p:nvSpPr>
          <p:cNvPr id="11" name="Content Placeholder 10"/>
          <p:cNvSpPr txBox="1">
            <a:spLocks noGrp="1"/>
          </p:cNvSpPr>
          <p:nvPr>
            <p:ph sz="half" idx="2"/>
          </p:nvPr>
        </p:nvSpPr>
        <p:spPr>
          <a:xfrm>
            <a:off x="6380703" y="371790"/>
            <a:ext cx="5049297" cy="5805174"/>
          </a:xfrm>
        </p:spPr>
        <p:txBody>
          <a:bodyPr>
            <a:normAutofit/>
          </a:bodyPr>
          <a:lstStyle/>
          <a:p>
            <a:pPr marL="0" indent="0">
              <a:buNone/>
            </a:pPr>
            <a:r>
              <a:rPr lang="en-US" b="1" dirty="0"/>
              <a:t>Adult educational attainment</a:t>
            </a:r>
          </a:p>
          <a:p>
            <a:pPr marL="0" indent="0">
              <a:buNone/>
            </a:pPr>
            <a:r>
              <a:rPr lang="en-US" sz="2400" i="1" dirty="0"/>
              <a:t>Lagging behind in 2- and 4-year degree receipt</a:t>
            </a:r>
          </a:p>
          <a:p>
            <a:pPr marL="0" indent="0">
              <a:buNone/>
            </a:pPr>
            <a:r>
              <a:rPr lang="en-US" sz="2400" i="1" dirty="0"/>
              <a:t>Smaller share of adults with a bachelor’s degree or higher</a:t>
            </a:r>
            <a:br>
              <a:rPr lang="en-US" sz="800" i="1" dirty="0"/>
            </a:br>
            <a:br>
              <a:rPr lang="en-US" sz="800" i="1" dirty="0"/>
            </a:br>
            <a:r>
              <a:rPr lang="en-US" sz="1800" i="1" dirty="0">
                <a:solidFill>
                  <a:schemeClr val="tx1">
                    <a:lumMod val="65000"/>
                    <a:lumOff val="35000"/>
                  </a:schemeClr>
                </a:solidFill>
              </a:rPr>
              <a:t>26% and 40%, respectively</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8" name="Group 7"/>
          <p:cNvGrpSpPr/>
          <p:nvPr/>
        </p:nvGrpSpPr>
        <p:grpSpPr>
          <a:xfrm>
            <a:off x="5395965" y="260977"/>
            <a:ext cx="783771" cy="783771"/>
            <a:chOff x="5395965" y="260977"/>
            <a:chExt cx="783771" cy="783771"/>
          </a:xfrm>
        </p:grpSpPr>
        <p:sp>
          <p:nvSpPr>
            <p:cNvPr id="3" name="Oval 2"/>
            <p:cNvSpPr/>
            <p:nvPr/>
          </p:nvSpPr>
          <p:spPr>
            <a:xfrm>
              <a:off x="5395965" y="260977"/>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020" y="381838"/>
              <a:ext cx="560685" cy="560685"/>
            </a:xfrm>
            <a:prstGeom prst="rect">
              <a:avLst/>
            </a:prstGeom>
          </p:spPr>
        </p:pic>
      </p:grpSp>
    </p:spTree>
    <p:extLst>
      <p:ext uri="{BB962C8B-B14F-4D97-AF65-F5344CB8AC3E}">
        <p14:creationId xmlns:p14="http://schemas.microsoft.com/office/powerpoint/2010/main" val="1454659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05402"/>
            <a:ext cx="4637238" cy="3653649"/>
          </a:xfrm>
        </p:spPr>
        <p:txBody>
          <a:bodyPr/>
          <a:lstStyle/>
          <a:p>
            <a:pPr>
              <a:lnSpc>
                <a:spcPct val="100000"/>
              </a:lnSpc>
            </a:pPr>
            <a:r>
              <a:rPr lang="en-US" sz="3200" dirty="0"/>
              <a:t>Social determinants </a:t>
            </a:r>
            <a:br>
              <a:rPr lang="en-US" sz="3200" dirty="0"/>
            </a:br>
            <a:r>
              <a:rPr lang="en-US" sz="3200" dirty="0"/>
              <a:t>of health</a:t>
            </a:r>
            <a:br>
              <a:rPr lang="en-US" sz="3200" dirty="0"/>
            </a:br>
            <a:r>
              <a:rPr lang="en-US" sz="2400" dirty="0">
                <a:solidFill>
                  <a:schemeClr val="tx1">
                    <a:lumMod val="75000"/>
                    <a:lumOff val="25000"/>
                  </a:schemeClr>
                </a:solidFill>
              </a:rPr>
              <a:t>“are the conditions in the environments where people are born, live, learn, work, play, worship, and age that affect a wide range of health, functioning, and quality-of-life outcomes and risks.”</a:t>
            </a:r>
            <a:endParaRPr lang="en-US" sz="3600" dirty="0">
              <a:solidFill>
                <a:schemeClr val="tx1">
                  <a:lumMod val="75000"/>
                  <a:lumOff val="25000"/>
                </a:schemeClr>
              </a:solidFill>
            </a:endParaRP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137"/>
          <a:stretch/>
        </p:blipFill>
        <p:spPr>
          <a:xfrm>
            <a:off x="5596498" y="130627"/>
            <a:ext cx="5868668" cy="5988818"/>
          </a:xfrm>
          <a:ln>
            <a:noFill/>
          </a:ln>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
        <p:nvSpPr>
          <p:cNvPr id="6" name="Freeform 5"/>
          <p:cNvSpPr/>
          <p:nvPr/>
        </p:nvSpPr>
        <p:spPr>
          <a:xfrm>
            <a:off x="5567635" y="130627"/>
            <a:ext cx="5929040" cy="6003473"/>
          </a:xfrm>
          <a:custGeom>
            <a:avLst/>
            <a:gdLst>
              <a:gd name="connsiteX0" fmla="*/ 247650 w 6143625"/>
              <a:gd name="connsiteY0" fmla="*/ 5895975 h 5895975"/>
              <a:gd name="connsiteX1" fmla="*/ 6124575 w 6143625"/>
              <a:gd name="connsiteY1" fmla="*/ 5886450 h 5895975"/>
              <a:gd name="connsiteX2" fmla="*/ 6143625 w 6143625"/>
              <a:gd name="connsiteY2" fmla="*/ 19050 h 5895975"/>
              <a:gd name="connsiteX3" fmla="*/ 0 w 6143625"/>
              <a:gd name="connsiteY3" fmla="*/ 0 h 5895975"/>
              <a:gd name="connsiteX4" fmla="*/ 47625 w 6143625"/>
              <a:gd name="connsiteY4" fmla="*/ 1390650 h 5895975"/>
              <a:gd name="connsiteX5" fmla="*/ 2609850 w 6143625"/>
              <a:gd name="connsiteY5" fmla="*/ 2247900 h 5895975"/>
              <a:gd name="connsiteX6" fmla="*/ 2733675 w 6143625"/>
              <a:gd name="connsiteY6" fmla="*/ 3048000 h 5895975"/>
              <a:gd name="connsiteX7" fmla="*/ 1724025 w 6143625"/>
              <a:gd name="connsiteY7" fmla="*/ 4381500 h 5895975"/>
              <a:gd name="connsiteX8" fmla="*/ 209550 w 6143625"/>
              <a:gd name="connsiteY8" fmla="*/ 5286375 h 5895975"/>
              <a:gd name="connsiteX9" fmla="*/ 247650 w 6143625"/>
              <a:gd name="connsiteY9" fmla="*/ 5895975 h 5895975"/>
              <a:gd name="connsiteX0" fmla="*/ 269451 w 6165426"/>
              <a:gd name="connsiteY0" fmla="*/ 5895975 h 5895975"/>
              <a:gd name="connsiteX1" fmla="*/ 6146376 w 6165426"/>
              <a:gd name="connsiteY1" fmla="*/ 5886450 h 5895975"/>
              <a:gd name="connsiteX2" fmla="*/ 6165426 w 6165426"/>
              <a:gd name="connsiteY2" fmla="*/ 19050 h 5895975"/>
              <a:gd name="connsiteX3" fmla="*/ 21801 w 6165426"/>
              <a:gd name="connsiteY3" fmla="*/ 0 h 5895975"/>
              <a:gd name="connsiteX4" fmla="*/ 0 w 6165426"/>
              <a:gd name="connsiteY4" fmla="*/ 1615872 h 5895975"/>
              <a:gd name="connsiteX5" fmla="*/ 2631651 w 6165426"/>
              <a:gd name="connsiteY5" fmla="*/ 2247900 h 5895975"/>
              <a:gd name="connsiteX6" fmla="*/ 2755476 w 6165426"/>
              <a:gd name="connsiteY6" fmla="*/ 3048000 h 5895975"/>
              <a:gd name="connsiteX7" fmla="*/ 1745826 w 6165426"/>
              <a:gd name="connsiteY7" fmla="*/ 4381500 h 5895975"/>
              <a:gd name="connsiteX8" fmla="*/ 231351 w 6165426"/>
              <a:gd name="connsiteY8" fmla="*/ 5286375 h 5895975"/>
              <a:gd name="connsiteX9" fmla="*/ 269451 w 6165426"/>
              <a:gd name="connsiteY9" fmla="*/ 5895975 h 5895975"/>
              <a:gd name="connsiteX0" fmla="*/ 269451 w 6165426"/>
              <a:gd name="connsiteY0" fmla="*/ 5895975 h 5895975"/>
              <a:gd name="connsiteX1" fmla="*/ 6146376 w 6165426"/>
              <a:gd name="connsiteY1" fmla="*/ 5886450 h 5895975"/>
              <a:gd name="connsiteX2" fmla="*/ 6165426 w 6165426"/>
              <a:gd name="connsiteY2" fmla="*/ 19050 h 5895975"/>
              <a:gd name="connsiteX3" fmla="*/ 21801 w 6165426"/>
              <a:gd name="connsiteY3" fmla="*/ 0 h 5895975"/>
              <a:gd name="connsiteX4" fmla="*/ 0 w 6165426"/>
              <a:gd name="connsiteY4" fmla="*/ 1615872 h 5895975"/>
              <a:gd name="connsiteX5" fmla="*/ 2532471 w 6165426"/>
              <a:gd name="connsiteY5" fmla="*/ 2276053 h 5895975"/>
              <a:gd name="connsiteX6" fmla="*/ 2755476 w 6165426"/>
              <a:gd name="connsiteY6" fmla="*/ 3048000 h 5895975"/>
              <a:gd name="connsiteX7" fmla="*/ 1745826 w 6165426"/>
              <a:gd name="connsiteY7" fmla="*/ 4381500 h 5895975"/>
              <a:gd name="connsiteX8" fmla="*/ 231351 w 6165426"/>
              <a:gd name="connsiteY8" fmla="*/ 5286375 h 5895975"/>
              <a:gd name="connsiteX9" fmla="*/ 269451 w 6165426"/>
              <a:gd name="connsiteY9" fmla="*/ 5895975 h 5895975"/>
              <a:gd name="connsiteX0" fmla="*/ 259533 w 6155508"/>
              <a:gd name="connsiteY0" fmla="*/ 5895975 h 5895975"/>
              <a:gd name="connsiteX1" fmla="*/ 6136458 w 6155508"/>
              <a:gd name="connsiteY1" fmla="*/ 5886450 h 5895975"/>
              <a:gd name="connsiteX2" fmla="*/ 6155508 w 6155508"/>
              <a:gd name="connsiteY2" fmla="*/ 19050 h 5895975"/>
              <a:gd name="connsiteX3" fmla="*/ 11883 w 6155508"/>
              <a:gd name="connsiteY3" fmla="*/ 0 h 5895975"/>
              <a:gd name="connsiteX4" fmla="*/ 0 w 6155508"/>
              <a:gd name="connsiteY4" fmla="*/ 1550182 h 5895975"/>
              <a:gd name="connsiteX5" fmla="*/ 2522553 w 6155508"/>
              <a:gd name="connsiteY5" fmla="*/ 2276053 h 5895975"/>
              <a:gd name="connsiteX6" fmla="*/ 2745558 w 6155508"/>
              <a:gd name="connsiteY6" fmla="*/ 3048000 h 5895975"/>
              <a:gd name="connsiteX7" fmla="*/ 1735908 w 6155508"/>
              <a:gd name="connsiteY7" fmla="*/ 4381500 h 5895975"/>
              <a:gd name="connsiteX8" fmla="*/ 221433 w 6155508"/>
              <a:gd name="connsiteY8" fmla="*/ 5286375 h 5895975"/>
              <a:gd name="connsiteX9" fmla="*/ 259533 w 6155508"/>
              <a:gd name="connsiteY9" fmla="*/ 5895975 h 5895975"/>
              <a:gd name="connsiteX0" fmla="*/ 259533 w 6155508"/>
              <a:gd name="connsiteY0" fmla="*/ 5895975 h 5895975"/>
              <a:gd name="connsiteX1" fmla="*/ 6136458 w 6155508"/>
              <a:gd name="connsiteY1" fmla="*/ 5886450 h 5895975"/>
              <a:gd name="connsiteX2" fmla="*/ 6155508 w 6155508"/>
              <a:gd name="connsiteY2" fmla="*/ 19050 h 5895975"/>
              <a:gd name="connsiteX3" fmla="*/ 11883 w 6155508"/>
              <a:gd name="connsiteY3" fmla="*/ 0 h 5895975"/>
              <a:gd name="connsiteX4" fmla="*/ 0 w 6155508"/>
              <a:gd name="connsiteY4" fmla="*/ 1550182 h 5895975"/>
              <a:gd name="connsiteX5" fmla="*/ 2502717 w 6155508"/>
              <a:gd name="connsiteY5" fmla="*/ 2294821 h 5895975"/>
              <a:gd name="connsiteX6" fmla="*/ 2745558 w 6155508"/>
              <a:gd name="connsiteY6" fmla="*/ 3048000 h 5895975"/>
              <a:gd name="connsiteX7" fmla="*/ 1735908 w 6155508"/>
              <a:gd name="connsiteY7" fmla="*/ 4381500 h 5895975"/>
              <a:gd name="connsiteX8" fmla="*/ 221433 w 6155508"/>
              <a:gd name="connsiteY8" fmla="*/ 5286375 h 5895975"/>
              <a:gd name="connsiteX9" fmla="*/ 259533 w 6155508"/>
              <a:gd name="connsiteY9" fmla="*/ 5895975 h 5895975"/>
              <a:gd name="connsiteX0" fmla="*/ 259533 w 6155508"/>
              <a:gd name="connsiteY0" fmla="*/ 5895975 h 5895975"/>
              <a:gd name="connsiteX1" fmla="*/ 6136458 w 6155508"/>
              <a:gd name="connsiteY1" fmla="*/ 5886450 h 5895975"/>
              <a:gd name="connsiteX2" fmla="*/ 6155508 w 6155508"/>
              <a:gd name="connsiteY2" fmla="*/ 19050 h 5895975"/>
              <a:gd name="connsiteX3" fmla="*/ 11883 w 6155508"/>
              <a:gd name="connsiteY3" fmla="*/ 0 h 5895975"/>
              <a:gd name="connsiteX4" fmla="*/ 0 w 6155508"/>
              <a:gd name="connsiteY4" fmla="*/ 1550182 h 5895975"/>
              <a:gd name="connsiteX5" fmla="*/ 2502717 w 6155508"/>
              <a:gd name="connsiteY5" fmla="*/ 2294821 h 5895975"/>
              <a:gd name="connsiteX6" fmla="*/ 2646378 w 6155508"/>
              <a:gd name="connsiteY6" fmla="*/ 3001079 h 5895975"/>
              <a:gd name="connsiteX7" fmla="*/ 1735908 w 6155508"/>
              <a:gd name="connsiteY7" fmla="*/ 4381500 h 5895975"/>
              <a:gd name="connsiteX8" fmla="*/ 221433 w 6155508"/>
              <a:gd name="connsiteY8" fmla="*/ 5286375 h 5895975"/>
              <a:gd name="connsiteX9" fmla="*/ 259533 w 6155508"/>
              <a:gd name="connsiteY9" fmla="*/ 5895975 h 5895975"/>
              <a:gd name="connsiteX0" fmla="*/ 259533 w 6155508"/>
              <a:gd name="connsiteY0" fmla="*/ 5895975 h 5895975"/>
              <a:gd name="connsiteX1" fmla="*/ 6136458 w 6155508"/>
              <a:gd name="connsiteY1" fmla="*/ 5886450 h 5895975"/>
              <a:gd name="connsiteX2" fmla="*/ 6155508 w 6155508"/>
              <a:gd name="connsiteY2" fmla="*/ 19050 h 5895975"/>
              <a:gd name="connsiteX3" fmla="*/ 11883 w 6155508"/>
              <a:gd name="connsiteY3" fmla="*/ 0 h 5895975"/>
              <a:gd name="connsiteX4" fmla="*/ 0 w 6155508"/>
              <a:gd name="connsiteY4" fmla="*/ 1550182 h 5895975"/>
              <a:gd name="connsiteX5" fmla="*/ 2502717 w 6155508"/>
              <a:gd name="connsiteY5" fmla="*/ 2294821 h 5895975"/>
              <a:gd name="connsiteX6" fmla="*/ 2646378 w 6155508"/>
              <a:gd name="connsiteY6" fmla="*/ 3001079 h 5895975"/>
              <a:gd name="connsiteX7" fmla="*/ 1686318 w 6155508"/>
              <a:gd name="connsiteY7" fmla="*/ 4315811 h 5895975"/>
              <a:gd name="connsiteX8" fmla="*/ 221433 w 6155508"/>
              <a:gd name="connsiteY8" fmla="*/ 5286375 h 5895975"/>
              <a:gd name="connsiteX9" fmla="*/ 259533 w 6155508"/>
              <a:gd name="connsiteY9" fmla="*/ 5895975 h 5895975"/>
              <a:gd name="connsiteX0" fmla="*/ 266215 w 6162190"/>
              <a:gd name="connsiteY0" fmla="*/ 5895975 h 5895975"/>
              <a:gd name="connsiteX1" fmla="*/ 6143140 w 6162190"/>
              <a:gd name="connsiteY1" fmla="*/ 5886450 h 5895975"/>
              <a:gd name="connsiteX2" fmla="*/ 6162190 w 6162190"/>
              <a:gd name="connsiteY2" fmla="*/ 19050 h 5895975"/>
              <a:gd name="connsiteX3" fmla="*/ 18565 w 6162190"/>
              <a:gd name="connsiteY3" fmla="*/ 0 h 5895975"/>
              <a:gd name="connsiteX4" fmla="*/ 6682 w 6162190"/>
              <a:gd name="connsiteY4" fmla="*/ 1550182 h 5895975"/>
              <a:gd name="connsiteX5" fmla="*/ 2509399 w 6162190"/>
              <a:gd name="connsiteY5" fmla="*/ 2294821 h 5895975"/>
              <a:gd name="connsiteX6" fmla="*/ 2653060 w 6162190"/>
              <a:gd name="connsiteY6" fmla="*/ 3001079 h 5895975"/>
              <a:gd name="connsiteX7" fmla="*/ 1693000 w 6162190"/>
              <a:gd name="connsiteY7" fmla="*/ 4315811 h 5895975"/>
              <a:gd name="connsiteX8" fmla="*/ 0 w 6162190"/>
              <a:gd name="connsiteY8" fmla="*/ 5295759 h 5895975"/>
              <a:gd name="connsiteX9" fmla="*/ 266215 w 6162190"/>
              <a:gd name="connsiteY9" fmla="*/ 5895975 h 5895975"/>
              <a:gd name="connsiteX0" fmla="*/ 0 w 6173679"/>
              <a:gd name="connsiteY0" fmla="*/ 5914743 h 5914743"/>
              <a:gd name="connsiteX1" fmla="*/ 6154629 w 6173679"/>
              <a:gd name="connsiteY1" fmla="*/ 5886450 h 5914743"/>
              <a:gd name="connsiteX2" fmla="*/ 6173679 w 6173679"/>
              <a:gd name="connsiteY2" fmla="*/ 19050 h 5914743"/>
              <a:gd name="connsiteX3" fmla="*/ 30054 w 6173679"/>
              <a:gd name="connsiteY3" fmla="*/ 0 h 5914743"/>
              <a:gd name="connsiteX4" fmla="*/ 18171 w 6173679"/>
              <a:gd name="connsiteY4" fmla="*/ 1550182 h 5914743"/>
              <a:gd name="connsiteX5" fmla="*/ 2520888 w 6173679"/>
              <a:gd name="connsiteY5" fmla="*/ 2294821 h 5914743"/>
              <a:gd name="connsiteX6" fmla="*/ 2664549 w 6173679"/>
              <a:gd name="connsiteY6" fmla="*/ 3001079 h 5914743"/>
              <a:gd name="connsiteX7" fmla="*/ 1704489 w 6173679"/>
              <a:gd name="connsiteY7" fmla="*/ 4315811 h 5914743"/>
              <a:gd name="connsiteX8" fmla="*/ 11489 w 6173679"/>
              <a:gd name="connsiteY8" fmla="*/ 5295759 h 5914743"/>
              <a:gd name="connsiteX9" fmla="*/ 0 w 6173679"/>
              <a:gd name="connsiteY9" fmla="*/ 5914743 h 59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3679" h="5914743">
                <a:moveTo>
                  <a:pt x="0" y="5914743"/>
                </a:moveTo>
                <a:lnTo>
                  <a:pt x="6154629" y="5886450"/>
                </a:lnTo>
                <a:lnTo>
                  <a:pt x="6173679" y="19050"/>
                </a:lnTo>
                <a:lnTo>
                  <a:pt x="30054" y="0"/>
                </a:lnTo>
                <a:lnTo>
                  <a:pt x="18171" y="1550182"/>
                </a:lnTo>
                <a:lnTo>
                  <a:pt x="2520888" y="2294821"/>
                </a:lnTo>
                <a:lnTo>
                  <a:pt x="2664549" y="3001079"/>
                </a:lnTo>
                <a:lnTo>
                  <a:pt x="1704489" y="4315811"/>
                </a:lnTo>
                <a:lnTo>
                  <a:pt x="11489" y="5295759"/>
                </a:lnTo>
                <a:lnTo>
                  <a:pt x="0" y="5914743"/>
                </a:lnTo>
                <a:close/>
              </a:path>
            </a:pathLst>
          </a:custGeom>
          <a:blipFill dpi="0"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56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793063" cy="1235947"/>
          </a:xfrm>
        </p:spPr>
        <p:txBody>
          <a:bodyPr/>
          <a:lstStyle/>
          <a:p>
            <a:pPr>
              <a:lnSpc>
                <a:spcPct val="114000"/>
              </a:lnSpc>
            </a:pPr>
            <a:r>
              <a:rPr lang="en-US" dirty="0">
                <a:solidFill>
                  <a:schemeClr val="tx1">
                    <a:lumMod val="75000"/>
                    <a:lumOff val="25000"/>
                  </a:schemeClr>
                </a:solidFill>
              </a:rPr>
              <a:t>Economic stability</a:t>
            </a:r>
            <a:br>
              <a:rPr lang="en-US" dirty="0">
                <a:solidFill>
                  <a:schemeClr val="tx1">
                    <a:lumMod val="75000"/>
                    <a:lumOff val="25000"/>
                  </a:schemeClr>
                </a:solidFill>
              </a:rPr>
            </a:br>
            <a:r>
              <a:rPr lang="en-US" sz="2000" dirty="0">
                <a:solidFill>
                  <a:schemeClr val="tx1">
                    <a:lumMod val="75000"/>
                    <a:lumOff val="25000"/>
                  </a:schemeClr>
                </a:solidFill>
              </a:rPr>
              <a:t>of Hispanic and Latino Minnesotans</a:t>
            </a:r>
          </a:p>
        </p:txBody>
      </p:sp>
      <p:sp>
        <p:nvSpPr>
          <p:cNvPr id="11" name="Content Placeholder 10"/>
          <p:cNvSpPr txBox="1">
            <a:spLocks noGrp="1"/>
          </p:cNvSpPr>
          <p:nvPr>
            <p:ph sz="half" idx="2"/>
          </p:nvPr>
        </p:nvSpPr>
        <p:spPr>
          <a:xfrm>
            <a:off x="6380703" y="964642"/>
            <a:ext cx="5049297" cy="5212321"/>
          </a:xfrm>
        </p:spPr>
        <p:txBody>
          <a:bodyPr>
            <a:normAutofit/>
          </a:bodyPr>
          <a:lstStyle/>
          <a:p>
            <a:pPr marL="0" indent="0">
              <a:buNone/>
            </a:pPr>
            <a:r>
              <a:rPr lang="en-US" b="1" dirty="0"/>
              <a:t>Poverty rate</a:t>
            </a:r>
          </a:p>
          <a:p>
            <a:pPr marL="0" indent="0">
              <a:buNone/>
            </a:pPr>
            <a:r>
              <a:rPr lang="en-US" sz="2400" i="1" dirty="0"/>
              <a:t>Higher than the statewide rate</a:t>
            </a:r>
            <a:br>
              <a:rPr lang="en-US" sz="2400" i="1" dirty="0"/>
            </a:br>
            <a:br>
              <a:rPr lang="en-US" sz="800" i="1" dirty="0"/>
            </a:br>
            <a:r>
              <a:rPr lang="en-US" sz="1800" i="1" dirty="0">
                <a:solidFill>
                  <a:schemeClr val="tx1">
                    <a:lumMod val="65000"/>
                    <a:lumOff val="35000"/>
                  </a:schemeClr>
                </a:solidFill>
              </a:rPr>
              <a:t>14% and 9%, respectively</a:t>
            </a:r>
          </a:p>
          <a:p>
            <a:pPr marL="0" indent="0">
              <a:buNone/>
            </a:pPr>
            <a:endParaRPr lang="en-US" sz="2400" i="1" dirty="0"/>
          </a:p>
          <a:p>
            <a:pPr marL="0" indent="0">
              <a:buNone/>
            </a:pPr>
            <a:r>
              <a:rPr lang="en-US" b="1" dirty="0"/>
              <a:t>Household income</a:t>
            </a:r>
          </a:p>
          <a:p>
            <a:pPr marL="0" indent="0">
              <a:buNone/>
            </a:pPr>
            <a:r>
              <a:rPr lang="en-US" sz="2400" i="1" dirty="0"/>
              <a:t>More than $10,000 below the statewide average</a:t>
            </a:r>
            <a:br>
              <a:rPr lang="en-US" sz="2400" i="1" dirty="0"/>
            </a:br>
            <a:br>
              <a:rPr lang="en-US" sz="800" i="1" dirty="0"/>
            </a:br>
            <a:r>
              <a:rPr lang="en-US" sz="1800" i="1" dirty="0">
                <a:solidFill>
                  <a:schemeClr val="tx1">
                    <a:lumMod val="65000"/>
                    <a:lumOff val="35000"/>
                  </a:schemeClr>
                </a:solidFill>
              </a:rPr>
              <a:t>$72,500 and $85,100, respectively</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7" name="Group 6"/>
          <p:cNvGrpSpPr/>
          <p:nvPr/>
        </p:nvGrpSpPr>
        <p:grpSpPr>
          <a:xfrm>
            <a:off x="5395965" y="804146"/>
            <a:ext cx="783771" cy="833455"/>
            <a:chOff x="5395965" y="693894"/>
            <a:chExt cx="783771" cy="833455"/>
          </a:xfrm>
        </p:grpSpPr>
        <p:sp>
          <p:nvSpPr>
            <p:cNvPr id="3" name="Oval 2"/>
            <p:cNvSpPr/>
            <p:nvPr/>
          </p:nvSpPr>
          <p:spPr>
            <a:xfrm>
              <a:off x="5395965" y="743578"/>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p:cNvSpPr txBox="1"/>
            <p:nvPr/>
          </p:nvSpPr>
          <p:spPr>
            <a:xfrm>
              <a:off x="5463828" y="693894"/>
              <a:ext cx="6480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grpSp>
        <p:nvGrpSpPr>
          <p:cNvPr id="9" name="Group 8"/>
          <p:cNvGrpSpPr/>
          <p:nvPr/>
        </p:nvGrpSpPr>
        <p:grpSpPr>
          <a:xfrm>
            <a:off x="5395965" y="3254557"/>
            <a:ext cx="783771" cy="833455"/>
            <a:chOff x="5395965" y="693894"/>
            <a:chExt cx="783771" cy="833455"/>
          </a:xfrm>
        </p:grpSpPr>
        <p:sp>
          <p:nvSpPr>
            <p:cNvPr id="10" name="Oval 9"/>
            <p:cNvSpPr/>
            <p:nvPr/>
          </p:nvSpPr>
          <p:spPr>
            <a:xfrm>
              <a:off x="5395965" y="743578"/>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5463828" y="693894"/>
              <a:ext cx="6480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2862105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793063" cy="1235947"/>
          </a:xfrm>
        </p:spPr>
        <p:txBody>
          <a:bodyPr/>
          <a:lstStyle/>
          <a:p>
            <a:pPr>
              <a:lnSpc>
                <a:spcPct val="114000"/>
              </a:lnSpc>
            </a:pPr>
            <a:r>
              <a:rPr lang="en-US" dirty="0">
                <a:solidFill>
                  <a:schemeClr val="tx1">
                    <a:lumMod val="75000"/>
                    <a:lumOff val="25000"/>
                  </a:schemeClr>
                </a:solidFill>
              </a:rPr>
              <a:t>Economic stability</a:t>
            </a:r>
            <a:br>
              <a:rPr lang="en-US" dirty="0">
                <a:solidFill>
                  <a:schemeClr val="tx1">
                    <a:lumMod val="75000"/>
                    <a:lumOff val="25000"/>
                  </a:schemeClr>
                </a:solidFill>
              </a:rPr>
            </a:br>
            <a:r>
              <a:rPr lang="en-US" sz="2000" dirty="0">
                <a:solidFill>
                  <a:schemeClr val="tx1">
                    <a:lumMod val="75000"/>
                    <a:lumOff val="25000"/>
                  </a:schemeClr>
                </a:solidFill>
              </a:rPr>
              <a:t>of Hispanic and Latino Minnesotans</a:t>
            </a:r>
          </a:p>
        </p:txBody>
      </p:sp>
      <p:sp>
        <p:nvSpPr>
          <p:cNvPr id="11" name="Content Placeholder 10"/>
          <p:cNvSpPr txBox="1">
            <a:spLocks noGrp="1"/>
          </p:cNvSpPr>
          <p:nvPr>
            <p:ph sz="half" idx="2"/>
          </p:nvPr>
        </p:nvSpPr>
        <p:spPr>
          <a:xfrm>
            <a:off x="6380703" y="572756"/>
            <a:ext cx="5049297" cy="5604207"/>
          </a:xfrm>
        </p:spPr>
        <p:txBody>
          <a:bodyPr>
            <a:normAutofit/>
          </a:bodyPr>
          <a:lstStyle/>
          <a:p>
            <a:pPr marL="0" indent="0">
              <a:buNone/>
            </a:pPr>
            <a:r>
              <a:rPr lang="en-US" b="1" dirty="0"/>
              <a:t>Employment</a:t>
            </a:r>
          </a:p>
          <a:p>
            <a:pPr marL="0" indent="0">
              <a:buNone/>
            </a:pPr>
            <a:r>
              <a:rPr lang="en-US" sz="2400" i="1" dirty="0"/>
              <a:t>Just below the statewide rate</a:t>
            </a:r>
            <a:br>
              <a:rPr lang="en-US" sz="2400" i="1" dirty="0"/>
            </a:br>
            <a:br>
              <a:rPr lang="en-US" sz="800" i="1" dirty="0"/>
            </a:br>
            <a:r>
              <a:rPr lang="en-US" sz="1800" i="1" dirty="0">
                <a:solidFill>
                  <a:schemeClr val="tx1">
                    <a:lumMod val="65000"/>
                    <a:lumOff val="35000"/>
                  </a:schemeClr>
                </a:solidFill>
              </a:rPr>
              <a:t>76% and 79%, respectively</a:t>
            </a:r>
          </a:p>
          <a:p>
            <a:pPr marL="0" indent="0">
              <a:buNone/>
            </a:pPr>
            <a:endParaRPr lang="en-US" i="1" dirty="0"/>
          </a:p>
          <a:p>
            <a:pPr marL="0" indent="0">
              <a:buNone/>
            </a:pPr>
            <a:r>
              <a:rPr lang="en-US" b="1" dirty="0"/>
              <a:t>Homeownership</a:t>
            </a:r>
          </a:p>
          <a:p>
            <a:pPr marL="0" indent="0">
              <a:buNone/>
            </a:pPr>
            <a:r>
              <a:rPr lang="en-US" sz="2400" i="1" dirty="0"/>
              <a:t>Lower homeownership rate than statewide average</a:t>
            </a:r>
            <a:br>
              <a:rPr lang="en-US" sz="2400" i="1" dirty="0"/>
            </a:br>
            <a:br>
              <a:rPr lang="en-US" sz="800" i="1" dirty="0"/>
            </a:br>
            <a:r>
              <a:rPr lang="en-US" sz="1800" i="1" dirty="0">
                <a:solidFill>
                  <a:schemeClr val="tx1">
                    <a:lumMod val="65000"/>
                    <a:lumOff val="35000"/>
                  </a:schemeClr>
                </a:solidFill>
              </a:rPr>
              <a:t>56% and 72%, respectively</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7" name="Group 6"/>
          <p:cNvGrpSpPr/>
          <p:nvPr/>
        </p:nvGrpSpPr>
        <p:grpSpPr>
          <a:xfrm>
            <a:off x="5395965" y="437102"/>
            <a:ext cx="783771" cy="833455"/>
            <a:chOff x="5395965" y="693894"/>
            <a:chExt cx="783771" cy="833455"/>
          </a:xfrm>
        </p:grpSpPr>
        <p:sp>
          <p:nvSpPr>
            <p:cNvPr id="3" name="Oval 2"/>
            <p:cNvSpPr/>
            <p:nvPr/>
          </p:nvSpPr>
          <p:spPr>
            <a:xfrm>
              <a:off x="5395965" y="743578"/>
              <a:ext cx="783771" cy="7837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p:cNvSpPr txBox="1"/>
            <p:nvPr/>
          </p:nvSpPr>
          <p:spPr>
            <a:xfrm>
              <a:off x="5463828" y="693894"/>
              <a:ext cx="6480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grpSp>
        <p:nvGrpSpPr>
          <p:cNvPr id="9" name="Group 8"/>
          <p:cNvGrpSpPr/>
          <p:nvPr/>
        </p:nvGrpSpPr>
        <p:grpSpPr>
          <a:xfrm>
            <a:off x="5328100" y="2958131"/>
            <a:ext cx="783771" cy="833455"/>
            <a:chOff x="5395965" y="693894"/>
            <a:chExt cx="783771" cy="833455"/>
          </a:xfrm>
        </p:grpSpPr>
        <p:sp>
          <p:nvSpPr>
            <p:cNvPr id="10" name="Oval 9"/>
            <p:cNvSpPr/>
            <p:nvPr/>
          </p:nvSpPr>
          <p:spPr>
            <a:xfrm>
              <a:off x="5395965" y="743578"/>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5463828" y="693894"/>
              <a:ext cx="6480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2039421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Placeholder 1">
            <a:extLst>
              <a:ext uri="{FF2B5EF4-FFF2-40B4-BE49-F238E27FC236}">
                <a16:creationId xmlns:a16="http://schemas.microsoft.com/office/drawing/2014/main" id="{75C5D41E-CF2D-4167-B914-24EBD20DDE29}"/>
              </a:ext>
            </a:extLst>
          </p:cNvPr>
          <p:cNvSpPr>
            <a:spLocks noGrp="1"/>
          </p:cNvSpPr>
          <p:nvPr>
            <p:ph type="body" sz="quarter" idx="11"/>
          </p:nvPr>
        </p:nvSpPr>
        <p:spPr bwMode="auto">
          <a:xfrm>
            <a:off x="495244" y="1709232"/>
            <a:ext cx="11194219" cy="4553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anose="020B0604020202020204" pitchFamily="34" charset="0"/>
              <a:buChar char="•"/>
            </a:pPr>
            <a:r>
              <a:rPr lang="en-US" altLang="en-US" sz="2000" dirty="0">
                <a:latin typeface="Arial"/>
                <a:ea typeface="MS PGothic"/>
                <a:cs typeface="Arial Narrow" panose="020B0606020202030204" pitchFamily="34" charset="0"/>
              </a:rPr>
              <a:t>Welcome</a:t>
            </a:r>
            <a:endParaRPr lang="en-US" altLang="en-US" sz="2000" dirty="0">
              <a:cs typeface="Arial Narrow" panose="020B0606020202030204" pitchFamily="34" charset="0"/>
            </a:endParaRPr>
          </a:p>
          <a:p>
            <a:pPr marL="342900" indent="-342900">
              <a:buChar char="•"/>
            </a:pPr>
            <a:r>
              <a:rPr lang="en-US" altLang="en-US" sz="2000" dirty="0">
                <a:latin typeface="Arial"/>
                <a:ea typeface="MS PGothic"/>
                <a:cs typeface="Arial Narrow" panose="020B0606020202030204" pitchFamily="34" charset="0"/>
              </a:rPr>
              <a:t>Constelacion Latina and Purpose</a:t>
            </a:r>
          </a:p>
          <a:p>
            <a:pPr marL="342900" indent="-342900">
              <a:buFont typeface="Arial" panose="020B0604020202020204" pitchFamily="34" charset="0"/>
              <a:buChar char="•"/>
            </a:pPr>
            <a:r>
              <a:rPr lang="en-US" altLang="en-US" sz="2000" dirty="0">
                <a:latin typeface="Arial"/>
                <a:ea typeface="MS PGothic"/>
                <a:cs typeface="Arial Narrow" panose="020B0606020202030204" pitchFamily="34" charset="0"/>
              </a:rPr>
              <a:t>Introduction to MN Compass – Hispanic &amp; Latino Demographic Data</a:t>
            </a:r>
          </a:p>
          <a:p>
            <a:pPr marL="342900" indent="-342900">
              <a:buFont typeface="Arial" panose="020B0604020202020204" pitchFamily="34" charset="0"/>
              <a:buChar char="•"/>
            </a:pPr>
            <a:r>
              <a:rPr lang="en-US" altLang="en-US" sz="2000" dirty="0">
                <a:latin typeface="Arial"/>
                <a:ea typeface="MS PGothic"/>
                <a:cs typeface="Arial Narrow" panose="020B0606020202030204" pitchFamily="34" charset="0"/>
              </a:rPr>
              <a:t>Cultural Engagement Approach – Recommendations when serving Older Adults</a:t>
            </a:r>
          </a:p>
          <a:p>
            <a:pPr marL="342900" indent="-342900">
              <a:buFont typeface="Arial" panose="020B0604020202020204" pitchFamily="34" charset="0"/>
              <a:buChar char="•"/>
            </a:pPr>
            <a:r>
              <a:rPr lang="en-US" altLang="en-US" sz="2000" dirty="0">
                <a:latin typeface="Arial"/>
                <a:ea typeface="MS PGothic"/>
                <a:cs typeface="Arial Narrow" panose="020B0606020202030204" pitchFamily="34" charset="0"/>
              </a:rPr>
              <a:t>Q&amp;A</a:t>
            </a:r>
          </a:p>
          <a:p>
            <a:pPr marL="342900" indent="-342900">
              <a:buFont typeface="Arial" panose="020B0604020202020204" pitchFamily="34" charset="0"/>
              <a:buChar char="•"/>
            </a:pPr>
            <a:r>
              <a:rPr lang="en-US" altLang="en-US" sz="2000" dirty="0">
                <a:latin typeface="Arial"/>
                <a:ea typeface="MS PGothic"/>
                <a:cs typeface="Arial Narrow" panose="020B0606020202030204" pitchFamily="34" charset="0"/>
              </a:rPr>
              <a:t>Closing</a:t>
            </a:r>
          </a:p>
        </p:txBody>
      </p:sp>
      <p:sp>
        <p:nvSpPr>
          <p:cNvPr id="8" name="Title 2">
            <a:extLst>
              <a:ext uri="{FF2B5EF4-FFF2-40B4-BE49-F238E27FC236}">
                <a16:creationId xmlns:a16="http://schemas.microsoft.com/office/drawing/2014/main" id="{9ED9C990-4E55-451E-BF2D-AB4C596ACED6}"/>
              </a:ext>
            </a:extLst>
          </p:cNvPr>
          <p:cNvSpPr>
            <a:spLocks noGrp="1"/>
          </p:cNvSpPr>
          <p:nvPr>
            <p:ph type="title"/>
          </p:nvPr>
        </p:nvSpPr>
        <p:spPr/>
        <p:txBody>
          <a:bodyPr/>
          <a:lstStyle/>
          <a:p>
            <a:pPr>
              <a:defRPr/>
            </a:pPr>
            <a:r>
              <a:rPr lang="en-US">
                <a:ea typeface="ＭＳ Ｐゴシック" charset="0"/>
              </a:rPr>
              <a:t>Agenda</a:t>
            </a:r>
          </a:p>
        </p:txBody>
      </p:sp>
      <p:sp>
        <p:nvSpPr>
          <p:cNvPr id="26628" name="Slide Number Placeholder 3">
            <a:extLst>
              <a:ext uri="{FF2B5EF4-FFF2-40B4-BE49-F238E27FC236}">
                <a16:creationId xmlns:a16="http://schemas.microsoft.com/office/drawing/2014/main" id="{10DDB0F8-3B63-494E-A05B-E91BC19D89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990575" indent="-380990">
              <a:defRPr>
                <a:solidFill>
                  <a:schemeClr val="tx1"/>
                </a:solidFill>
                <a:latin typeface="Arial" panose="020B0604020202020204" pitchFamily="34" charset="0"/>
                <a:ea typeface="MS PGothic" panose="020B0600070205080204" pitchFamily="34" charset="-128"/>
              </a:defRPr>
            </a:lvl2pPr>
            <a:lvl3pPr marL="1523962" indent="-304792">
              <a:defRPr>
                <a:solidFill>
                  <a:schemeClr val="tx1"/>
                </a:solidFill>
                <a:latin typeface="Arial" panose="020B0604020202020204" pitchFamily="34" charset="0"/>
                <a:ea typeface="MS PGothic" panose="020B0600070205080204" pitchFamily="34" charset="-128"/>
              </a:defRPr>
            </a:lvl3pPr>
            <a:lvl4pPr marL="2133547" indent="-304792">
              <a:defRPr>
                <a:solidFill>
                  <a:schemeClr val="tx1"/>
                </a:solidFill>
                <a:latin typeface="Arial" panose="020B0604020202020204" pitchFamily="34" charset="0"/>
                <a:ea typeface="MS PGothic" panose="020B0600070205080204" pitchFamily="34" charset="-128"/>
              </a:defRPr>
            </a:lvl4pPr>
            <a:lvl5pPr marL="2743131" indent="-304792">
              <a:defRPr>
                <a:solidFill>
                  <a:schemeClr val="tx1"/>
                </a:solidFill>
                <a:latin typeface="Arial" panose="020B0604020202020204" pitchFamily="34" charset="0"/>
                <a:ea typeface="MS PGothic" panose="020B0600070205080204" pitchFamily="34" charset="-128"/>
              </a:defRPr>
            </a:lvl5pPr>
            <a:lvl6pPr marL="3352716" indent="-304792" defTabSz="60746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962301" indent="-304792" defTabSz="60746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4571886" indent="-304792" defTabSz="60746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5181470" indent="-304792" defTabSz="60746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C58EB90-A5A4-48C5-8234-640B4B074944}" type="slidenum">
              <a:rPr lang="en-US" altLang="en-US" smtClean="0">
                <a:solidFill>
                  <a:srgbClr val="7F7F7F"/>
                </a:solidFill>
              </a:rPr>
              <a:pPr/>
              <a:t>2</a:t>
            </a:fld>
            <a:endParaRPr lang="en-US" altLang="en-US">
              <a:solidFill>
                <a:srgbClr val="7F7F7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793063" cy="1235947"/>
          </a:xfrm>
        </p:spPr>
        <p:txBody>
          <a:bodyPr/>
          <a:lstStyle/>
          <a:p>
            <a:pPr>
              <a:lnSpc>
                <a:spcPct val="114000"/>
              </a:lnSpc>
            </a:pPr>
            <a:r>
              <a:rPr lang="en-US" dirty="0">
                <a:solidFill>
                  <a:schemeClr val="tx1">
                    <a:lumMod val="75000"/>
                    <a:lumOff val="25000"/>
                  </a:schemeClr>
                </a:solidFill>
              </a:rPr>
              <a:t>Economic stability</a:t>
            </a:r>
            <a:br>
              <a:rPr lang="en-US" dirty="0">
                <a:solidFill>
                  <a:schemeClr val="tx1">
                    <a:lumMod val="75000"/>
                    <a:lumOff val="25000"/>
                  </a:schemeClr>
                </a:solidFill>
              </a:rPr>
            </a:br>
            <a:r>
              <a:rPr lang="en-US" sz="2000" dirty="0">
                <a:solidFill>
                  <a:schemeClr val="tx1">
                    <a:lumMod val="75000"/>
                    <a:lumOff val="25000"/>
                  </a:schemeClr>
                </a:solidFill>
              </a:rPr>
              <a:t>of Hispanic and Latino Minnesotans</a:t>
            </a:r>
          </a:p>
        </p:txBody>
      </p:sp>
      <p:sp>
        <p:nvSpPr>
          <p:cNvPr id="11" name="Content Placeholder 10"/>
          <p:cNvSpPr txBox="1">
            <a:spLocks noGrp="1"/>
          </p:cNvSpPr>
          <p:nvPr>
            <p:ph sz="half" idx="2"/>
          </p:nvPr>
        </p:nvSpPr>
        <p:spPr>
          <a:xfrm>
            <a:off x="6380703" y="422031"/>
            <a:ext cx="5049297" cy="5754933"/>
          </a:xfrm>
        </p:spPr>
        <p:txBody>
          <a:bodyPr>
            <a:normAutofit fontScale="92500" lnSpcReduction="10000"/>
          </a:bodyPr>
          <a:lstStyle/>
          <a:p>
            <a:pPr marL="0" indent="0">
              <a:buNone/>
            </a:pPr>
            <a:r>
              <a:rPr lang="en-US" b="1" dirty="0"/>
              <a:t>Food security</a:t>
            </a:r>
          </a:p>
          <a:p>
            <a:pPr marL="0" indent="0">
              <a:buNone/>
            </a:pPr>
            <a:r>
              <a:rPr lang="en-US" sz="2600" i="1" dirty="0"/>
              <a:t>Double the share of households that sometimes / often do not have enough to eat, compared to statewide average</a:t>
            </a:r>
            <a:br>
              <a:rPr lang="en-US" sz="2600" i="1" dirty="0"/>
            </a:br>
            <a:br>
              <a:rPr lang="en-US" sz="900" i="1" dirty="0"/>
            </a:br>
            <a:r>
              <a:rPr lang="en-US" sz="1900" i="1" dirty="0">
                <a:solidFill>
                  <a:schemeClr val="tx1">
                    <a:lumMod val="65000"/>
                    <a:lumOff val="35000"/>
                  </a:schemeClr>
                </a:solidFill>
              </a:rPr>
              <a:t>$14% and 6%, respectively</a:t>
            </a:r>
          </a:p>
          <a:p>
            <a:pPr marL="0" indent="0">
              <a:buNone/>
            </a:pPr>
            <a:endParaRPr lang="en-US" sz="2400" i="1" dirty="0"/>
          </a:p>
          <a:p>
            <a:pPr marL="0" indent="0">
              <a:buNone/>
            </a:pPr>
            <a:r>
              <a:rPr lang="en-US" b="1" dirty="0"/>
              <a:t>Food security among children</a:t>
            </a:r>
          </a:p>
          <a:p>
            <a:pPr marL="0" indent="0">
              <a:buNone/>
            </a:pPr>
            <a:r>
              <a:rPr lang="en-US" sz="2600" i="1" dirty="0"/>
              <a:t>Triple the share of households with children that sometimes / often do not have enough to eat</a:t>
            </a:r>
            <a:br>
              <a:rPr lang="en-US" sz="2600" i="1" dirty="0"/>
            </a:br>
            <a:br>
              <a:rPr lang="en-US" sz="900" i="1" dirty="0"/>
            </a:br>
            <a:r>
              <a:rPr lang="en-US" sz="1900" i="1" dirty="0">
                <a:solidFill>
                  <a:schemeClr val="tx1">
                    <a:lumMod val="65000"/>
                    <a:lumOff val="35000"/>
                  </a:schemeClr>
                </a:solidFill>
              </a:rPr>
              <a:t>$14% and 6%, respectively</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7" name="Group 6"/>
          <p:cNvGrpSpPr/>
          <p:nvPr/>
        </p:nvGrpSpPr>
        <p:grpSpPr>
          <a:xfrm>
            <a:off x="5395963" y="201245"/>
            <a:ext cx="783771" cy="833455"/>
            <a:chOff x="5395965" y="693894"/>
            <a:chExt cx="783771" cy="833455"/>
          </a:xfrm>
        </p:grpSpPr>
        <p:sp>
          <p:nvSpPr>
            <p:cNvPr id="3" name="Oval 2"/>
            <p:cNvSpPr/>
            <p:nvPr/>
          </p:nvSpPr>
          <p:spPr>
            <a:xfrm>
              <a:off x="5395965" y="743578"/>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p:cNvSpPr txBox="1"/>
            <p:nvPr/>
          </p:nvSpPr>
          <p:spPr>
            <a:xfrm>
              <a:off x="5463828" y="693894"/>
              <a:ext cx="6480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grpSp>
        <p:nvGrpSpPr>
          <p:cNvPr id="9" name="Group 8"/>
          <p:cNvGrpSpPr/>
          <p:nvPr/>
        </p:nvGrpSpPr>
        <p:grpSpPr>
          <a:xfrm>
            <a:off x="5395965" y="3389932"/>
            <a:ext cx="783771" cy="833455"/>
            <a:chOff x="5395965" y="693894"/>
            <a:chExt cx="783771" cy="833455"/>
          </a:xfrm>
        </p:grpSpPr>
        <p:sp>
          <p:nvSpPr>
            <p:cNvPr id="10" name="Oval 9"/>
            <p:cNvSpPr/>
            <p:nvPr/>
          </p:nvSpPr>
          <p:spPr>
            <a:xfrm>
              <a:off x="5395965" y="743578"/>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5463828" y="693894"/>
              <a:ext cx="6480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280442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137"/>
          <a:stretch/>
        </p:blipFill>
        <p:spPr>
          <a:xfrm>
            <a:off x="5596498" y="130627"/>
            <a:ext cx="5868668" cy="5988818"/>
          </a:xfrm>
          <a:ln>
            <a:noFill/>
          </a:ln>
        </p:spPr>
      </p:pic>
      <p:sp>
        <p:nvSpPr>
          <p:cNvPr id="7" name="Freeform 6"/>
          <p:cNvSpPr/>
          <p:nvPr/>
        </p:nvSpPr>
        <p:spPr>
          <a:xfrm>
            <a:off x="5581650" y="123825"/>
            <a:ext cx="5905500" cy="6010275"/>
          </a:xfrm>
          <a:custGeom>
            <a:avLst/>
            <a:gdLst>
              <a:gd name="connsiteX0" fmla="*/ 0 w 5905500"/>
              <a:gd name="connsiteY0" fmla="*/ 6010275 h 6010275"/>
              <a:gd name="connsiteX1" fmla="*/ 5905500 w 5905500"/>
              <a:gd name="connsiteY1" fmla="*/ 6000750 h 6010275"/>
              <a:gd name="connsiteX2" fmla="*/ 5886450 w 5905500"/>
              <a:gd name="connsiteY2" fmla="*/ 5219700 h 6010275"/>
              <a:gd name="connsiteX3" fmla="*/ 1314450 w 5905500"/>
              <a:gd name="connsiteY3" fmla="*/ 4886325 h 6010275"/>
              <a:gd name="connsiteX4" fmla="*/ 2562225 w 5905500"/>
              <a:gd name="connsiteY4" fmla="*/ 3038475 h 6010275"/>
              <a:gd name="connsiteX5" fmla="*/ 2933700 w 5905500"/>
              <a:gd name="connsiteY5" fmla="*/ 3238500 h 6010275"/>
              <a:gd name="connsiteX6" fmla="*/ 3400425 w 5905500"/>
              <a:gd name="connsiteY6" fmla="*/ 3124200 h 6010275"/>
              <a:gd name="connsiteX7" fmla="*/ 4181475 w 5905500"/>
              <a:gd name="connsiteY7" fmla="*/ 4238625 h 6010275"/>
              <a:gd name="connsiteX8" fmla="*/ 5905500 w 5905500"/>
              <a:gd name="connsiteY8" fmla="*/ 4676775 h 6010275"/>
              <a:gd name="connsiteX9" fmla="*/ 5895975 w 5905500"/>
              <a:gd name="connsiteY9" fmla="*/ 19050 h 6010275"/>
              <a:gd name="connsiteX10" fmla="*/ 19050 w 5905500"/>
              <a:gd name="connsiteY10" fmla="*/ 0 h 6010275"/>
              <a:gd name="connsiteX11" fmla="*/ 0 w 5905500"/>
              <a:gd name="connsiteY11" fmla="*/ 6010275 h 601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05500" h="6010275">
                <a:moveTo>
                  <a:pt x="0" y="6010275"/>
                </a:moveTo>
                <a:lnTo>
                  <a:pt x="5905500" y="6000750"/>
                </a:lnTo>
                <a:lnTo>
                  <a:pt x="5886450" y="5219700"/>
                </a:lnTo>
                <a:lnTo>
                  <a:pt x="1314450" y="4886325"/>
                </a:lnTo>
                <a:lnTo>
                  <a:pt x="2562225" y="3038475"/>
                </a:lnTo>
                <a:lnTo>
                  <a:pt x="2933700" y="3238500"/>
                </a:lnTo>
                <a:lnTo>
                  <a:pt x="3400425" y="3124200"/>
                </a:lnTo>
                <a:lnTo>
                  <a:pt x="4181475" y="4238625"/>
                </a:lnTo>
                <a:lnTo>
                  <a:pt x="5905500" y="4676775"/>
                </a:lnTo>
                <a:lnTo>
                  <a:pt x="5895975" y="19050"/>
                </a:lnTo>
                <a:lnTo>
                  <a:pt x="19050" y="0"/>
                </a:lnTo>
                <a:lnTo>
                  <a:pt x="0" y="6010275"/>
                </a:lnTo>
                <a:close/>
              </a:path>
            </a:pathLst>
          </a:custGeom>
          <a:blipFill dpi="0"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256309" y="305402"/>
            <a:ext cx="4637238" cy="3653649"/>
          </a:xfrm>
        </p:spPr>
        <p:txBody>
          <a:bodyPr/>
          <a:lstStyle/>
          <a:p>
            <a:pPr>
              <a:lnSpc>
                <a:spcPct val="100000"/>
              </a:lnSpc>
            </a:pPr>
            <a:r>
              <a:rPr lang="en-US" sz="3200" dirty="0"/>
              <a:t>Social determinants </a:t>
            </a:r>
            <a:br>
              <a:rPr lang="en-US" sz="3200" dirty="0"/>
            </a:br>
            <a:r>
              <a:rPr lang="en-US" sz="3200" dirty="0"/>
              <a:t>of health</a:t>
            </a:r>
            <a:br>
              <a:rPr lang="en-US" sz="3200" dirty="0"/>
            </a:br>
            <a:r>
              <a:rPr lang="en-US" sz="2400" dirty="0">
                <a:solidFill>
                  <a:schemeClr val="tx1">
                    <a:lumMod val="75000"/>
                    <a:lumOff val="25000"/>
                  </a:schemeClr>
                </a:solidFill>
              </a:rPr>
              <a:t>“are the conditions in the environments where people are born, live, learn, work, play, worship, and age that affect a wide range of health, functioning, and quality-of-life outcomes and risks.”</a:t>
            </a:r>
            <a:endParaRPr lang="en-US" sz="36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6897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793063" cy="2542233"/>
          </a:xfrm>
        </p:spPr>
        <p:txBody>
          <a:bodyPr/>
          <a:lstStyle/>
          <a:p>
            <a:pPr>
              <a:lnSpc>
                <a:spcPct val="114000"/>
              </a:lnSpc>
            </a:pPr>
            <a:r>
              <a:rPr lang="en-US" dirty="0">
                <a:solidFill>
                  <a:schemeClr val="tx1">
                    <a:lumMod val="75000"/>
                    <a:lumOff val="25000"/>
                  </a:schemeClr>
                </a:solidFill>
              </a:rPr>
              <a:t>Social and community context</a:t>
            </a:r>
            <a:br>
              <a:rPr lang="en-US" dirty="0">
                <a:solidFill>
                  <a:schemeClr val="tx1">
                    <a:lumMod val="75000"/>
                    <a:lumOff val="25000"/>
                  </a:schemeClr>
                </a:solidFill>
              </a:rPr>
            </a:br>
            <a:r>
              <a:rPr lang="en-US" sz="2000" dirty="0">
                <a:solidFill>
                  <a:schemeClr val="tx1">
                    <a:lumMod val="75000"/>
                    <a:lumOff val="25000"/>
                  </a:schemeClr>
                </a:solidFill>
              </a:rPr>
              <a:t>of Hispanic and Latino Minnesotans</a:t>
            </a:r>
          </a:p>
        </p:txBody>
      </p:sp>
      <p:sp>
        <p:nvSpPr>
          <p:cNvPr id="11" name="Content Placeholder 10"/>
          <p:cNvSpPr txBox="1">
            <a:spLocks noGrp="1"/>
          </p:cNvSpPr>
          <p:nvPr>
            <p:ph sz="half" idx="2"/>
          </p:nvPr>
        </p:nvSpPr>
        <p:spPr>
          <a:xfrm>
            <a:off x="6380703" y="371790"/>
            <a:ext cx="5049297" cy="5805174"/>
          </a:xfrm>
        </p:spPr>
        <p:txBody>
          <a:bodyPr>
            <a:normAutofit/>
          </a:bodyPr>
          <a:lstStyle/>
          <a:p>
            <a:pPr marL="0" indent="0">
              <a:buNone/>
            </a:pPr>
            <a:r>
              <a:rPr lang="en-US" b="1" dirty="0"/>
              <a:t>Student connection to caring adults</a:t>
            </a:r>
          </a:p>
          <a:p>
            <a:pPr marL="0" indent="0">
              <a:buNone/>
            </a:pPr>
            <a:r>
              <a:rPr lang="en-US" sz="2400" i="1" dirty="0"/>
              <a:t>Share of students connected to a caring adult just shy of statewide estimate</a:t>
            </a:r>
            <a:br>
              <a:rPr lang="en-US" sz="2400" i="1" dirty="0"/>
            </a:br>
            <a:br>
              <a:rPr lang="en-US" sz="800" i="1" dirty="0"/>
            </a:br>
            <a:r>
              <a:rPr lang="en-US" sz="1800" i="1" dirty="0">
                <a:solidFill>
                  <a:schemeClr val="tx1">
                    <a:lumMod val="65000"/>
                    <a:lumOff val="35000"/>
                  </a:schemeClr>
                </a:solidFill>
              </a:rPr>
              <a:t>49% and 54%, respectively</a:t>
            </a:r>
          </a:p>
          <a:p>
            <a:pPr marL="0" indent="0">
              <a:buNone/>
            </a:pPr>
            <a:r>
              <a:rPr lang="en-US" b="1" dirty="0"/>
              <a:t>Student resilience</a:t>
            </a:r>
          </a:p>
          <a:p>
            <a:pPr marL="0" indent="0">
              <a:buNone/>
            </a:pPr>
            <a:r>
              <a:rPr lang="en-US" sz="2400" i="1" dirty="0"/>
              <a:t>4</a:t>
            </a:r>
            <a:r>
              <a:rPr lang="en-US" sz="2400" i="1" baseline="30000" dirty="0"/>
              <a:t>th</a:t>
            </a:r>
            <a:r>
              <a:rPr lang="en-US" sz="2400" i="1" dirty="0"/>
              <a:t> graders who keep working hard even when they feel like quitting similar to statewide estimate</a:t>
            </a:r>
            <a:br>
              <a:rPr lang="en-US" sz="2400" i="1" dirty="0"/>
            </a:br>
            <a:br>
              <a:rPr lang="en-US" sz="800" i="1" dirty="0"/>
            </a:br>
            <a:r>
              <a:rPr lang="en-US" sz="1800" i="1" dirty="0">
                <a:solidFill>
                  <a:schemeClr val="tx1">
                    <a:lumMod val="65000"/>
                    <a:lumOff val="35000"/>
                  </a:schemeClr>
                </a:solidFill>
              </a:rPr>
              <a:t>71% and 69%, respectively</a:t>
            </a:r>
          </a:p>
          <a:p>
            <a:pPr marL="0" indent="0">
              <a:buNone/>
            </a:pPr>
            <a:endParaRPr lang="en-US" sz="1800" i="1" dirty="0">
              <a:solidFill>
                <a:schemeClr val="tx1">
                  <a:lumMod val="65000"/>
                  <a:lumOff val="35000"/>
                </a:schemeClr>
              </a:solidFill>
            </a:endParaRPr>
          </a:p>
          <a:p>
            <a:pPr marL="0" indent="0">
              <a:buNone/>
            </a:pPr>
            <a:endParaRPr lang="en-US" sz="1800" i="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7" name="Group 6"/>
          <p:cNvGrpSpPr/>
          <p:nvPr/>
        </p:nvGrpSpPr>
        <p:grpSpPr>
          <a:xfrm>
            <a:off x="5395965" y="260977"/>
            <a:ext cx="783771" cy="783771"/>
            <a:chOff x="5395965" y="260977"/>
            <a:chExt cx="783771" cy="783771"/>
          </a:xfrm>
        </p:grpSpPr>
        <p:sp>
          <p:nvSpPr>
            <p:cNvPr id="3" name="Oval 2"/>
            <p:cNvSpPr/>
            <p:nvPr/>
          </p:nvSpPr>
          <p:spPr>
            <a:xfrm>
              <a:off x="5395965" y="260977"/>
              <a:ext cx="783771" cy="7837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714999" y="510717"/>
              <a:ext cx="138487" cy="289383"/>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867399" y="510717"/>
              <a:ext cx="138487" cy="289383"/>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562599" y="508170"/>
              <a:ext cx="138487" cy="289383"/>
            </a:xfrm>
            <a:prstGeom prst="rect">
              <a:avLst/>
            </a:prstGeom>
          </p:spPr>
        </p:pic>
      </p:grpSp>
      <p:grpSp>
        <p:nvGrpSpPr>
          <p:cNvPr id="10" name="Group 9"/>
          <p:cNvGrpSpPr/>
          <p:nvPr/>
        </p:nvGrpSpPr>
        <p:grpSpPr>
          <a:xfrm>
            <a:off x="5395965" y="3194677"/>
            <a:ext cx="783771" cy="783771"/>
            <a:chOff x="5395965" y="260977"/>
            <a:chExt cx="783771" cy="783771"/>
          </a:xfrm>
        </p:grpSpPr>
        <p:sp>
          <p:nvSpPr>
            <p:cNvPr id="13" name="Oval 12"/>
            <p:cNvSpPr/>
            <p:nvPr/>
          </p:nvSpPr>
          <p:spPr>
            <a:xfrm>
              <a:off x="5395965" y="260977"/>
              <a:ext cx="783771" cy="7837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714999" y="510717"/>
              <a:ext cx="138487" cy="289383"/>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867399" y="510717"/>
              <a:ext cx="138487" cy="289383"/>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562599" y="508170"/>
              <a:ext cx="138487" cy="289383"/>
            </a:xfrm>
            <a:prstGeom prst="rect">
              <a:avLst/>
            </a:prstGeom>
          </p:spPr>
        </p:pic>
      </p:grpSp>
    </p:spTree>
    <p:extLst>
      <p:ext uri="{BB962C8B-B14F-4D97-AF65-F5344CB8AC3E}">
        <p14:creationId xmlns:p14="http://schemas.microsoft.com/office/powerpoint/2010/main" val="1415505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793063" cy="2542233"/>
          </a:xfrm>
        </p:spPr>
        <p:txBody>
          <a:bodyPr/>
          <a:lstStyle/>
          <a:p>
            <a:pPr>
              <a:lnSpc>
                <a:spcPct val="114000"/>
              </a:lnSpc>
            </a:pPr>
            <a:r>
              <a:rPr lang="en-US" dirty="0">
                <a:solidFill>
                  <a:schemeClr val="tx1">
                    <a:lumMod val="75000"/>
                    <a:lumOff val="25000"/>
                  </a:schemeClr>
                </a:solidFill>
              </a:rPr>
              <a:t>Social and community context</a:t>
            </a:r>
            <a:br>
              <a:rPr lang="en-US" dirty="0">
                <a:solidFill>
                  <a:schemeClr val="tx1">
                    <a:lumMod val="75000"/>
                    <a:lumOff val="25000"/>
                  </a:schemeClr>
                </a:solidFill>
              </a:rPr>
            </a:br>
            <a:r>
              <a:rPr lang="en-US" sz="2000" dirty="0">
                <a:solidFill>
                  <a:schemeClr val="tx1">
                    <a:lumMod val="75000"/>
                    <a:lumOff val="25000"/>
                  </a:schemeClr>
                </a:solidFill>
              </a:rPr>
              <a:t>of Hispanic and Latino Minnesotans</a:t>
            </a:r>
          </a:p>
        </p:txBody>
      </p:sp>
      <p:sp>
        <p:nvSpPr>
          <p:cNvPr id="11" name="Content Placeholder 10"/>
          <p:cNvSpPr txBox="1">
            <a:spLocks noGrp="1"/>
          </p:cNvSpPr>
          <p:nvPr>
            <p:ph sz="half" idx="2"/>
          </p:nvPr>
        </p:nvSpPr>
        <p:spPr>
          <a:xfrm>
            <a:off x="6380703" y="371790"/>
            <a:ext cx="5049297" cy="5805174"/>
          </a:xfrm>
        </p:spPr>
        <p:txBody>
          <a:bodyPr>
            <a:normAutofit/>
          </a:bodyPr>
          <a:lstStyle/>
          <a:p>
            <a:pPr marL="0" indent="0">
              <a:buNone/>
            </a:pPr>
            <a:r>
              <a:rPr lang="en-US" b="1" dirty="0"/>
              <a:t>Voter turnout</a:t>
            </a:r>
          </a:p>
          <a:p>
            <a:pPr marL="0" indent="0">
              <a:buNone/>
            </a:pPr>
            <a:r>
              <a:rPr lang="en-US" sz="2400" i="1" dirty="0"/>
              <a:t>Lower voter turnout during 2022 midterm election, compared to statewide turnout overall</a:t>
            </a:r>
            <a:br>
              <a:rPr lang="en-US" sz="2400" i="1" dirty="0"/>
            </a:br>
            <a:br>
              <a:rPr lang="en-US" sz="800" i="1" dirty="0"/>
            </a:br>
            <a:r>
              <a:rPr lang="en-US" sz="1800" i="1" dirty="0">
                <a:solidFill>
                  <a:schemeClr val="tx1">
                    <a:lumMod val="65000"/>
                    <a:lumOff val="35000"/>
                  </a:schemeClr>
                </a:solidFill>
              </a:rPr>
              <a:t>41% and 61%, respectively</a:t>
            </a:r>
          </a:p>
          <a:p>
            <a:pPr marL="0" indent="0">
              <a:buNone/>
            </a:pPr>
            <a:r>
              <a:rPr lang="en-US" sz="2400" i="1" dirty="0"/>
              <a:t>Lower voter turnout during 2020 presidential election</a:t>
            </a:r>
            <a:br>
              <a:rPr lang="en-US" sz="2400" i="1" dirty="0"/>
            </a:br>
            <a:br>
              <a:rPr lang="en-US" sz="800" i="1" dirty="0"/>
            </a:br>
            <a:r>
              <a:rPr lang="en-US" sz="1800" i="1" dirty="0">
                <a:solidFill>
                  <a:schemeClr val="tx1">
                    <a:lumMod val="65000"/>
                    <a:lumOff val="35000"/>
                  </a:schemeClr>
                </a:solidFill>
              </a:rPr>
              <a:t>63% and 80%, respectively</a:t>
            </a:r>
          </a:p>
          <a:p>
            <a:pPr marL="0" indent="0">
              <a:buNone/>
            </a:pPr>
            <a:endParaRPr lang="en-US" sz="1800" i="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7" name="Group 6"/>
          <p:cNvGrpSpPr/>
          <p:nvPr/>
        </p:nvGrpSpPr>
        <p:grpSpPr>
          <a:xfrm>
            <a:off x="5395965" y="260977"/>
            <a:ext cx="783771" cy="783771"/>
            <a:chOff x="5395965" y="260977"/>
            <a:chExt cx="783771" cy="783771"/>
          </a:xfrm>
        </p:grpSpPr>
        <p:sp>
          <p:nvSpPr>
            <p:cNvPr id="3" name="Oval 2"/>
            <p:cNvSpPr/>
            <p:nvPr/>
          </p:nvSpPr>
          <p:spPr>
            <a:xfrm>
              <a:off x="5395965" y="260977"/>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714999" y="510717"/>
              <a:ext cx="138487" cy="289383"/>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867399" y="510717"/>
              <a:ext cx="138487" cy="289383"/>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562599" y="508170"/>
              <a:ext cx="138487" cy="289383"/>
            </a:xfrm>
            <a:prstGeom prst="rect">
              <a:avLst/>
            </a:prstGeom>
          </p:spPr>
        </p:pic>
      </p:grpSp>
    </p:spTree>
    <p:extLst>
      <p:ext uri="{BB962C8B-B14F-4D97-AF65-F5344CB8AC3E}">
        <p14:creationId xmlns:p14="http://schemas.microsoft.com/office/powerpoint/2010/main" val="1679567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137"/>
          <a:stretch/>
        </p:blipFill>
        <p:spPr>
          <a:xfrm>
            <a:off x="5596498" y="130627"/>
            <a:ext cx="5868668" cy="5988818"/>
          </a:xfrm>
          <a:ln>
            <a:noFill/>
          </a:ln>
        </p:spPr>
      </p:pic>
      <p:sp>
        <p:nvSpPr>
          <p:cNvPr id="3" name="Freeform 2"/>
          <p:cNvSpPr/>
          <p:nvPr/>
        </p:nvSpPr>
        <p:spPr>
          <a:xfrm>
            <a:off x="5591175" y="114300"/>
            <a:ext cx="5895975" cy="6010275"/>
          </a:xfrm>
          <a:custGeom>
            <a:avLst/>
            <a:gdLst>
              <a:gd name="connsiteX0" fmla="*/ 9525 w 5895975"/>
              <a:gd name="connsiteY0" fmla="*/ 6000750 h 6010275"/>
              <a:gd name="connsiteX1" fmla="*/ 5895975 w 5895975"/>
              <a:gd name="connsiteY1" fmla="*/ 6010275 h 6010275"/>
              <a:gd name="connsiteX2" fmla="*/ 5876925 w 5895975"/>
              <a:gd name="connsiteY2" fmla="*/ 5133975 h 6010275"/>
              <a:gd name="connsiteX3" fmla="*/ 4124325 w 5895975"/>
              <a:gd name="connsiteY3" fmla="*/ 4191000 h 6010275"/>
              <a:gd name="connsiteX4" fmla="*/ 3343275 w 5895975"/>
              <a:gd name="connsiteY4" fmla="*/ 3095625 h 6010275"/>
              <a:gd name="connsiteX5" fmla="*/ 3590925 w 5895975"/>
              <a:gd name="connsiteY5" fmla="*/ 2305050 h 6010275"/>
              <a:gd name="connsiteX6" fmla="*/ 5010150 w 5895975"/>
              <a:gd name="connsiteY6" fmla="*/ 1857375 h 6010275"/>
              <a:gd name="connsiteX7" fmla="*/ 5867400 w 5895975"/>
              <a:gd name="connsiteY7" fmla="*/ 1609725 h 6010275"/>
              <a:gd name="connsiteX8" fmla="*/ 5895975 w 5895975"/>
              <a:gd name="connsiteY8" fmla="*/ 0 h 6010275"/>
              <a:gd name="connsiteX9" fmla="*/ 0 w 5895975"/>
              <a:gd name="connsiteY9" fmla="*/ 19050 h 6010275"/>
              <a:gd name="connsiteX10" fmla="*/ 9525 w 5895975"/>
              <a:gd name="connsiteY10" fmla="*/ 6000750 h 601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5975" h="6010275">
                <a:moveTo>
                  <a:pt x="9525" y="6000750"/>
                </a:moveTo>
                <a:lnTo>
                  <a:pt x="5895975" y="6010275"/>
                </a:lnTo>
                <a:lnTo>
                  <a:pt x="5876925" y="5133975"/>
                </a:lnTo>
                <a:lnTo>
                  <a:pt x="4124325" y="4191000"/>
                </a:lnTo>
                <a:lnTo>
                  <a:pt x="3343275" y="3095625"/>
                </a:lnTo>
                <a:lnTo>
                  <a:pt x="3590925" y="2305050"/>
                </a:lnTo>
                <a:lnTo>
                  <a:pt x="5010150" y="1857375"/>
                </a:lnTo>
                <a:lnTo>
                  <a:pt x="5867400" y="1609725"/>
                </a:lnTo>
                <a:lnTo>
                  <a:pt x="5895975" y="0"/>
                </a:lnTo>
                <a:lnTo>
                  <a:pt x="0" y="19050"/>
                </a:lnTo>
                <a:lnTo>
                  <a:pt x="9525" y="6000750"/>
                </a:lnTo>
                <a:close/>
              </a:path>
            </a:pathLst>
          </a:custGeom>
          <a:blipFill dpi="0"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256309" y="305402"/>
            <a:ext cx="4637238" cy="3653649"/>
          </a:xfrm>
        </p:spPr>
        <p:txBody>
          <a:bodyPr/>
          <a:lstStyle/>
          <a:p>
            <a:pPr>
              <a:lnSpc>
                <a:spcPct val="100000"/>
              </a:lnSpc>
            </a:pPr>
            <a:r>
              <a:rPr lang="en-US" sz="3200" dirty="0"/>
              <a:t>Social determinants </a:t>
            </a:r>
            <a:br>
              <a:rPr lang="en-US" sz="3200" dirty="0"/>
            </a:br>
            <a:r>
              <a:rPr lang="en-US" sz="3200" dirty="0"/>
              <a:t>of health</a:t>
            </a:r>
            <a:br>
              <a:rPr lang="en-US" sz="3200" dirty="0"/>
            </a:br>
            <a:r>
              <a:rPr lang="en-US" sz="2400" dirty="0">
                <a:solidFill>
                  <a:schemeClr val="tx1">
                    <a:lumMod val="75000"/>
                    <a:lumOff val="25000"/>
                  </a:schemeClr>
                </a:solidFill>
              </a:rPr>
              <a:t>“are the conditions in the environments where people are born, live, learn, work, play, worship, and age that affect a wide range of health, functioning, and quality-of-life outcomes and risks.”</a:t>
            </a:r>
            <a:endParaRPr lang="en-US" sz="36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7149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793063" cy="2542233"/>
          </a:xfrm>
        </p:spPr>
        <p:txBody>
          <a:bodyPr/>
          <a:lstStyle/>
          <a:p>
            <a:pPr>
              <a:lnSpc>
                <a:spcPct val="114000"/>
              </a:lnSpc>
            </a:pPr>
            <a:r>
              <a:rPr lang="en-US" dirty="0">
                <a:solidFill>
                  <a:schemeClr val="tx1">
                    <a:lumMod val="75000"/>
                    <a:lumOff val="25000"/>
                  </a:schemeClr>
                </a:solidFill>
              </a:rPr>
              <a:t>Neighborhood and built environment</a:t>
            </a:r>
            <a:br>
              <a:rPr lang="en-US" dirty="0">
                <a:solidFill>
                  <a:schemeClr val="tx1">
                    <a:lumMod val="75000"/>
                    <a:lumOff val="25000"/>
                  </a:schemeClr>
                </a:solidFill>
              </a:rPr>
            </a:br>
            <a:r>
              <a:rPr lang="en-US" sz="2000" dirty="0">
                <a:solidFill>
                  <a:schemeClr val="tx1">
                    <a:lumMod val="75000"/>
                    <a:lumOff val="25000"/>
                  </a:schemeClr>
                </a:solidFill>
              </a:rPr>
              <a:t>of Hispanic and Latino Minnesotans</a:t>
            </a:r>
          </a:p>
        </p:txBody>
      </p:sp>
      <p:sp>
        <p:nvSpPr>
          <p:cNvPr id="11" name="Content Placeholder 10"/>
          <p:cNvSpPr txBox="1">
            <a:spLocks noGrp="1"/>
          </p:cNvSpPr>
          <p:nvPr>
            <p:ph sz="half" idx="2"/>
          </p:nvPr>
        </p:nvSpPr>
        <p:spPr>
          <a:xfrm>
            <a:off x="6380703" y="371790"/>
            <a:ext cx="5049297" cy="5805174"/>
          </a:xfrm>
        </p:spPr>
        <p:txBody>
          <a:bodyPr>
            <a:normAutofit/>
          </a:bodyPr>
          <a:lstStyle/>
          <a:p>
            <a:pPr marL="0" indent="0">
              <a:buNone/>
            </a:pPr>
            <a:r>
              <a:rPr lang="en-US" b="1" dirty="0"/>
              <a:t>Children’s enrichment activities</a:t>
            </a:r>
          </a:p>
          <a:p>
            <a:pPr marL="0" indent="0">
              <a:buNone/>
            </a:pPr>
            <a:r>
              <a:rPr lang="en-US" sz="2400" i="1" dirty="0"/>
              <a:t>Lower participation in out-of-school activities, compared to statewide estimate</a:t>
            </a:r>
            <a:br>
              <a:rPr lang="en-US" sz="2400" i="1" dirty="0"/>
            </a:br>
            <a:br>
              <a:rPr lang="en-US" sz="800" i="1" dirty="0"/>
            </a:br>
            <a:r>
              <a:rPr lang="en-US" sz="1800" i="1" dirty="0">
                <a:solidFill>
                  <a:schemeClr val="tx1">
                    <a:lumMod val="65000"/>
                    <a:lumOff val="35000"/>
                  </a:schemeClr>
                </a:solidFill>
              </a:rPr>
              <a:t>46% and 64%, respectively</a:t>
            </a:r>
          </a:p>
          <a:p>
            <a:pPr marL="0" indent="0">
              <a:buNone/>
            </a:pPr>
            <a:endParaRPr lang="en-US" sz="1800" i="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8" name="Group 7"/>
          <p:cNvGrpSpPr/>
          <p:nvPr/>
        </p:nvGrpSpPr>
        <p:grpSpPr>
          <a:xfrm>
            <a:off x="5395965" y="260977"/>
            <a:ext cx="783771" cy="783771"/>
            <a:chOff x="5395965" y="260977"/>
            <a:chExt cx="783771" cy="783771"/>
          </a:xfrm>
        </p:grpSpPr>
        <p:sp>
          <p:nvSpPr>
            <p:cNvPr id="3" name="Oval 2"/>
            <p:cNvSpPr/>
            <p:nvPr/>
          </p:nvSpPr>
          <p:spPr>
            <a:xfrm>
              <a:off x="5395965" y="260977"/>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962" y="371874"/>
              <a:ext cx="504825" cy="504825"/>
            </a:xfrm>
            <a:prstGeom prst="rect">
              <a:avLst/>
            </a:prstGeom>
          </p:spPr>
        </p:pic>
      </p:grpSp>
    </p:spTree>
    <p:extLst>
      <p:ext uri="{BB962C8B-B14F-4D97-AF65-F5344CB8AC3E}">
        <p14:creationId xmlns:p14="http://schemas.microsoft.com/office/powerpoint/2010/main" val="1256242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793063" cy="2508948"/>
          </a:xfrm>
        </p:spPr>
        <p:txBody>
          <a:bodyPr/>
          <a:lstStyle/>
          <a:p>
            <a:pPr>
              <a:lnSpc>
                <a:spcPct val="114000"/>
              </a:lnSpc>
            </a:pPr>
            <a:r>
              <a:rPr lang="en-US" dirty="0">
                <a:solidFill>
                  <a:schemeClr val="tx1">
                    <a:lumMod val="75000"/>
                    <a:lumOff val="25000"/>
                  </a:schemeClr>
                </a:solidFill>
              </a:rPr>
              <a:t>Neighborhood and built environment</a:t>
            </a:r>
            <a:br>
              <a:rPr lang="en-US" dirty="0">
                <a:solidFill>
                  <a:schemeClr val="tx1">
                    <a:lumMod val="75000"/>
                    <a:lumOff val="25000"/>
                  </a:schemeClr>
                </a:solidFill>
              </a:rPr>
            </a:br>
            <a:r>
              <a:rPr lang="en-US" sz="2000" dirty="0">
                <a:solidFill>
                  <a:schemeClr val="tx1">
                    <a:lumMod val="75000"/>
                    <a:lumOff val="25000"/>
                  </a:schemeClr>
                </a:solidFill>
              </a:rPr>
              <a:t>of Hispanic and Latino Minnesotans</a:t>
            </a:r>
          </a:p>
        </p:txBody>
      </p:sp>
      <p:sp>
        <p:nvSpPr>
          <p:cNvPr id="11" name="Content Placeholder 10"/>
          <p:cNvSpPr txBox="1">
            <a:spLocks noGrp="1"/>
          </p:cNvSpPr>
          <p:nvPr>
            <p:ph sz="half" idx="2"/>
          </p:nvPr>
        </p:nvSpPr>
        <p:spPr>
          <a:xfrm>
            <a:off x="6380703" y="572756"/>
            <a:ext cx="5049297" cy="5604207"/>
          </a:xfrm>
        </p:spPr>
        <p:txBody>
          <a:bodyPr>
            <a:normAutofit/>
          </a:bodyPr>
          <a:lstStyle/>
          <a:p>
            <a:pPr marL="0" indent="0">
              <a:buNone/>
            </a:pPr>
            <a:r>
              <a:rPr lang="en-US" b="1" dirty="0"/>
              <a:t>Housing cost burden</a:t>
            </a:r>
          </a:p>
          <a:p>
            <a:pPr marL="0" indent="0">
              <a:buNone/>
            </a:pPr>
            <a:r>
              <a:rPr lang="en-US" sz="2400" i="1" dirty="0"/>
              <a:t>One in three pay too much for housing, higher than statewide housing cost burden</a:t>
            </a:r>
            <a:br>
              <a:rPr lang="en-US" sz="2400" i="1" dirty="0"/>
            </a:br>
            <a:br>
              <a:rPr lang="en-US" sz="800" i="1" dirty="0"/>
            </a:br>
            <a:r>
              <a:rPr lang="en-US" sz="1800" i="1" dirty="0">
                <a:solidFill>
                  <a:schemeClr val="tx1">
                    <a:lumMod val="65000"/>
                    <a:lumOff val="35000"/>
                  </a:schemeClr>
                </a:solidFill>
              </a:rPr>
              <a:t>35% and 25%, respectively</a:t>
            </a:r>
          </a:p>
          <a:p>
            <a:pPr marL="0" indent="0">
              <a:buNone/>
            </a:pPr>
            <a:endParaRPr lang="en-US" b="1" dirty="0"/>
          </a:p>
          <a:p>
            <a:pPr marL="0" indent="0">
              <a:buNone/>
            </a:pPr>
            <a:r>
              <a:rPr lang="en-US" b="1" dirty="0"/>
              <a:t>Crime victimization</a:t>
            </a:r>
          </a:p>
          <a:p>
            <a:pPr marL="0" indent="0">
              <a:buNone/>
            </a:pPr>
            <a:r>
              <a:rPr lang="en-US" sz="2400" i="1" dirty="0"/>
              <a:t>Higher-than-average rate of crime victimization, compared to the statewide rate</a:t>
            </a:r>
            <a:br>
              <a:rPr lang="en-US" sz="2400" i="1" dirty="0"/>
            </a:br>
            <a:br>
              <a:rPr lang="en-US" sz="800" i="1" dirty="0"/>
            </a:br>
            <a:r>
              <a:rPr lang="en-US" sz="1800" i="1" dirty="0">
                <a:solidFill>
                  <a:schemeClr val="tx1">
                    <a:lumMod val="65000"/>
                    <a:lumOff val="35000"/>
                  </a:schemeClr>
                </a:solidFill>
              </a:rPr>
              <a:t>449 victims per 100,000 residents, versus 289</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13" name="Group 12"/>
          <p:cNvGrpSpPr/>
          <p:nvPr/>
        </p:nvGrpSpPr>
        <p:grpSpPr>
          <a:xfrm>
            <a:off x="5395965" y="484813"/>
            <a:ext cx="783771" cy="783771"/>
            <a:chOff x="5395965" y="260977"/>
            <a:chExt cx="783771" cy="783771"/>
          </a:xfrm>
        </p:grpSpPr>
        <p:sp>
          <p:nvSpPr>
            <p:cNvPr id="14" name="Oval 13"/>
            <p:cNvSpPr/>
            <p:nvPr/>
          </p:nvSpPr>
          <p:spPr>
            <a:xfrm>
              <a:off x="5395965" y="260977"/>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962" y="371874"/>
              <a:ext cx="504825" cy="504825"/>
            </a:xfrm>
            <a:prstGeom prst="rect">
              <a:avLst/>
            </a:prstGeom>
          </p:spPr>
        </p:pic>
      </p:grpSp>
      <p:grpSp>
        <p:nvGrpSpPr>
          <p:cNvPr id="16" name="Group 15"/>
          <p:cNvGrpSpPr/>
          <p:nvPr/>
        </p:nvGrpSpPr>
        <p:grpSpPr>
          <a:xfrm>
            <a:off x="5395964" y="3689977"/>
            <a:ext cx="783771" cy="783771"/>
            <a:chOff x="5395965" y="260977"/>
            <a:chExt cx="783771" cy="783771"/>
          </a:xfrm>
        </p:grpSpPr>
        <p:sp>
          <p:nvSpPr>
            <p:cNvPr id="17" name="Oval 16"/>
            <p:cNvSpPr/>
            <p:nvPr/>
          </p:nvSpPr>
          <p:spPr>
            <a:xfrm>
              <a:off x="5395965" y="260977"/>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962" y="371874"/>
              <a:ext cx="504825" cy="504825"/>
            </a:xfrm>
            <a:prstGeom prst="rect">
              <a:avLst/>
            </a:prstGeom>
          </p:spPr>
        </p:pic>
      </p:grpSp>
    </p:spTree>
    <p:extLst>
      <p:ext uri="{BB962C8B-B14F-4D97-AF65-F5344CB8AC3E}">
        <p14:creationId xmlns:p14="http://schemas.microsoft.com/office/powerpoint/2010/main" val="300249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137"/>
          <a:stretch/>
        </p:blipFill>
        <p:spPr>
          <a:xfrm>
            <a:off x="5596498" y="130627"/>
            <a:ext cx="5868668" cy="5988818"/>
          </a:xfrm>
          <a:ln>
            <a:noFill/>
          </a:ln>
        </p:spPr>
      </p:pic>
      <p:sp>
        <p:nvSpPr>
          <p:cNvPr id="3" name="Freeform 2"/>
          <p:cNvSpPr/>
          <p:nvPr/>
        </p:nvSpPr>
        <p:spPr>
          <a:xfrm>
            <a:off x="5591175" y="123825"/>
            <a:ext cx="5895975" cy="6000750"/>
          </a:xfrm>
          <a:custGeom>
            <a:avLst/>
            <a:gdLst>
              <a:gd name="connsiteX0" fmla="*/ 0 w 5895975"/>
              <a:gd name="connsiteY0" fmla="*/ 5991225 h 6000750"/>
              <a:gd name="connsiteX1" fmla="*/ 5886450 w 5895975"/>
              <a:gd name="connsiteY1" fmla="*/ 6000750 h 6000750"/>
              <a:gd name="connsiteX2" fmla="*/ 5876925 w 5895975"/>
              <a:gd name="connsiteY2" fmla="*/ 1371600 h 6000750"/>
              <a:gd name="connsiteX3" fmla="*/ 4781550 w 5895975"/>
              <a:gd name="connsiteY3" fmla="*/ 1943100 h 6000750"/>
              <a:gd name="connsiteX4" fmla="*/ 3467100 w 5895975"/>
              <a:gd name="connsiteY4" fmla="*/ 2352675 h 6000750"/>
              <a:gd name="connsiteX5" fmla="*/ 2943225 w 5895975"/>
              <a:gd name="connsiteY5" fmla="*/ 1838325 h 6000750"/>
              <a:gd name="connsiteX6" fmla="*/ 2914650 w 5895975"/>
              <a:gd name="connsiteY6" fmla="*/ 561975 h 6000750"/>
              <a:gd name="connsiteX7" fmla="*/ 5886450 w 5895975"/>
              <a:gd name="connsiteY7" fmla="*/ 552450 h 6000750"/>
              <a:gd name="connsiteX8" fmla="*/ 5895975 w 5895975"/>
              <a:gd name="connsiteY8" fmla="*/ 0 h 6000750"/>
              <a:gd name="connsiteX9" fmla="*/ 9525 w 5895975"/>
              <a:gd name="connsiteY9" fmla="*/ 0 h 6000750"/>
              <a:gd name="connsiteX10" fmla="*/ 0 w 5895975"/>
              <a:gd name="connsiteY10" fmla="*/ 5991225 h 600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5975" h="6000750">
                <a:moveTo>
                  <a:pt x="0" y="5991225"/>
                </a:moveTo>
                <a:lnTo>
                  <a:pt x="5886450" y="6000750"/>
                </a:lnTo>
                <a:lnTo>
                  <a:pt x="5876925" y="1371600"/>
                </a:lnTo>
                <a:lnTo>
                  <a:pt x="4781550" y="1943100"/>
                </a:lnTo>
                <a:lnTo>
                  <a:pt x="3467100" y="2352675"/>
                </a:lnTo>
                <a:lnTo>
                  <a:pt x="2943225" y="1838325"/>
                </a:lnTo>
                <a:lnTo>
                  <a:pt x="2914650" y="561975"/>
                </a:lnTo>
                <a:lnTo>
                  <a:pt x="5886450" y="552450"/>
                </a:lnTo>
                <a:lnTo>
                  <a:pt x="5895975" y="0"/>
                </a:lnTo>
                <a:lnTo>
                  <a:pt x="9525" y="0"/>
                </a:lnTo>
                <a:lnTo>
                  <a:pt x="0" y="5991225"/>
                </a:lnTo>
                <a:close/>
              </a:path>
            </a:pathLst>
          </a:custGeom>
          <a:blipFill dpi="0"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256309" y="305402"/>
            <a:ext cx="4637238" cy="3653649"/>
          </a:xfrm>
        </p:spPr>
        <p:txBody>
          <a:bodyPr/>
          <a:lstStyle/>
          <a:p>
            <a:pPr>
              <a:lnSpc>
                <a:spcPct val="100000"/>
              </a:lnSpc>
            </a:pPr>
            <a:r>
              <a:rPr lang="en-US" sz="3200" dirty="0"/>
              <a:t>Social determinants </a:t>
            </a:r>
            <a:br>
              <a:rPr lang="en-US" sz="3200" dirty="0"/>
            </a:br>
            <a:r>
              <a:rPr lang="en-US" sz="3200" dirty="0"/>
              <a:t>of health</a:t>
            </a:r>
            <a:br>
              <a:rPr lang="en-US" sz="3200" dirty="0"/>
            </a:br>
            <a:r>
              <a:rPr lang="en-US" sz="2400" dirty="0">
                <a:solidFill>
                  <a:schemeClr val="tx1">
                    <a:lumMod val="75000"/>
                    <a:lumOff val="25000"/>
                  </a:schemeClr>
                </a:solidFill>
              </a:rPr>
              <a:t>“are the conditions in the environments where people are born, live, learn, work, play, worship, and age that affect a wide range of health, functioning, and quality-of-life outcomes and risks.”</a:t>
            </a:r>
            <a:endParaRPr lang="en-US" sz="36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4261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908096" cy="2508948"/>
          </a:xfrm>
        </p:spPr>
        <p:txBody>
          <a:bodyPr/>
          <a:lstStyle/>
          <a:p>
            <a:pPr>
              <a:lnSpc>
                <a:spcPct val="114000"/>
              </a:lnSpc>
            </a:pPr>
            <a:r>
              <a:rPr lang="en-US" dirty="0">
                <a:solidFill>
                  <a:schemeClr val="tx1">
                    <a:lumMod val="75000"/>
                    <a:lumOff val="25000"/>
                  </a:schemeClr>
                </a:solidFill>
              </a:rPr>
              <a:t>Health care access and </a:t>
            </a:r>
            <a:br>
              <a:rPr lang="en-US" dirty="0">
                <a:solidFill>
                  <a:schemeClr val="tx1">
                    <a:lumMod val="75000"/>
                    <a:lumOff val="25000"/>
                  </a:schemeClr>
                </a:solidFill>
              </a:rPr>
            </a:br>
            <a:r>
              <a:rPr lang="en-US" dirty="0">
                <a:solidFill>
                  <a:schemeClr val="tx1">
                    <a:lumMod val="75000"/>
                    <a:lumOff val="25000"/>
                  </a:schemeClr>
                </a:solidFill>
              </a:rPr>
              <a:t>quality</a:t>
            </a:r>
            <a:br>
              <a:rPr lang="en-US" dirty="0">
                <a:solidFill>
                  <a:schemeClr val="tx1">
                    <a:lumMod val="75000"/>
                    <a:lumOff val="25000"/>
                  </a:schemeClr>
                </a:solidFill>
              </a:rPr>
            </a:br>
            <a:r>
              <a:rPr lang="en-US" sz="2000" dirty="0">
                <a:solidFill>
                  <a:schemeClr val="tx1">
                    <a:lumMod val="75000"/>
                    <a:lumOff val="25000"/>
                  </a:schemeClr>
                </a:solidFill>
              </a:rPr>
              <a:t>among Hispanic / Latino Minnesotans</a:t>
            </a:r>
          </a:p>
        </p:txBody>
      </p:sp>
      <p:sp>
        <p:nvSpPr>
          <p:cNvPr id="11" name="Content Placeholder 10"/>
          <p:cNvSpPr txBox="1">
            <a:spLocks noGrp="1"/>
          </p:cNvSpPr>
          <p:nvPr>
            <p:ph sz="half" idx="2"/>
          </p:nvPr>
        </p:nvSpPr>
        <p:spPr>
          <a:xfrm>
            <a:off x="6380703" y="572756"/>
            <a:ext cx="5049297" cy="5604207"/>
          </a:xfrm>
        </p:spPr>
        <p:txBody>
          <a:bodyPr>
            <a:normAutofit/>
          </a:bodyPr>
          <a:lstStyle/>
          <a:p>
            <a:pPr marL="0" indent="0">
              <a:buNone/>
            </a:pPr>
            <a:r>
              <a:rPr lang="en-US" b="1" dirty="0"/>
              <a:t>Health care coverage</a:t>
            </a:r>
          </a:p>
          <a:p>
            <a:pPr marL="0" indent="0">
              <a:buNone/>
            </a:pPr>
            <a:r>
              <a:rPr lang="en-US" sz="2400" i="1" dirty="0"/>
              <a:t>Much lower levels, compared to statewide</a:t>
            </a:r>
            <a:br>
              <a:rPr lang="en-US" sz="2400" i="1" dirty="0"/>
            </a:br>
            <a:br>
              <a:rPr lang="en-US" sz="800" i="1" dirty="0"/>
            </a:br>
            <a:r>
              <a:rPr lang="en-US" sz="1800" i="1" dirty="0">
                <a:solidFill>
                  <a:schemeClr val="tx1">
                    <a:lumMod val="65000"/>
                    <a:lumOff val="35000"/>
                  </a:schemeClr>
                </a:solidFill>
              </a:rPr>
              <a:t>84% and 95%, respectively</a:t>
            </a:r>
          </a:p>
          <a:p>
            <a:pPr marL="0" indent="0">
              <a:buNone/>
            </a:pPr>
            <a:endParaRPr lang="en-US" b="1" dirty="0"/>
          </a:p>
          <a:p>
            <a:pPr marL="0" indent="0">
              <a:buNone/>
            </a:pPr>
            <a:r>
              <a:rPr lang="en-US" b="1" dirty="0"/>
              <a:t>Low birth weight</a:t>
            </a:r>
          </a:p>
          <a:p>
            <a:pPr marL="0" indent="0">
              <a:buNone/>
            </a:pPr>
            <a:r>
              <a:rPr lang="en-US" sz="2400" i="1" dirty="0"/>
              <a:t>Rates of low birth weight the same as statewide rates</a:t>
            </a:r>
            <a:br>
              <a:rPr lang="en-US" sz="2400" i="1" dirty="0"/>
            </a:br>
            <a:br>
              <a:rPr lang="en-US" sz="800" i="1" dirty="0"/>
            </a:br>
            <a:r>
              <a:rPr lang="en-US" sz="1800" i="1" dirty="0">
                <a:solidFill>
                  <a:schemeClr val="tx1">
                    <a:lumMod val="65000"/>
                    <a:lumOff val="35000"/>
                  </a:schemeClr>
                </a:solidFill>
              </a:rPr>
              <a:t>6% and 6%, respectively</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5" name="Group 4"/>
          <p:cNvGrpSpPr/>
          <p:nvPr/>
        </p:nvGrpSpPr>
        <p:grpSpPr>
          <a:xfrm>
            <a:off x="5395965" y="484813"/>
            <a:ext cx="783771" cy="783771"/>
            <a:chOff x="5395965" y="484813"/>
            <a:chExt cx="783771" cy="783771"/>
          </a:xfrm>
        </p:grpSpPr>
        <p:sp>
          <p:nvSpPr>
            <p:cNvPr id="14" name="Oval 13"/>
            <p:cNvSpPr/>
            <p:nvPr/>
          </p:nvSpPr>
          <p:spPr>
            <a:xfrm>
              <a:off x="5395965" y="484813"/>
              <a:ext cx="783771" cy="783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307" y="634632"/>
              <a:ext cx="484131" cy="484131"/>
            </a:xfrm>
            <a:prstGeom prst="rect">
              <a:avLst/>
            </a:prstGeom>
          </p:spPr>
        </p:pic>
      </p:grpSp>
      <p:grpSp>
        <p:nvGrpSpPr>
          <p:cNvPr id="19" name="Group 18"/>
          <p:cNvGrpSpPr/>
          <p:nvPr/>
        </p:nvGrpSpPr>
        <p:grpSpPr>
          <a:xfrm>
            <a:off x="5408067" y="3374859"/>
            <a:ext cx="783771" cy="783771"/>
            <a:chOff x="5395965" y="484813"/>
            <a:chExt cx="783771" cy="783771"/>
          </a:xfrm>
        </p:grpSpPr>
        <p:sp>
          <p:nvSpPr>
            <p:cNvPr id="20" name="Oval 19"/>
            <p:cNvSpPr/>
            <p:nvPr/>
          </p:nvSpPr>
          <p:spPr>
            <a:xfrm>
              <a:off x="5395965" y="484813"/>
              <a:ext cx="783771" cy="7837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307" y="634632"/>
              <a:ext cx="484131" cy="484131"/>
            </a:xfrm>
            <a:prstGeom prst="rect">
              <a:avLst/>
            </a:prstGeom>
          </p:spPr>
        </p:pic>
      </p:grpSp>
    </p:spTree>
    <p:extLst>
      <p:ext uri="{BB962C8B-B14F-4D97-AF65-F5344CB8AC3E}">
        <p14:creationId xmlns:p14="http://schemas.microsoft.com/office/powerpoint/2010/main" val="817911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91402"/>
            <a:ext cx="4908096" cy="2508948"/>
          </a:xfrm>
        </p:spPr>
        <p:txBody>
          <a:bodyPr/>
          <a:lstStyle/>
          <a:p>
            <a:pPr>
              <a:lnSpc>
                <a:spcPct val="114000"/>
              </a:lnSpc>
            </a:pPr>
            <a:r>
              <a:rPr lang="en-US" dirty="0">
                <a:solidFill>
                  <a:schemeClr val="tx1">
                    <a:lumMod val="75000"/>
                    <a:lumOff val="25000"/>
                  </a:schemeClr>
                </a:solidFill>
              </a:rPr>
              <a:t>Health care access and </a:t>
            </a:r>
            <a:br>
              <a:rPr lang="en-US" dirty="0">
                <a:solidFill>
                  <a:schemeClr val="tx1">
                    <a:lumMod val="75000"/>
                    <a:lumOff val="25000"/>
                  </a:schemeClr>
                </a:solidFill>
              </a:rPr>
            </a:br>
            <a:r>
              <a:rPr lang="en-US" dirty="0">
                <a:solidFill>
                  <a:schemeClr val="tx1">
                    <a:lumMod val="75000"/>
                    <a:lumOff val="25000"/>
                  </a:schemeClr>
                </a:solidFill>
              </a:rPr>
              <a:t>quality</a:t>
            </a:r>
            <a:br>
              <a:rPr lang="en-US" dirty="0">
                <a:solidFill>
                  <a:schemeClr val="tx1">
                    <a:lumMod val="75000"/>
                    <a:lumOff val="25000"/>
                  </a:schemeClr>
                </a:solidFill>
              </a:rPr>
            </a:br>
            <a:r>
              <a:rPr lang="en-US" sz="2000" dirty="0">
                <a:solidFill>
                  <a:schemeClr val="tx1">
                    <a:lumMod val="75000"/>
                    <a:lumOff val="25000"/>
                  </a:schemeClr>
                </a:solidFill>
              </a:rPr>
              <a:t>among Hispanic / Latino Minnesotans</a:t>
            </a:r>
          </a:p>
        </p:txBody>
      </p:sp>
      <p:sp>
        <p:nvSpPr>
          <p:cNvPr id="11" name="Content Placeholder 10"/>
          <p:cNvSpPr txBox="1">
            <a:spLocks noGrp="1"/>
          </p:cNvSpPr>
          <p:nvPr>
            <p:ph sz="half" idx="2"/>
          </p:nvPr>
        </p:nvSpPr>
        <p:spPr>
          <a:xfrm>
            <a:off x="6380703" y="572756"/>
            <a:ext cx="5049297" cy="5604207"/>
          </a:xfrm>
        </p:spPr>
        <p:txBody>
          <a:bodyPr>
            <a:normAutofit/>
          </a:bodyPr>
          <a:lstStyle/>
          <a:p>
            <a:pPr marL="0" indent="0">
              <a:buNone/>
            </a:pPr>
            <a:r>
              <a:rPr lang="en-US" b="1" dirty="0"/>
              <a:t>Disability</a:t>
            </a:r>
          </a:p>
          <a:p>
            <a:pPr marL="0" indent="0">
              <a:buNone/>
            </a:pPr>
            <a:r>
              <a:rPr lang="en-US" sz="2400" i="1" dirty="0"/>
              <a:t>Lower prevalence of disability than statewide levels</a:t>
            </a:r>
            <a:br>
              <a:rPr lang="en-US" sz="2400" i="1" dirty="0"/>
            </a:br>
            <a:br>
              <a:rPr lang="en-US" sz="800" i="1" dirty="0"/>
            </a:br>
            <a:r>
              <a:rPr lang="en-US" sz="1800" i="1" dirty="0">
                <a:solidFill>
                  <a:schemeClr val="tx1">
                    <a:lumMod val="65000"/>
                    <a:lumOff val="35000"/>
                  </a:schemeClr>
                </a:solidFill>
              </a:rPr>
              <a:t>9% and 12%, respectively</a:t>
            </a:r>
          </a:p>
          <a:p>
            <a:pPr marL="0" indent="0">
              <a:buNone/>
            </a:pPr>
            <a:endParaRPr lang="en-US" b="1" dirty="0"/>
          </a:p>
          <a:p>
            <a:pPr marL="0" indent="0">
              <a:buNone/>
            </a:pPr>
            <a:r>
              <a:rPr lang="en-US" b="1" dirty="0"/>
              <a:t>Chronic disease</a:t>
            </a:r>
          </a:p>
          <a:p>
            <a:pPr marL="0" indent="0">
              <a:buNone/>
            </a:pPr>
            <a:r>
              <a:rPr lang="en-US" sz="2400" i="1" dirty="0"/>
              <a:t>Prevalence of obesity and diabetes on par with statewide rates</a:t>
            </a:r>
            <a:br>
              <a:rPr lang="en-US" sz="2400" i="1" dirty="0"/>
            </a:br>
            <a:br>
              <a:rPr lang="en-US" sz="800" i="1" dirty="0"/>
            </a:br>
            <a:r>
              <a:rPr lang="en-US" sz="1800" i="1" dirty="0">
                <a:solidFill>
                  <a:schemeClr val="tx1">
                    <a:lumMod val="65000"/>
                    <a:lumOff val="35000"/>
                  </a:schemeClr>
                </a:solidFill>
              </a:rPr>
              <a:t>Obesity: 36% and 34%, respectively</a:t>
            </a:r>
            <a:br>
              <a:rPr lang="en-US" sz="1800" i="1" dirty="0">
                <a:solidFill>
                  <a:schemeClr val="tx1">
                    <a:lumMod val="65000"/>
                    <a:lumOff val="35000"/>
                  </a:schemeClr>
                </a:solidFill>
              </a:rPr>
            </a:br>
            <a:r>
              <a:rPr lang="en-US" sz="1800" i="1" dirty="0">
                <a:solidFill>
                  <a:schemeClr val="tx1">
                    <a:lumMod val="65000"/>
                    <a:lumOff val="35000"/>
                  </a:schemeClr>
                </a:solidFill>
              </a:rPr>
              <a:t>Diabetes: 11% and 10%</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5" name="Group 4"/>
          <p:cNvGrpSpPr/>
          <p:nvPr/>
        </p:nvGrpSpPr>
        <p:grpSpPr>
          <a:xfrm>
            <a:off x="5395965" y="484813"/>
            <a:ext cx="783771" cy="783771"/>
            <a:chOff x="5395965" y="484813"/>
            <a:chExt cx="783771" cy="783771"/>
          </a:xfrm>
        </p:grpSpPr>
        <p:sp>
          <p:nvSpPr>
            <p:cNvPr id="14" name="Oval 13"/>
            <p:cNvSpPr/>
            <p:nvPr/>
          </p:nvSpPr>
          <p:spPr>
            <a:xfrm>
              <a:off x="5395965" y="484813"/>
              <a:ext cx="783771" cy="7837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307" y="634632"/>
              <a:ext cx="484131" cy="484131"/>
            </a:xfrm>
            <a:prstGeom prst="rect">
              <a:avLst/>
            </a:prstGeom>
          </p:spPr>
        </p:pic>
      </p:grpSp>
      <p:grpSp>
        <p:nvGrpSpPr>
          <p:cNvPr id="19" name="Group 18"/>
          <p:cNvGrpSpPr/>
          <p:nvPr/>
        </p:nvGrpSpPr>
        <p:grpSpPr>
          <a:xfrm>
            <a:off x="5408067" y="3374859"/>
            <a:ext cx="783771" cy="783771"/>
            <a:chOff x="5395965" y="484813"/>
            <a:chExt cx="783771" cy="783771"/>
          </a:xfrm>
        </p:grpSpPr>
        <p:sp>
          <p:nvSpPr>
            <p:cNvPr id="20" name="Oval 19"/>
            <p:cNvSpPr/>
            <p:nvPr/>
          </p:nvSpPr>
          <p:spPr>
            <a:xfrm>
              <a:off x="5395965" y="484813"/>
              <a:ext cx="783771" cy="7837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307" y="634632"/>
              <a:ext cx="484131" cy="484131"/>
            </a:xfrm>
            <a:prstGeom prst="rect">
              <a:avLst/>
            </a:prstGeom>
          </p:spPr>
        </p:pic>
      </p:grpSp>
    </p:spTree>
    <p:extLst>
      <p:ext uri="{BB962C8B-B14F-4D97-AF65-F5344CB8AC3E}">
        <p14:creationId xmlns:p14="http://schemas.microsoft.com/office/powerpoint/2010/main" val="1972495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4DE82B-4911-B6D3-25B4-471B84C66D30}"/>
              </a:ext>
            </a:extLst>
          </p:cNvPr>
          <p:cNvSpPr>
            <a:spLocks noGrp="1"/>
          </p:cNvSpPr>
          <p:nvPr>
            <p:ph type="sldNum" sz="quarter" idx="12"/>
          </p:nvPr>
        </p:nvSpPr>
        <p:spPr/>
        <p:txBody>
          <a:bodyPr/>
          <a:lstStyle/>
          <a:p>
            <a:pPr>
              <a:defRPr/>
            </a:pPr>
            <a:fld id="{8056B25C-0DB6-42B2-A6C7-0B2BE5D05A4E}" type="slidenum">
              <a:rPr lang="en-US" altLang="en-US" smtClean="0"/>
              <a:pPr>
                <a:defRPr/>
              </a:pPr>
              <a:t>3</a:t>
            </a:fld>
            <a:endParaRPr lang="en-US" altLang="en-US"/>
          </a:p>
        </p:txBody>
      </p:sp>
      <p:pic>
        <p:nvPicPr>
          <p:cNvPr id="7" name="Picture 6" descr="A close-up of a welcome card&#10;&#10;Description automatically generated">
            <a:extLst>
              <a:ext uri="{FF2B5EF4-FFF2-40B4-BE49-F238E27FC236}">
                <a16:creationId xmlns:a16="http://schemas.microsoft.com/office/drawing/2014/main" id="{9BBC2237-0A06-4D28-694A-19BE0B57FB4A}"/>
              </a:ext>
            </a:extLst>
          </p:cNvPr>
          <p:cNvPicPr>
            <a:picLocks noChangeAspect="1"/>
          </p:cNvPicPr>
          <p:nvPr/>
        </p:nvPicPr>
        <p:blipFill>
          <a:blip r:embed="rId3"/>
          <a:stretch>
            <a:fillRect/>
          </a:stretch>
        </p:blipFill>
        <p:spPr>
          <a:xfrm>
            <a:off x="2100943" y="744821"/>
            <a:ext cx="7358742" cy="5363935"/>
          </a:xfrm>
          <a:prstGeom prst="rect">
            <a:avLst/>
          </a:prstGeom>
        </p:spPr>
      </p:pic>
    </p:spTree>
    <p:extLst>
      <p:ext uri="{BB962C8B-B14F-4D97-AF65-F5344CB8AC3E}">
        <p14:creationId xmlns:p14="http://schemas.microsoft.com/office/powerpoint/2010/main" val="385779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194304"/>
            <a:ext cx="11461926" cy="1101934"/>
          </a:xfrm>
        </p:spPr>
        <p:txBody>
          <a:bodyPr/>
          <a:lstStyle/>
          <a:p>
            <a:r>
              <a:rPr lang="en-US" dirty="0"/>
              <a:t>All Minnesotans</a:t>
            </a:r>
            <a:r>
              <a:rPr lang="en-US" dirty="0">
                <a:solidFill>
                  <a:schemeClr val="tx1"/>
                </a:solidFill>
              </a:rPr>
              <a:t> and </a:t>
            </a:r>
            <a:r>
              <a:rPr lang="en-US" dirty="0">
                <a:solidFill>
                  <a:schemeClr val="accent1">
                    <a:lumMod val="75000"/>
                  </a:schemeClr>
                </a:solidFill>
              </a:rPr>
              <a:t>Hispanic / Latino Minnesotans </a:t>
            </a:r>
            <a:r>
              <a:rPr lang="en-US" dirty="0">
                <a:solidFill>
                  <a:schemeClr val="tx1"/>
                </a:solidFill>
              </a:rPr>
              <a:t>have very different age structures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aphicFrame>
        <p:nvGraphicFramePr>
          <p:cNvPr id="7" name="Content Placeholder 6"/>
          <p:cNvGraphicFramePr>
            <a:graphicFrameLocks noGrp="1"/>
          </p:cNvGraphicFramePr>
          <p:nvPr>
            <p:ph sz="half" idx="1"/>
          </p:nvPr>
        </p:nvGraphicFramePr>
        <p:xfrm>
          <a:off x="256309" y="1396721"/>
          <a:ext cx="11461926" cy="47802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2832090" y="6276493"/>
            <a:ext cx="315518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ACBD">
                    <a:lumMod val="75000"/>
                  </a:srgbClr>
                </a:solidFill>
                <a:effectLst/>
                <a:uLnTx/>
                <a:uFillTx/>
                <a:latin typeface="Century Gothic" panose="020B0502020202020204" pitchFamily="34" charset="0"/>
                <a:ea typeface="+mn-ea"/>
                <a:cs typeface="+mn-cs"/>
              </a:rPr>
              <a:t>ZERO GROWTH</a:t>
            </a:r>
          </a:p>
        </p:txBody>
      </p:sp>
      <p:sp>
        <p:nvSpPr>
          <p:cNvPr id="10" name="TextBox 9"/>
          <p:cNvSpPr txBox="1"/>
          <p:nvPr/>
        </p:nvSpPr>
        <p:spPr>
          <a:xfrm>
            <a:off x="6094179" y="6273079"/>
            <a:ext cx="3155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3C91F">
                    <a:lumMod val="75000"/>
                  </a:srgbClr>
                </a:solidFill>
                <a:effectLst/>
                <a:uLnTx/>
                <a:uFillTx/>
                <a:latin typeface="Century Gothic" panose="020B0502020202020204" pitchFamily="34" charset="0"/>
                <a:ea typeface="+mn-ea"/>
                <a:cs typeface="+mn-cs"/>
              </a:rPr>
              <a:t>RAPID GROWTH</a:t>
            </a:r>
          </a:p>
        </p:txBody>
      </p:sp>
      <p:sp>
        <p:nvSpPr>
          <p:cNvPr id="14" name="Isosceles Triangle 13"/>
          <p:cNvSpPr/>
          <p:nvPr/>
        </p:nvSpPr>
        <p:spPr>
          <a:xfrm rot="5400000">
            <a:off x="547635" y="1964457"/>
            <a:ext cx="1060103" cy="356714"/>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288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097491" cy="770339"/>
          </a:xfrm>
        </p:spPr>
        <p:txBody>
          <a:bodyPr/>
          <a:lstStyle/>
          <a:p>
            <a:r>
              <a:rPr lang="en-US" dirty="0">
                <a:solidFill>
                  <a:schemeClr val="tx1"/>
                </a:solidFill>
              </a:rPr>
              <a:t>Older adults (65+) as a share of the population</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
        <p:nvSpPr>
          <p:cNvPr id="5" name="TextBox 4"/>
          <p:cNvSpPr txBox="1"/>
          <p:nvPr/>
        </p:nvSpPr>
        <p:spPr>
          <a:xfrm>
            <a:off x="254634" y="1655400"/>
            <a:ext cx="29089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3C91F">
                    <a:lumMod val="75000"/>
                  </a:srgbClr>
                </a:solidFill>
                <a:effectLst/>
                <a:uLnTx/>
                <a:uFillTx/>
                <a:latin typeface="Century Gothic" panose="020B0502020202020204" pitchFamily="34" charset="0"/>
                <a:ea typeface="+mn-ea"/>
                <a:cs typeface="+mn-cs"/>
              </a:rPr>
              <a:t>All </a:t>
            </a:r>
            <a:br>
              <a:rPr kumimoji="0" lang="en-US" sz="2800" b="1" i="0" u="none" strike="noStrike" kern="1200" cap="none" spc="0" normalizeH="0" baseline="0" noProof="0" dirty="0">
                <a:ln>
                  <a:noFill/>
                </a:ln>
                <a:solidFill>
                  <a:srgbClr val="E3C91F">
                    <a:lumMod val="75000"/>
                  </a:srgbClr>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E3C91F">
                    <a:lumMod val="75000"/>
                  </a:srgbClr>
                </a:solidFill>
                <a:effectLst/>
                <a:uLnTx/>
                <a:uFillTx/>
                <a:latin typeface="Century Gothic" panose="020B0502020202020204" pitchFamily="34" charset="0"/>
                <a:ea typeface="+mn-ea"/>
                <a:cs typeface="+mn-cs"/>
              </a:rPr>
              <a:t>Minnesotans</a:t>
            </a:r>
          </a:p>
        </p:txBody>
      </p:sp>
      <p:sp>
        <p:nvSpPr>
          <p:cNvPr id="6" name="TextBox 5"/>
          <p:cNvSpPr txBox="1"/>
          <p:nvPr/>
        </p:nvSpPr>
        <p:spPr>
          <a:xfrm>
            <a:off x="256309" y="3844314"/>
            <a:ext cx="33108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ACBD">
                    <a:lumMod val="75000"/>
                  </a:srgbClr>
                </a:solidFill>
                <a:effectLst/>
                <a:uLnTx/>
                <a:uFillTx/>
                <a:latin typeface="Century Gothic" panose="020B0502020202020204" pitchFamily="34" charset="0"/>
                <a:ea typeface="+mn-ea"/>
                <a:cs typeface="+mn-cs"/>
              </a:rPr>
              <a:t>Hispanic / Latino Minnesotans</a:t>
            </a:r>
          </a:p>
        </p:txBody>
      </p:sp>
      <p:pic>
        <p:nvPicPr>
          <p:cNvPr id="8" name="Picture 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3567166" y="1653508"/>
            <a:ext cx="352646" cy="796052"/>
          </a:xfrm>
          <a:prstGeom prst="rect">
            <a:avLst/>
          </a:prstGeom>
        </p:spPr>
      </p:pic>
      <p:pic>
        <p:nvPicPr>
          <p:cNvPr id="9" name="Picture 8"/>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4322467" y="1653507"/>
            <a:ext cx="352646" cy="796052"/>
          </a:xfrm>
          <a:prstGeom prst="rect">
            <a:avLst/>
          </a:prstGeom>
        </p:spPr>
      </p:pic>
      <p:pic>
        <p:nvPicPr>
          <p:cNvPr id="10" name="Picture 9"/>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5077768" y="1653507"/>
            <a:ext cx="352646" cy="796052"/>
          </a:xfrm>
          <a:prstGeom prst="rect">
            <a:avLst/>
          </a:prstGeom>
        </p:spPr>
      </p:pic>
      <p:pic>
        <p:nvPicPr>
          <p:cNvPr id="11" name="Picture 10"/>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5833069" y="1653506"/>
            <a:ext cx="352646" cy="796052"/>
          </a:xfrm>
          <a:prstGeom prst="rect">
            <a:avLst/>
          </a:prstGeom>
        </p:spPr>
      </p:pic>
      <p:pic>
        <p:nvPicPr>
          <p:cNvPr id="12" name="Picture 11"/>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6588370" y="1653506"/>
            <a:ext cx="352646" cy="796052"/>
          </a:xfrm>
          <a:prstGeom prst="rect">
            <a:avLst/>
          </a:prstGeom>
        </p:spPr>
      </p:pic>
      <p:pic>
        <p:nvPicPr>
          <p:cNvPr id="13" name="Picture 12"/>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7343671" y="1653505"/>
            <a:ext cx="352646" cy="796052"/>
          </a:xfrm>
          <a:prstGeom prst="rect">
            <a:avLst/>
          </a:prstGeom>
        </p:spPr>
      </p:pic>
      <p:pic>
        <p:nvPicPr>
          <p:cNvPr id="14" name="Picture 13"/>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8098972" y="1653505"/>
            <a:ext cx="352646" cy="796052"/>
          </a:xfrm>
          <a:prstGeom prst="rect">
            <a:avLst/>
          </a:prstGeom>
        </p:spPr>
      </p:pic>
      <p:pic>
        <p:nvPicPr>
          <p:cNvPr id="15" name="Picture 14"/>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8854273" y="1653504"/>
            <a:ext cx="352646" cy="796052"/>
          </a:xfrm>
          <a:prstGeom prst="rect">
            <a:avLst/>
          </a:prstGeom>
        </p:spPr>
      </p:pic>
      <p:pic>
        <p:nvPicPr>
          <p:cNvPr id="16" name="Picture 15"/>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9609574" y="1653509"/>
            <a:ext cx="352646" cy="796052"/>
          </a:xfrm>
          <a:prstGeom prst="rect">
            <a:avLst/>
          </a:prstGeom>
        </p:spPr>
      </p:pic>
      <p:pic>
        <p:nvPicPr>
          <p:cNvPr id="17" name="Picture 16"/>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10364875" y="1653508"/>
            <a:ext cx="352646" cy="796052"/>
          </a:xfrm>
          <a:prstGeom prst="rect">
            <a:avLst/>
          </a:prstGeom>
        </p:spPr>
      </p:pic>
      <p:pic>
        <p:nvPicPr>
          <p:cNvPr id="18" name="Picture 1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3969100" y="2530227"/>
            <a:ext cx="352646" cy="796052"/>
          </a:xfrm>
          <a:prstGeom prst="rect">
            <a:avLst/>
          </a:prstGeom>
        </p:spPr>
      </p:pic>
      <p:pic>
        <p:nvPicPr>
          <p:cNvPr id="19" name="Picture 18"/>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4724401" y="2530226"/>
            <a:ext cx="352646" cy="796052"/>
          </a:xfrm>
          <a:prstGeom prst="rect">
            <a:avLst/>
          </a:prstGeom>
        </p:spPr>
      </p:pic>
      <p:pic>
        <p:nvPicPr>
          <p:cNvPr id="20" name="Picture 19"/>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5479702" y="2530226"/>
            <a:ext cx="352646" cy="796052"/>
          </a:xfrm>
          <a:prstGeom prst="rect">
            <a:avLst/>
          </a:prstGeom>
        </p:spPr>
      </p:pic>
      <p:pic>
        <p:nvPicPr>
          <p:cNvPr id="21" name="Picture 20"/>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6235003" y="2530225"/>
            <a:ext cx="352646" cy="796052"/>
          </a:xfrm>
          <a:prstGeom prst="rect">
            <a:avLst/>
          </a:prstGeom>
        </p:spPr>
      </p:pic>
      <p:pic>
        <p:nvPicPr>
          <p:cNvPr id="22" name="Picture 21"/>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6990304" y="2530225"/>
            <a:ext cx="352646" cy="796052"/>
          </a:xfrm>
          <a:prstGeom prst="rect">
            <a:avLst/>
          </a:prstGeom>
        </p:spPr>
      </p:pic>
      <p:pic>
        <p:nvPicPr>
          <p:cNvPr id="23" name="Picture 22"/>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7745605" y="2530224"/>
            <a:ext cx="352646" cy="796052"/>
          </a:xfrm>
          <a:prstGeom prst="rect">
            <a:avLst/>
          </a:prstGeom>
        </p:spPr>
      </p:pic>
      <p:pic>
        <p:nvPicPr>
          <p:cNvPr id="24" name="Picture 23"/>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8500906" y="2530224"/>
            <a:ext cx="352646" cy="796052"/>
          </a:xfrm>
          <a:prstGeom prst="rect">
            <a:avLst/>
          </a:prstGeom>
        </p:spPr>
      </p:pic>
      <p:pic>
        <p:nvPicPr>
          <p:cNvPr id="25" name="Picture 24"/>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9256207" y="2530223"/>
            <a:ext cx="352646" cy="796052"/>
          </a:xfrm>
          <a:prstGeom prst="rect">
            <a:avLst/>
          </a:prstGeom>
        </p:spPr>
      </p:pic>
      <p:pic>
        <p:nvPicPr>
          <p:cNvPr id="26" name="Picture 25"/>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10011508" y="2530228"/>
            <a:ext cx="352646" cy="796052"/>
          </a:xfrm>
          <a:prstGeom prst="rect">
            <a:avLst/>
          </a:prstGeom>
        </p:spPr>
      </p:pic>
      <p:pic>
        <p:nvPicPr>
          <p:cNvPr id="27" name="Picture 26"/>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10766809" y="2530227"/>
            <a:ext cx="352646" cy="796052"/>
          </a:xfrm>
          <a:prstGeom prst="rect">
            <a:avLst/>
          </a:prstGeom>
        </p:spPr>
      </p:pic>
      <p:pic>
        <p:nvPicPr>
          <p:cNvPr id="48" name="Picture 4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3568121" y="3844319"/>
            <a:ext cx="352646" cy="796052"/>
          </a:xfrm>
          <a:prstGeom prst="rect">
            <a:avLst/>
          </a:prstGeom>
        </p:spPr>
      </p:pic>
      <p:pic>
        <p:nvPicPr>
          <p:cNvPr id="49" name="Picture 48"/>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4323422" y="3844318"/>
            <a:ext cx="352646" cy="796052"/>
          </a:xfrm>
          <a:prstGeom prst="rect">
            <a:avLst/>
          </a:prstGeom>
        </p:spPr>
      </p:pic>
      <p:pic>
        <p:nvPicPr>
          <p:cNvPr id="50" name="Picture 49"/>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5078723" y="3844318"/>
            <a:ext cx="352646" cy="796052"/>
          </a:xfrm>
          <a:prstGeom prst="rect">
            <a:avLst/>
          </a:prstGeom>
        </p:spPr>
      </p:pic>
      <p:pic>
        <p:nvPicPr>
          <p:cNvPr id="51" name="Picture 50"/>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5834024" y="3844317"/>
            <a:ext cx="352646" cy="796052"/>
          </a:xfrm>
          <a:prstGeom prst="rect">
            <a:avLst/>
          </a:prstGeom>
        </p:spPr>
      </p:pic>
      <p:pic>
        <p:nvPicPr>
          <p:cNvPr id="52" name="Picture 51"/>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6589325" y="3844317"/>
            <a:ext cx="352646" cy="796052"/>
          </a:xfrm>
          <a:prstGeom prst="rect">
            <a:avLst/>
          </a:prstGeom>
        </p:spPr>
      </p:pic>
      <p:pic>
        <p:nvPicPr>
          <p:cNvPr id="53" name="Picture 52"/>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7344626" y="3844316"/>
            <a:ext cx="352646" cy="796052"/>
          </a:xfrm>
          <a:prstGeom prst="rect">
            <a:avLst/>
          </a:prstGeom>
        </p:spPr>
      </p:pic>
      <p:pic>
        <p:nvPicPr>
          <p:cNvPr id="54" name="Picture 53"/>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8099927" y="3844316"/>
            <a:ext cx="352646" cy="796052"/>
          </a:xfrm>
          <a:prstGeom prst="rect">
            <a:avLst/>
          </a:prstGeom>
        </p:spPr>
      </p:pic>
      <p:pic>
        <p:nvPicPr>
          <p:cNvPr id="55" name="Picture 54"/>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8855228" y="3844315"/>
            <a:ext cx="352646" cy="796052"/>
          </a:xfrm>
          <a:prstGeom prst="rect">
            <a:avLst/>
          </a:prstGeom>
        </p:spPr>
      </p:pic>
      <p:pic>
        <p:nvPicPr>
          <p:cNvPr id="56" name="Picture 55"/>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9610529" y="3844320"/>
            <a:ext cx="352646" cy="796052"/>
          </a:xfrm>
          <a:prstGeom prst="rect">
            <a:avLst/>
          </a:prstGeom>
        </p:spPr>
      </p:pic>
      <p:pic>
        <p:nvPicPr>
          <p:cNvPr id="57" name="Picture 56"/>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10365830" y="3844319"/>
            <a:ext cx="352646" cy="796052"/>
          </a:xfrm>
          <a:prstGeom prst="rect">
            <a:avLst/>
          </a:prstGeom>
        </p:spPr>
      </p:pic>
      <p:pic>
        <p:nvPicPr>
          <p:cNvPr id="58" name="Picture 5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3970055" y="4721038"/>
            <a:ext cx="352646" cy="796052"/>
          </a:xfrm>
          <a:prstGeom prst="rect">
            <a:avLst/>
          </a:prstGeom>
        </p:spPr>
      </p:pic>
      <p:pic>
        <p:nvPicPr>
          <p:cNvPr id="59" name="Picture 58"/>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4725356" y="4721037"/>
            <a:ext cx="352646" cy="796052"/>
          </a:xfrm>
          <a:prstGeom prst="rect">
            <a:avLst/>
          </a:prstGeom>
        </p:spPr>
      </p:pic>
      <p:pic>
        <p:nvPicPr>
          <p:cNvPr id="60" name="Picture 59"/>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5480657" y="4721037"/>
            <a:ext cx="352646" cy="796052"/>
          </a:xfrm>
          <a:prstGeom prst="rect">
            <a:avLst/>
          </a:prstGeom>
        </p:spPr>
      </p:pic>
      <p:pic>
        <p:nvPicPr>
          <p:cNvPr id="61" name="Picture 60"/>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6235958" y="4721036"/>
            <a:ext cx="352646" cy="796052"/>
          </a:xfrm>
          <a:prstGeom prst="rect">
            <a:avLst/>
          </a:prstGeom>
        </p:spPr>
      </p:pic>
      <p:pic>
        <p:nvPicPr>
          <p:cNvPr id="62" name="Picture 61"/>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6991259" y="4721036"/>
            <a:ext cx="352646" cy="796052"/>
          </a:xfrm>
          <a:prstGeom prst="rect">
            <a:avLst/>
          </a:prstGeom>
        </p:spPr>
      </p:pic>
      <p:pic>
        <p:nvPicPr>
          <p:cNvPr id="63" name="Picture 62"/>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7746560" y="4721035"/>
            <a:ext cx="352646" cy="796052"/>
          </a:xfrm>
          <a:prstGeom prst="rect">
            <a:avLst/>
          </a:prstGeom>
        </p:spPr>
      </p:pic>
      <p:pic>
        <p:nvPicPr>
          <p:cNvPr id="64" name="Picture 63"/>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8501861" y="4721035"/>
            <a:ext cx="352646" cy="796052"/>
          </a:xfrm>
          <a:prstGeom prst="rect">
            <a:avLst/>
          </a:prstGeom>
        </p:spPr>
      </p:pic>
      <p:pic>
        <p:nvPicPr>
          <p:cNvPr id="65" name="Picture 64"/>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9257162" y="4721034"/>
            <a:ext cx="352646" cy="796052"/>
          </a:xfrm>
          <a:prstGeom prst="rect">
            <a:avLst/>
          </a:prstGeom>
        </p:spPr>
      </p:pic>
      <p:pic>
        <p:nvPicPr>
          <p:cNvPr id="66" name="Picture 65"/>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10012463" y="4721039"/>
            <a:ext cx="352646" cy="796052"/>
          </a:xfrm>
          <a:prstGeom prst="rect">
            <a:avLst/>
          </a:prstGeom>
        </p:spPr>
      </p:pic>
      <p:pic>
        <p:nvPicPr>
          <p:cNvPr id="67" name="Picture 66"/>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8022" r="27679"/>
          <a:stretch/>
        </p:blipFill>
        <p:spPr>
          <a:xfrm>
            <a:off x="10767764" y="4721038"/>
            <a:ext cx="352646" cy="796052"/>
          </a:xfrm>
          <a:prstGeom prst="rect">
            <a:avLst/>
          </a:prstGeom>
        </p:spPr>
      </p:pic>
      <p:grpSp>
        <p:nvGrpSpPr>
          <p:cNvPr id="72" name="Group 71"/>
          <p:cNvGrpSpPr/>
          <p:nvPr/>
        </p:nvGrpSpPr>
        <p:grpSpPr>
          <a:xfrm>
            <a:off x="3568121" y="1653502"/>
            <a:ext cx="1509881" cy="1672772"/>
            <a:chOff x="3568121" y="1653502"/>
            <a:chExt cx="1509881" cy="1672772"/>
          </a:xfrm>
        </p:grpSpPr>
        <p:pic>
          <p:nvPicPr>
            <p:cNvPr id="68" name="Picture 67"/>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8022" r="27679"/>
            <a:stretch/>
          </p:blipFill>
          <p:spPr>
            <a:xfrm>
              <a:off x="3568121" y="1653503"/>
              <a:ext cx="352646" cy="796052"/>
            </a:xfrm>
            <a:prstGeom prst="rect">
              <a:avLst/>
            </a:prstGeom>
          </p:spPr>
        </p:pic>
        <p:pic>
          <p:nvPicPr>
            <p:cNvPr id="69" name="Picture 68"/>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8022" r="27679"/>
            <a:stretch/>
          </p:blipFill>
          <p:spPr>
            <a:xfrm>
              <a:off x="4323422" y="1653502"/>
              <a:ext cx="352646" cy="796052"/>
            </a:xfrm>
            <a:prstGeom prst="rect">
              <a:avLst/>
            </a:prstGeom>
          </p:spPr>
        </p:pic>
        <p:pic>
          <p:nvPicPr>
            <p:cNvPr id="70" name="Picture 69"/>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8022" r="27679"/>
            <a:stretch/>
          </p:blipFill>
          <p:spPr>
            <a:xfrm>
              <a:off x="3970055" y="2530222"/>
              <a:ext cx="352646" cy="796052"/>
            </a:xfrm>
            <a:prstGeom prst="rect">
              <a:avLst/>
            </a:prstGeom>
          </p:spPr>
        </p:pic>
        <p:pic>
          <p:nvPicPr>
            <p:cNvPr id="71" name="Picture 70"/>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8022" r="27679"/>
            <a:stretch/>
          </p:blipFill>
          <p:spPr>
            <a:xfrm>
              <a:off x="4725356" y="2530221"/>
              <a:ext cx="352646" cy="796052"/>
            </a:xfrm>
            <a:prstGeom prst="rect">
              <a:avLst/>
            </a:prstGeom>
          </p:spPr>
        </p:pic>
      </p:grpSp>
      <p:pic>
        <p:nvPicPr>
          <p:cNvPr id="73" name="Picture 7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8022" r="27679"/>
          <a:stretch/>
        </p:blipFill>
        <p:spPr>
          <a:xfrm>
            <a:off x="3568121" y="3844319"/>
            <a:ext cx="352646" cy="796052"/>
          </a:xfrm>
          <a:prstGeom prst="rect">
            <a:avLst/>
          </a:prstGeom>
        </p:spPr>
      </p:pic>
      <p:sp>
        <p:nvSpPr>
          <p:cNvPr id="74" name="TextBox 73"/>
          <p:cNvSpPr txBox="1"/>
          <p:nvPr/>
        </p:nvSpPr>
        <p:spPr>
          <a:xfrm>
            <a:off x="262099" y="2609507"/>
            <a:ext cx="2597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3C91F">
                    <a:lumMod val="75000"/>
                  </a:srgbClr>
                </a:solidFill>
                <a:effectLst/>
                <a:uLnTx/>
                <a:uFillTx/>
                <a:latin typeface="Century Gothic" panose="020B0502020202020204" pitchFamily="34" charset="0"/>
                <a:ea typeface="+mn-ea"/>
                <a:cs typeface="+mn-cs"/>
              </a:rPr>
              <a:t>18%</a:t>
            </a:r>
            <a:br>
              <a:rPr kumimoji="0" lang="en-US" sz="1800" b="1" i="0" u="none" strike="noStrike" kern="1200" cap="none" spc="0" normalizeH="0" baseline="0" noProof="0" dirty="0">
                <a:ln>
                  <a:noFill/>
                </a:ln>
                <a:solidFill>
                  <a:srgbClr val="000000">
                    <a:lumMod val="50000"/>
                    <a:lumOff val="50000"/>
                  </a:srgbClr>
                </a:solidFill>
                <a:effectLst/>
                <a:uLnTx/>
                <a:uFillTx/>
                <a:latin typeface="Century Gothic" panose="020B0502020202020204" pitchFamily="34" charset="0"/>
                <a:ea typeface="+mn-ea"/>
                <a:cs typeface="+mn-cs"/>
              </a:rPr>
            </a:br>
            <a:r>
              <a:rPr kumimoji="0" lang="en-US" sz="1800" b="1" i="0" u="none" strike="noStrike" kern="1200" cap="none" spc="0" normalizeH="0" baseline="0" noProof="0" dirty="0">
                <a:ln>
                  <a:noFill/>
                </a:ln>
                <a:solidFill>
                  <a:srgbClr val="000000">
                    <a:lumMod val="50000"/>
                    <a:lumOff val="50000"/>
                  </a:srgbClr>
                </a:solidFill>
                <a:effectLst/>
                <a:uLnTx/>
                <a:uFillTx/>
                <a:latin typeface="Century Gothic" panose="020B0502020202020204" pitchFamily="34" charset="0"/>
                <a:ea typeface="+mn-ea"/>
                <a:cs typeface="+mn-cs"/>
              </a:rPr>
              <a:t>1 million Minnesotans</a:t>
            </a:r>
          </a:p>
        </p:txBody>
      </p:sp>
      <p:sp>
        <p:nvSpPr>
          <p:cNvPr id="75" name="TextBox 74"/>
          <p:cNvSpPr txBox="1"/>
          <p:nvPr/>
        </p:nvSpPr>
        <p:spPr>
          <a:xfrm>
            <a:off x="262099" y="4795894"/>
            <a:ext cx="2597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ACBD">
                    <a:lumMod val="75000"/>
                  </a:srgbClr>
                </a:solidFill>
                <a:effectLst/>
                <a:uLnTx/>
                <a:uFillTx/>
                <a:latin typeface="Century Gothic" panose="020B0502020202020204" pitchFamily="34" charset="0"/>
                <a:ea typeface="+mn-ea"/>
                <a:cs typeface="+mn-cs"/>
              </a:rPr>
              <a:t>5%</a:t>
            </a:r>
            <a:br>
              <a:rPr kumimoji="0" lang="en-US" sz="1800" b="1" i="0" u="none" strike="noStrike" kern="1200" cap="none" spc="0" normalizeH="0" baseline="0" noProof="0" dirty="0">
                <a:ln>
                  <a:noFill/>
                </a:ln>
                <a:solidFill>
                  <a:srgbClr val="000000">
                    <a:lumMod val="50000"/>
                    <a:lumOff val="50000"/>
                  </a:srgbClr>
                </a:solidFill>
                <a:effectLst/>
                <a:uLnTx/>
                <a:uFillTx/>
                <a:latin typeface="Century Gothic" panose="020B0502020202020204" pitchFamily="34" charset="0"/>
                <a:ea typeface="+mn-ea"/>
                <a:cs typeface="+mn-cs"/>
              </a:rPr>
            </a:br>
            <a:r>
              <a:rPr kumimoji="0" lang="en-US" sz="1800" b="1" i="0" u="none" strike="noStrike" kern="1200" cap="none" spc="0" normalizeH="0" baseline="0" noProof="0" dirty="0">
                <a:ln>
                  <a:noFill/>
                </a:ln>
                <a:solidFill>
                  <a:srgbClr val="000000">
                    <a:lumMod val="50000"/>
                    <a:lumOff val="50000"/>
                  </a:srgbClr>
                </a:solidFill>
                <a:effectLst/>
                <a:uLnTx/>
                <a:uFillTx/>
                <a:latin typeface="Century Gothic" panose="020B0502020202020204" pitchFamily="34" charset="0"/>
                <a:ea typeface="+mn-ea"/>
                <a:cs typeface="+mn-cs"/>
              </a:rPr>
              <a:t>17,100 Minnesotans</a:t>
            </a:r>
          </a:p>
        </p:txBody>
      </p:sp>
    </p:spTree>
    <p:extLst>
      <p:ext uri="{BB962C8B-B14F-4D97-AF65-F5344CB8AC3E}">
        <p14:creationId xmlns:p14="http://schemas.microsoft.com/office/powerpoint/2010/main" val="1292523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05402"/>
            <a:ext cx="4637238" cy="3653649"/>
          </a:xfrm>
        </p:spPr>
        <p:txBody>
          <a:bodyPr/>
          <a:lstStyle/>
          <a:p>
            <a:pPr>
              <a:lnSpc>
                <a:spcPct val="100000"/>
              </a:lnSpc>
            </a:pPr>
            <a:r>
              <a:rPr lang="en-US" sz="3200" dirty="0"/>
              <a:t>Social determinants </a:t>
            </a:r>
            <a:br>
              <a:rPr lang="en-US" sz="3200" dirty="0"/>
            </a:br>
            <a:r>
              <a:rPr lang="en-US" sz="3200" dirty="0"/>
              <a:t>of health</a:t>
            </a:r>
            <a:br>
              <a:rPr lang="en-US" sz="3200" dirty="0"/>
            </a:br>
            <a:r>
              <a:rPr lang="en-US" sz="2400" dirty="0">
                <a:solidFill>
                  <a:schemeClr val="tx1">
                    <a:lumMod val="75000"/>
                    <a:lumOff val="25000"/>
                  </a:schemeClr>
                </a:solidFill>
              </a:rPr>
              <a:t>“are the conditions in the environments where people are born, live, learn, work, play, worship, and age that affect a wide range of health, functioning, and quality-of-life outcomes and risks.”</a:t>
            </a:r>
            <a:endParaRPr lang="en-US" sz="3600" dirty="0">
              <a:solidFill>
                <a:schemeClr val="tx1">
                  <a:lumMod val="75000"/>
                  <a:lumOff val="25000"/>
                </a:schemeClr>
              </a:solidFill>
            </a:endParaRP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137"/>
          <a:stretch/>
        </p:blipFill>
        <p:spPr>
          <a:xfrm>
            <a:off x="5596498" y="130627"/>
            <a:ext cx="5868668" cy="5988818"/>
          </a:xfr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0404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097491" cy="739775"/>
          </a:xfrm>
        </p:spPr>
        <p:txBody>
          <a:bodyPr/>
          <a:lstStyle/>
          <a:p>
            <a:r>
              <a:rPr lang="en-US" dirty="0">
                <a:solidFill>
                  <a:schemeClr val="tx1">
                    <a:lumMod val="65000"/>
                    <a:lumOff val="35000"/>
                  </a:schemeClr>
                </a:solidFill>
              </a:rPr>
              <a:t>Social determinants of health and older adults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19" name="Group 18"/>
          <p:cNvGrpSpPr/>
          <p:nvPr/>
        </p:nvGrpSpPr>
        <p:grpSpPr>
          <a:xfrm>
            <a:off x="523009" y="1734231"/>
            <a:ext cx="4982442" cy="805942"/>
            <a:chOff x="523009" y="1734231"/>
            <a:chExt cx="4982442" cy="805942"/>
          </a:xfrm>
        </p:grpSpPr>
        <p:grpSp>
          <p:nvGrpSpPr>
            <p:cNvPr id="5" name="Group 4"/>
            <p:cNvGrpSpPr/>
            <p:nvPr/>
          </p:nvGrpSpPr>
          <p:grpSpPr>
            <a:xfrm>
              <a:off x="523009" y="1756402"/>
              <a:ext cx="783771" cy="783771"/>
              <a:chOff x="5395965" y="260977"/>
              <a:chExt cx="783771" cy="783771"/>
            </a:xfrm>
          </p:grpSpPr>
          <p:sp>
            <p:nvSpPr>
              <p:cNvPr id="6" name="Oval 5"/>
              <p:cNvSpPr/>
              <p:nvPr/>
            </p:nvSpPr>
            <p:spPr>
              <a:xfrm>
                <a:off x="5395965" y="260977"/>
                <a:ext cx="783771" cy="783771"/>
              </a:xfrm>
              <a:prstGeom prst="ellipse">
                <a:avLst/>
              </a:prstGeom>
              <a:solidFill>
                <a:srgbClr val="23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020" y="381838"/>
                <a:ext cx="560685" cy="560685"/>
              </a:xfrm>
              <a:prstGeom prst="rect">
                <a:avLst/>
              </a:prstGeom>
            </p:spPr>
          </p:pic>
        </p:grpSp>
        <p:sp>
          <p:nvSpPr>
            <p:cNvPr id="8" name="TextBox 7"/>
            <p:cNvSpPr txBox="1"/>
            <p:nvPr/>
          </p:nvSpPr>
          <p:spPr>
            <a:xfrm>
              <a:off x="1524001" y="1734231"/>
              <a:ext cx="398145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33468"/>
                  </a:solidFill>
                  <a:effectLst/>
                  <a:uLnTx/>
                  <a:uFillTx/>
                  <a:latin typeface="Century Gothic" panose="020B0502020202020204" pitchFamily="34" charset="0"/>
                  <a:ea typeface="+mn-ea"/>
                  <a:cs typeface="+mn-cs"/>
                </a:rPr>
                <a:t>Educational access and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Digital health literacy</a:t>
              </a:r>
            </a:p>
          </p:txBody>
        </p:sp>
      </p:grpSp>
      <p:grpSp>
        <p:nvGrpSpPr>
          <p:cNvPr id="20" name="Group 19"/>
          <p:cNvGrpSpPr/>
          <p:nvPr/>
        </p:nvGrpSpPr>
        <p:grpSpPr>
          <a:xfrm>
            <a:off x="519520" y="3240069"/>
            <a:ext cx="6109879" cy="833455"/>
            <a:chOff x="519520" y="3240069"/>
            <a:chExt cx="6109879" cy="833455"/>
          </a:xfrm>
        </p:grpSpPr>
        <p:grpSp>
          <p:nvGrpSpPr>
            <p:cNvPr id="9" name="Group 8"/>
            <p:cNvGrpSpPr/>
            <p:nvPr/>
          </p:nvGrpSpPr>
          <p:grpSpPr>
            <a:xfrm>
              <a:off x="519520" y="3240069"/>
              <a:ext cx="783771" cy="833455"/>
              <a:chOff x="5395965" y="693894"/>
              <a:chExt cx="783771" cy="833455"/>
            </a:xfrm>
          </p:grpSpPr>
          <p:sp>
            <p:nvSpPr>
              <p:cNvPr id="10" name="Oval 9"/>
              <p:cNvSpPr/>
              <p:nvPr/>
            </p:nvSpPr>
            <p:spPr>
              <a:xfrm>
                <a:off x="5395965" y="743578"/>
                <a:ext cx="783771" cy="783771"/>
              </a:xfrm>
              <a:prstGeom prst="ellipse">
                <a:avLst/>
              </a:prstGeom>
              <a:solidFill>
                <a:srgbClr val="41B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p:cNvSpPr txBox="1"/>
              <p:nvPr/>
            </p:nvSpPr>
            <p:spPr>
              <a:xfrm>
                <a:off x="5463828" y="693894"/>
                <a:ext cx="6480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sp>
          <p:nvSpPr>
            <p:cNvPr id="12" name="TextBox 11"/>
            <p:cNvSpPr txBox="1"/>
            <p:nvPr/>
          </p:nvSpPr>
          <p:spPr>
            <a:xfrm>
              <a:off x="1524000" y="3240069"/>
              <a:ext cx="510539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1BC9C"/>
                  </a:solidFill>
                  <a:effectLst/>
                  <a:uLnTx/>
                  <a:uFillTx/>
                  <a:latin typeface="Century Gothic" panose="020B0502020202020204" pitchFamily="34" charset="0"/>
                  <a:ea typeface="+mn-ea"/>
                  <a:cs typeface="+mn-cs"/>
                </a:rPr>
                <a:t>Economic stability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Nutrition and food security</a:t>
              </a:r>
            </a:p>
          </p:txBody>
        </p:sp>
      </p:grpSp>
      <p:grpSp>
        <p:nvGrpSpPr>
          <p:cNvPr id="21" name="Group 20"/>
          <p:cNvGrpSpPr/>
          <p:nvPr/>
        </p:nvGrpSpPr>
        <p:grpSpPr>
          <a:xfrm>
            <a:off x="519518" y="4745907"/>
            <a:ext cx="6109882" cy="813446"/>
            <a:chOff x="519518" y="4745907"/>
            <a:chExt cx="6109882" cy="813446"/>
          </a:xfrm>
        </p:grpSpPr>
        <p:sp>
          <p:nvSpPr>
            <p:cNvPr id="13" name="TextBox 12"/>
            <p:cNvSpPr txBox="1"/>
            <p:nvPr/>
          </p:nvSpPr>
          <p:spPr>
            <a:xfrm>
              <a:off x="1524001" y="4745907"/>
              <a:ext cx="510539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7B319"/>
                  </a:solidFill>
                  <a:effectLst/>
                  <a:uLnTx/>
                  <a:uFillTx/>
                  <a:latin typeface="Century Gothic" panose="020B0502020202020204" pitchFamily="34" charset="0"/>
                  <a:ea typeface="+mn-ea"/>
                  <a:cs typeface="+mn-cs"/>
                </a:rPr>
                <a:t>Social and community 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Social cohesion</a:t>
              </a:r>
            </a:p>
          </p:txBody>
        </p:sp>
        <p:grpSp>
          <p:nvGrpSpPr>
            <p:cNvPr id="14" name="Group 13"/>
            <p:cNvGrpSpPr/>
            <p:nvPr/>
          </p:nvGrpSpPr>
          <p:grpSpPr>
            <a:xfrm>
              <a:off x="519518" y="4775582"/>
              <a:ext cx="783771" cy="783771"/>
              <a:chOff x="5395965" y="260977"/>
              <a:chExt cx="783771" cy="783771"/>
            </a:xfrm>
          </p:grpSpPr>
          <p:sp>
            <p:nvSpPr>
              <p:cNvPr id="15" name="Oval 14"/>
              <p:cNvSpPr/>
              <p:nvPr/>
            </p:nvSpPr>
            <p:spPr>
              <a:xfrm>
                <a:off x="5395965" y="260977"/>
                <a:ext cx="783771" cy="783771"/>
              </a:xfrm>
              <a:prstGeom prst="ellipse">
                <a:avLst/>
              </a:prstGeom>
              <a:solidFill>
                <a:srgbClr val="F7B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714999" y="510717"/>
                <a:ext cx="138487" cy="289383"/>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867399" y="510717"/>
                <a:ext cx="138487" cy="289383"/>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5542" r="26602"/>
              <a:stretch/>
            </p:blipFill>
            <p:spPr>
              <a:xfrm>
                <a:off x="5562599" y="508170"/>
                <a:ext cx="138487" cy="289383"/>
              </a:xfrm>
              <a:prstGeom prst="rect">
                <a:avLst/>
              </a:prstGeom>
            </p:spPr>
          </p:pic>
        </p:grpSp>
      </p:grpSp>
    </p:spTree>
    <p:extLst>
      <p:ext uri="{BB962C8B-B14F-4D97-AF65-F5344CB8AC3E}">
        <p14:creationId xmlns:p14="http://schemas.microsoft.com/office/powerpoint/2010/main" val="276654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097491" cy="739775"/>
          </a:xfrm>
        </p:spPr>
        <p:txBody>
          <a:bodyPr/>
          <a:lstStyle/>
          <a:p>
            <a:r>
              <a:rPr lang="en-US" dirty="0">
                <a:solidFill>
                  <a:schemeClr val="tx1">
                    <a:lumMod val="65000"/>
                    <a:lumOff val="35000"/>
                  </a:schemeClr>
                </a:solidFill>
              </a:rPr>
              <a:t>Social determinants of health and older adults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3" name="Group 2"/>
          <p:cNvGrpSpPr/>
          <p:nvPr/>
        </p:nvGrpSpPr>
        <p:grpSpPr>
          <a:xfrm>
            <a:off x="481065" y="1731629"/>
            <a:ext cx="6843660" cy="802821"/>
            <a:chOff x="481065" y="1731629"/>
            <a:chExt cx="6843660" cy="802821"/>
          </a:xfrm>
        </p:grpSpPr>
        <p:sp>
          <p:nvSpPr>
            <p:cNvPr id="8" name="TextBox 7"/>
            <p:cNvSpPr txBox="1"/>
            <p:nvPr/>
          </p:nvSpPr>
          <p:spPr>
            <a:xfrm>
              <a:off x="1524001" y="1734231"/>
              <a:ext cx="580072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8B2E1"/>
                  </a:solidFill>
                  <a:effectLst/>
                  <a:uLnTx/>
                  <a:uFillTx/>
                  <a:latin typeface="Century Gothic" panose="020B0502020202020204" pitchFamily="34" charset="0"/>
                  <a:ea typeface="+mn-ea"/>
                  <a:cs typeface="+mn-cs"/>
                </a:rPr>
                <a:t>Neighborhood and build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Aging in place</a:t>
              </a:r>
            </a:p>
          </p:txBody>
        </p:sp>
        <p:grpSp>
          <p:nvGrpSpPr>
            <p:cNvPr id="19" name="Group 18"/>
            <p:cNvGrpSpPr/>
            <p:nvPr/>
          </p:nvGrpSpPr>
          <p:grpSpPr>
            <a:xfrm>
              <a:off x="481065" y="1731629"/>
              <a:ext cx="783771" cy="783771"/>
              <a:chOff x="5395965" y="260977"/>
              <a:chExt cx="783771" cy="783771"/>
            </a:xfrm>
          </p:grpSpPr>
          <p:sp>
            <p:nvSpPr>
              <p:cNvPr id="20" name="Oval 19"/>
              <p:cNvSpPr/>
              <p:nvPr/>
            </p:nvSpPr>
            <p:spPr>
              <a:xfrm>
                <a:off x="5395965" y="260977"/>
                <a:ext cx="783771" cy="783771"/>
              </a:xfrm>
              <a:prstGeom prst="ellipse">
                <a:avLst/>
              </a:prstGeom>
              <a:solidFill>
                <a:srgbClr val="18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962" y="371874"/>
                <a:ext cx="504825" cy="504825"/>
              </a:xfrm>
              <a:prstGeom prst="rect">
                <a:avLst/>
              </a:prstGeom>
            </p:spPr>
          </p:pic>
        </p:grpSp>
      </p:grpSp>
      <p:grpSp>
        <p:nvGrpSpPr>
          <p:cNvPr id="25" name="Group 24"/>
          <p:cNvGrpSpPr/>
          <p:nvPr/>
        </p:nvGrpSpPr>
        <p:grpSpPr>
          <a:xfrm>
            <a:off x="481065" y="3240069"/>
            <a:ext cx="6148334" cy="800219"/>
            <a:chOff x="481065" y="3240069"/>
            <a:chExt cx="6148334" cy="800219"/>
          </a:xfrm>
        </p:grpSpPr>
        <p:sp>
          <p:nvSpPr>
            <p:cNvPr id="12" name="TextBox 11"/>
            <p:cNvSpPr txBox="1"/>
            <p:nvPr/>
          </p:nvSpPr>
          <p:spPr>
            <a:xfrm>
              <a:off x="1524000" y="3240069"/>
              <a:ext cx="510539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6B6B"/>
                  </a:solidFill>
                  <a:effectLst/>
                  <a:uLnTx/>
                  <a:uFillTx/>
                  <a:latin typeface="Century Gothic" panose="020B0502020202020204" pitchFamily="34" charset="0"/>
                  <a:ea typeface="+mn-ea"/>
                  <a:cs typeface="+mn-cs"/>
                </a:rPr>
                <a:t>Health care access and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Transportation</a:t>
              </a:r>
            </a:p>
          </p:txBody>
        </p:sp>
        <p:grpSp>
          <p:nvGrpSpPr>
            <p:cNvPr id="22" name="Group 21"/>
            <p:cNvGrpSpPr/>
            <p:nvPr/>
          </p:nvGrpSpPr>
          <p:grpSpPr>
            <a:xfrm>
              <a:off x="481065" y="3248292"/>
              <a:ext cx="783771" cy="783771"/>
              <a:chOff x="5395965" y="484813"/>
              <a:chExt cx="783771" cy="783771"/>
            </a:xfrm>
          </p:grpSpPr>
          <p:sp>
            <p:nvSpPr>
              <p:cNvPr id="23" name="Oval 22"/>
              <p:cNvSpPr/>
              <p:nvPr/>
            </p:nvSpPr>
            <p:spPr>
              <a:xfrm>
                <a:off x="5395965" y="484813"/>
                <a:ext cx="783771" cy="783771"/>
              </a:xfrm>
              <a:prstGeom prst="ellipse">
                <a:avLst/>
              </a:prstGeom>
              <a:solidFill>
                <a:srgbClr val="ED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307" y="634632"/>
                <a:ext cx="484131" cy="484131"/>
              </a:xfrm>
              <a:prstGeom prst="rect">
                <a:avLst/>
              </a:prstGeom>
            </p:spPr>
          </p:pic>
        </p:grpSp>
      </p:grpSp>
    </p:spTree>
    <p:extLst>
      <p:ext uri="{BB962C8B-B14F-4D97-AF65-F5344CB8AC3E}">
        <p14:creationId xmlns:p14="http://schemas.microsoft.com/office/powerpoint/2010/main" val="4218855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2693" y="1018693"/>
            <a:ext cx="5682329" cy="368665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048" b="18472"/>
          <a:stretch/>
        </p:blipFill>
        <p:spPr>
          <a:xfrm>
            <a:off x="69954" y="591090"/>
            <a:ext cx="7191375" cy="5772150"/>
          </a:xfrm>
          <a:prstGeom prst="rect">
            <a:avLst/>
          </a:prstGeom>
        </p:spPr>
      </p:pic>
      <p:sp>
        <p:nvSpPr>
          <p:cNvPr id="4" name="TextBox 3"/>
          <p:cNvSpPr txBox="1"/>
          <p:nvPr/>
        </p:nvSpPr>
        <p:spPr>
          <a:xfrm>
            <a:off x="7096125" y="1566951"/>
            <a:ext cx="46101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Social Determinants </a:t>
            </a:r>
            <a:b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of Health and </a:t>
            </a:r>
            <a:b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Older Adults</a:t>
            </a:r>
            <a:b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from the Office of Disease Prevention and Health Promotion</a:t>
            </a:r>
          </a:p>
        </p:txBody>
      </p:sp>
    </p:spTree>
    <p:extLst>
      <p:ext uri="{BB962C8B-B14F-4D97-AF65-F5344CB8AC3E}">
        <p14:creationId xmlns:p14="http://schemas.microsoft.com/office/powerpoint/2010/main" val="2539951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341512" y="1440897"/>
            <a:ext cx="1811643" cy="969264"/>
            <a:chOff x="-168068" y="4786414"/>
            <a:chExt cx="1811643" cy="969264"/>
          </a:xfrm>
        </p:grpSpPr>
        <p:sp>
          <p:nvSpPr>
            <p:cNvPr id="5" name="Oval 4"/>
            <p:cNvSpPr/>
            <p:nvPr/>
          </p:nvSpPr>
          <p:spPr>
            <a:xfrm>
              <a:off x="253122" y="4786414"/>
              <a:ext cx="969264" cy="9692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168068" y="497531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Colombian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8,900</a:t>
              </a:r>
            </a:p>
          </p:txBody>
        </p:sp>
      </p:grpSp>
      <p:grpSp>
        <p:nvGrpSpPr>
          <p:cNvPr id="26" name="Group 25"/>
          <p:cNvGrpSpPr/>
          <p:nvPr/>
        </p:nvGrpSpPr>
        <p:grpSpPr>
          <a:xfrm>
            <a:off x="5189561" y="1173682"/>
            <a:ext cx="4773168" cy="4773168"/>
            <a:chOff x="6414811" y="4745611"/>
            <a:chExt cx="4773168" cy="4773168"/>
          </a:xfrm>
        </p:grpSpPr>
        <p:sp>
          <p:nvSpPr>
            <p:cNvPr id="6" name="Oval 5"/>
            <p:cNvSpPr/>
            <p:nvPr/>
          </p:nvSpPr>
          <p:spPr>
            <a:xfrm>
              <a:off x="6414811" y="4745611"/>
              <a:ext cx="4773168" cy="4773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7895573" y="6839807"/>
              <a:ext cx="18116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Mexican</a:t>
              </a:r>
              <a:br>
                <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214,300</a:t>
              </a:r>
            </a:p>
          </p:txBody>
        </p:sp>
      </p:grpSp>
      <p:grpSp>
        <p:nvGrpSpPr>
          <p:cNvPr id="23" name="Group 22"/>
          <p:cNvGrpSpPr/>
          <p:nvPr/>
        </p:nvGrpSpPr>
        <p:grpSpPr>
          <a:xfrm>
            <a:off x="1781158" y="2591894"/>
            <a:ext cx="1811643" cy="1060704"/>
            <a:chOff x="-80923" y="1360951"/>
            <a:chExt cx="1811643" cy="1060704"/>
          </a:xfrm>
        </p:grpSpPr>
        <p:sp>
          <p:nvSpPr>
            <p:cNvPr id="7" name="Oval 6"/>
            <p:cNvSpPr/>
            <p:nvPr/>
          </p:nvSpPr>
          <p:spPr>
            <a:xfrm>
              <a:off x="294547" y="1360951"/>
              <a:ext cx="1060704" cy="10607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80923" y="1598915"/>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Cuban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10,600</a:t>
              </a:r>
            </a:p>
          </p:txBody>
        </p:sp>
      </p:grpSp>
      <p:grpSp>
        <p:nvGrpSpPr>
          <p:cNvPr id="22" name="Group 21"/>
          <p:cNvGrpSpPr/>
          <p:nvPr/>
        </p:nvGrpSpPr>
        <p:grpSpPr>
          <a:xfrm>
            <a:off x="3212478" y="2709814"/>
            <a:ext cx="1811643" cy="1344168"/>
            <a:chOff x="1795802" y="2284536"/>
            <a:chExt cx="1811643" cy="1344168"/>
          </a:xfrm>
        </p:grpSpPr>
        <p:sp>
          <p:nvSpPr>
            <p:cNvPr id="8" name="Oval 7"/>
            <p:cNvSpPr/>
            <p:nvPr/>
          </p:nvSpPr>
          <p:spPr>
            <a:xfrm>
              <a:off x="2029540" y="2284536"/>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1795802" y="2669554"/>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Ecuadorian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17,000</a:t>
              </a:r>
            </a:p>
          </p:txBody>
        </p:sp>
      </p:grpSp>
      <p:grpSp>
        <p:nvGrpSpPr>
          <p:cNvPr id="20" name="Group 19"/>
          <p:cNvGrpSpPr/>
          <p:nvPr/>
        </p:nvGrpSpPr>
        <p:grpSpPr>
          <a:xfrm>
            <a:off x="1996041" y="3904849"/>
            <a:ext cx="1811643" cy="1234440"/>
            <a:chOff x="7845170" y="1496170"/>
            <a:chExt cx="1811643" cy="1234440"/>
          </a:xfrm>
        </p:grpSpPr>
        <p:sp>
          <p:nvSpPr>
            <p:cNvPr id="9" name="Oval 8"/>
            <p:cNvSpPr/>
            <p:nvPr/>
          </p:nvSpPr>
          <p:spPr>
            <a:xfrm>
              <a:off x="8133771" y="1496170"/>
              <a:ext cx="1234440" cy="1234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p:cNvSpPr txBox="1"/>
            <p:nvPr/>
          </p:nvSpPr>
          <p:spPr>
            <a:xfrm>
              <a:off x="7845170" y="1827036"/>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Guatemalan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14,400</a:t>
              </a:r>
            </a:p>
          </p:txBody>
        </p:sp>
      </p:grpSp>
      <p:grpSp>
        <p:nvGrpSpPr>
          <p:cNvPr id="21" name="Group 20"/>
          <p:cNvGrpSpPr/>
          <p:nvPr/>
        </p:nvGrpSpPr>
        <p:grpSpPr>
          <a:xfrm>
            <a:off x="3807684" y="1255077"/>
            <a:ext cx="1811643" cy="1289304"/>
            <a:chOff x="8282730" y="2929188"/>
            <a:chExt cx="1811643" cy="1289304"/>
          </a:xfrm>
        </p:grpSpPr>
        <p:sp>
          <p:nvSpPr>
            <p:cNvPr id="11" name="Oval 10"/>
            <p:cNvSpPr/>
            <p:nvPr/>
          </p:nvSpPr>
          <p:spPr>
            <a:xfrm>
              <a:off x="8543900" y="2929188"/>
              <a:ext cx="1289304" cy="12893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282730" y="328145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Salvadoran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15,700</a:t>
              </a:r>
            </a:p>
          </p:txBody>
        </p:sp>
      </p:grpSp>
      <p:grpSp>
        <p:nvGrpSpPr>
          <p:cNvPr id="24" name="Group 23"/>
          <p:cNvGrpSpPr/>
          <p:nvPr/>
        </p:nvGrpSpPr>
        <p:grpSpPr>
          <a:xfrm>
            <a:off x="3628810" y="4340696"/>
            <a:ext cx="1811643" cy="1453896"/>
            <a:chOff x="1939450" y="4400622"/>
            <a:chExt cx="1811643" cy="1453896"/>
          </a:xfrm>
        </p:grpSpPr>
        <p:sp>
          <p:nvSpPr>
            <p:cNvPr id="10" name="Oval 9"/>
            <p:cNvSpPr/>
            <p:nvPr/>
          </p:nvSpPr>
          <p:spPr>
            <a:xfrm>
              <a:off x="2118324" y="4400622"/>
              <a:ext cx="1453896" cy="14538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p:cNvSpPr txBox="1"/>
            <p:nvPr/>
          </p:nvSpPr>
          <p:spPr>
            <a:xfrm>
              <a:off x="1939450" y="4868709"/>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Puerto Rican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19,900</a:t>
              </a:r>
            </a:p>
          </p:txBody>
        </p:sp>
      </p:grpSp>
      <p:sp>
        <p:nvSpPr>
          <p:cNvPr id="19" name="Title 18"/>
          <p:cNvSpPr>
            <a:spLocks noGrp="1"/>
          </p:cNvSpPr>
          <p:nvPr>
            <p:ph type="title"/>
          </p:nvPr>
        </p:nvSpPr>
        <p:spPr>
          <a:xfrm>
            <a:off x="0" y="101892"/>
            <a:ext cx="12192000" cy="772256"/>
          </a:xfrm>
        </p:spPr>
        <p:txBody>
          <a:bodyPr/>
          <a:lstStyle/>
          <a:p>
            <a:pPr algn="ctr"/>
            <a:r>
              <a:rPr lang="en-US" dirty="0"/>
              <a:t>Minnesota’s Hispanic and Latino cultural communities</a:t>
            </a:r>
          </a:p>
        </p:txBody>
      </p:sp>
    </p:spTree>
    <p:extLst>
      <p:ext uri="{BB962C8B-B14F-4D97-AF65-F5344CB8AC3E}">
        <p14:creationId xmlns:p14="http://schemas.microsoft.com/office/powerpoint/2010/main" val="676194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341512" y="1440897"/>
            <a:ext cx="1811643" cy="969264"/>
            <a:chOff x="-168068" y="4786414"/>
            <a:chExt cx="1811643" cy="969264"/>
          </a:xfrm>
        </p:grpSpPr>
        <p:sp>
          <p:nvSpPr>
            <p:cNvPr id="5" name="Oval 4"/>
            <p:cNvSpPr/>
            <p:nvPr/>
          </p:nvSpPr>
          <p:spPr>
            <a:xfrm>
              <a:off x="253122" y="4786414"/>
              <a:ext cx="969264" cy="9692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168068" y="497531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Colombian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8,900</a:t>
              </a:r>
            </a:p>
          </p:txBody>
        </p:sp>
      </p:grpSp>
      <p:grpSp>
        <p:nvGrpSpPr>
          <p:cNvPr id="26" name="Group 25"/>
          <p:cNvGrpSpPr/>
          <p:nvPr/>
        </p:nvGrpSpPr>
        <p:grpSpPr>
          <a:xfrm>
            <a:off x="5189561" y="1173682"/>
            <a:ext cx="4773168" cy="4773168"/>
            <a:chOff x="6414811" y="4745611"/>
            <a:chExt cx="4773168" cy="4773168"/>
          </a:xfrm>
        </p:grpSpPr>
        <p:sp>
          <p:nvSpPr>
            <p:cNvPr id="6" name="Oval 5"/>
            <p:cNvSpPr/>
            <p:nvPr/>
          </p:nvSpPr>
          <p:spPr>
            <a:xfrm>
              <a:off x="6414811" y="4745611"/>
              <a:ext cx="4773168" cy="4773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7895573" y="6839807"/>
              <a:ext cx="18116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Mexican</a:t>
              </a:r>
              <a:b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20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214,300</a:t>
              </a:r>
            </a:p>
          </p:txBody>
        </p:sp>
      </p:grpSp>
      <p:grpSp>
        <p:nvGrpSpPr>
          <p:cNvPr id="23" name="Group 22"/>
          <p:cNvGrpSpPr/>
          <p:nvPr/>
        </p:nvGrpSpPr>
        <p:grpSpPr>
          <a:xfrm>
            <a:off x="1781158" y="2591894"/>
            <a:ext cx="1811643" cy="1060704"/>
            <a:chOff x="-80923" y="1360951"/>
            <a:chExt cx="1811643" cy="1060704"/>
          </a:xfrm>
        </p:grpSpPr>
        <p:sp>
          <p:nvSpPr>
            <p:cNvPr id="7" name="Oval 6"/>
            <p:cNvSpPr/>
            <p:nvPr/>
          </p:nvSpPr>
          <p:spPr>
            <a:xfrm>
              <a:off x="294547" y="1360951"/>
              <a:ext cx="1060704" cy="10607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80923" y="1598915"/>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Cuban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10,600</a:t>
              </a:r>
            </a:p>
          </p:txBody>
        </p:sp>
      </p:grpSp>
      <p:grpSp>
        <p:nvGrpSpPr>
          <p:cNvPr id="22" name="Group 21"/>
          <p:cNvGrpSpPr/>
          <p:nvPr/>
        </p:nvGrpSpPr>
        <p:grpSpPr>
          <a:xfrm>
            <a:off x="3212478" y="2709814"/>
            <a:ext cx="1811643" cy="1344168"/>
            <a:chOff x="1795802" y="2284536"/>
            <a:chExt cx="1811643" cy="1344168"/>
          </a:xfrm>
        </p:grpSpPr>
        <p:sp>
          <p:nvSpPr>
            <p:cNvPr id="8" name="Oval 7"/>
            <p:cNvSpPr/>
            <p:nvPr/>
          </p:nvSpPr>
          <p:spPr>
            <a:xfrm>
              <a:off x="2029540" y="2284536"/>
              <a:ext cx="1344168" cy="1344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1795802" y="2669554"/>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Ecuadorian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17,000</a:t>
              </a:r>
            </a:p>
          </p:txBody>
        </p:sp>
      </p:grpSp>
      <p:grpSp>
        <p:nvGrpSpPr>
          <p:cNvPr id="20" name="Group 19"/>
          <p:cNvGrpSpPr/>
          <p:nvPr/>
        </p:nvGrpSpPr>
        <p:grpSpPr>
          <a:xfrm>
            <a:off x="1996041" y="3904849"/>
            <a:ext cx="1811643" cy="1234440"/>
            <a:chOff x="7845170" y="1496170"/>
            <a:chExt cx="1811643" cy="1234440"/>
          </a:xfrm>
        </p:grpSpPr>
        <p:sp>
          <p:nvSpPr>
            <p:cNvPr id="9" name="Oval 8"/>
            <p:cNvSpPr/>
            <p:nvPr/>
          </p:nvSpPr>
          <p:spPr>
            <a:xfrm>
              <a:off x="8133771" y="1496170"/>
              <a:ext cx="1234440" cy="12344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p:cNvSpPr txBox="1"/>
            <p:nvPr/>
          </p:nvSpPr>
          <p:spPr>
            <a:xfrm>
              <a:off x="7845170" y="1827036"/>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Guatemalan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14,400</a:t>
              </a:r>
            </a:p>
          </p:txBody>
        </p:sp>
      </p:grpSp>
      <p:grpSp>
        <p:nvGrpSpPr>
          <p:cNvPr id="21" name="Group 20"/>
          <p:cNvGrpSpPr/>
          <p:nvPr/>
        </p:nvGrpSpPr>
        <p:grpSpPr>
          <a:xfrm>
            <a:off x="3807684" y="1255077"/>
            <a:ext cx="1811643" cy="1289304"/>
            <a:chOff x="8282730" y="2929188"/>
            <a:chExt cx="1811643" cy="1289304"/>
          </a:xfrm>
        </p:grpSpPr>
        <p:sp>
          <p:nvSpPr>
            <p:cNvPr id="11" name="Oval 10"/>
            <p:cNvSpPr/>
            <p:nvPr/>
          </p:nvSpPr>
          <p:spPr>
            <a:xfrm>
              <a:off x="8543900" y="2929188"/>
              <a:ext cx="1289304" cy="12893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282730" y="328145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Salvadoran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15,700</a:t>
              </a:r>
            </a:p>
          </p:txBody>
        </p:sp>
      </p:grpSp>
      <p:grpSp>
        <p:nvGrpSpPr>
          <p:cNvPr id="24" name="Group 23"/>
          <p:cNvGrpSpPr/>
          <p:nvPr/>
        </p:nvGrpSpPr>
        <p:grpSpPr>
          <a:xfrm>
            <a:off x="3628810" y="4340696"/>
            <a:ext cx="1811643" cy="1453896"/>
            <a:chOff x="1939450" y="4400622"/>
            <a:chExt cx="1811643" cy="1453896"/>
          </a:xfrm>
        </p:grpSpPr>
        <p:sp>
          <p:nvSpPr>
            <p:cNvPr id="10" name="Oval 9"/>
            <p:cNvSpPr/>
            <p:nvPr/>
          </p:nvSpPr>
          <p:spPr>
            <a:xfrm>
              <a:off x="2118324" y="4400622"/>
              <a:ext cx="1453896" cy="14538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p:cNvSpPr txBox="1"/>
            <p:nvPr/>
          </p:nvSpPr>
          <p:spPr>
            <a:xfrm>
              <a:off x="1939450" y="4868709"/>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Puerto Rican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19,900</a:t>
              </a:r>
            </a:p>
          </p:txBody>
        </p:sp>
      </p:grpSp>
      <p:sp>
        <p:nvSpPr>
          <p:cNvPr id="19" name="Title 18"/>
          <p:cNvSpPr>
            <a:spLocks noGrp="1"/>
          </p:cNvSpPr>
          <p:nvPr>
            <p:ph type="title"/>
          </p:nvPr>
        </p:nvSpPr>
        <p:spPr>
          <a:xfrm>
            <a:off x="0" y="101892"/>
            <a:ext cx="12192000" cy="772256"/>
          </a:xfrm>
        </p:spPr>
        <p:txBody>
          <a:bodyPr/>
          <a:lstStyle/>
          <a:p>
            <a:pPr algn="ctr"/>
            <a:r>
              <a:rPr lang="en-US" dirty="0"/>
              <a:t>Minnesota’s Hispanic and Latino cultural communities</a:t>
            </a:r>
          </a:p>
        </p:txBody>
      </p:sp>
    </p:spTree>
    <p:extLst>
      <p:ext uri="{BB962C8B-B14F-4D97-AF65-F5344CB8AC3E}">
        <p14:creationId xmlns:p14="http://schemas.microsoft.com/office/powerpoint/2010/main" val="1915771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541439" cy="797753"/>
          </a:xfrm>
        </p:spPr>
        <p:txBody>
          <a:bodyPr/>
          <a:lstStyle/>
          <a:p>
            <a:r>
              <a:rPr lang="en-US" dirty="0">
                <a:solidFill>
                  <a:schemeClr val="tx1">
                    <a:lumMod val="65000"/>
                    <a:lumOff val="35000"/>
                  </a:schemeClr>
                </a:solidFill>
              </a:rPr>
              <a:t>What do we know about </a:t>
            </a:r>
            <a:r>
              <a:rPr lang="en-US" dirty="0"/>
              <a:t>Colombian</a:t>
            </a:r>
            <a:r>
              <a:rPr lang="en-US" dirty="0">
                <a:solidFill>
                  <a:schemeClr val="tx1">
                    <a:lumMod val="65000"/>
                    <a:lumOff val="35000"/>
                  </a:schemeClr>
                </a:solidFill>
              </a:rPr>
              <a:t> Minnesotans?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14" name="Group 13"/>
          <p:cNvGrpSpPr/>
          <p:nvPr/>
        </p:nvGrpSpPr>
        <p:grpSpPr>
          <a:xfrm>
            <a:off x="252992" y="1788752"/>
            <a:ext cx="3429000" cy="3033247"/>
            <a:chOff x="252992" y="1788752"/>
            <a:chExt cx="3429000" cy="3033247"/>
          </a:xfrm>
        </p:grpSpPr>
        <p:pic>
          <p:nvPicPr>
            <p:cNvPr id="6" name="Picture 5"/>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58810" y="1788752"/>
              <a:ext cx="1217365" cy="1217365"/>
            </a:xfrm>
            <a:prstGeom prst="rect">
              <a:avLst/>
            </a:prstGeom>
          </p:spPr>
        </p:pic>
        <p:sp>
          <p:nvSpPr>
            <p:cNvPr id="7" name="TextBox 6"/>
            <p:cNvSpPr txBox="1"/>
            <p:nvPr/>
          </p:nvSpPr>
          <p:spPr>
            <a:xfrm>
              <a:off x="252992" y="3006117"/>
              <a:ext cx="34290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Much larger share are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female</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(55%)</a:t>
              </a:r>
            </a:p>
          </p:txBody>
        </p:sp>
      </p:grpSp>
      <p:grpSp>
        <p:nvGrpSpPr>
          <p:cNvPr id="15" name="Group 14"/>
          <p:cNvGrpSpPr/>
          <p:nvPr/>
        </p:nvGrpSpPr>
        <p:grpSpPr>
          <a:xfrm>
            <a:off x="4603157" y="1714628"/>
            <a:ext cx="3429000" cy="2676484"/>
            <a:chOff x="4603157" y="1714628"/>
            <a:chExt cx="3429000" cy="2676484"/>
          </a:xfrm>
        </p:grpSpPr>
        <p:sp>
          <p:nvSpPr>
            <p:cNvPr id="9" name="TextBox 8"/>
            <p:cNvSpPr txBox="1"/>
            <p:nvPr/>
          </p:nvSpPr>
          <p:spPr>
            <a:xfrm>
              <a:off x="4603157" y="3006117"/>
              <a:ext cx="3429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Vast majority are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working-age</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b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(70% age 18-64)</a:t>
              </a:r>
            </a:p>
          </p:txBody>
        </p:sp>
        <p:pic>
          <p:nvPicPr>
            <p:cNvPr id="12" name="Picture 1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58537" y="1714628"/>
              <a:ext cx="1180313" cy="1180313"/>
            </a:xfrm>
            <a:prstGeom prst="rect">
              <a:avLst/>
            </a:prstGeom>
          </p:spPr>
        </p:pic>
      </p:grpSp>
      <p:grpSp>
        <p:nvGrpSpPr>
          <p:cNvPr id="16" name="Group 15"/>
          <p:cNvGrpSpPr/>
          <p:nvPr/>
        </p:nvGrpSpPr>
        <p:grpSpPr>
          <a:xfrm>
            <a:off x="8435282" y="1765741"/>
            <a:ext cx="3429000" cy="5641581"/>
            <a:chOff x="8435282" y="1765741"/>
            <a:chExt cx="3429000" cy="5641581"/>
          </a:xfrm>
        </p:grpSpPr>
        <p:sp>
          <p:nvSpPr>
            <p:cNvPr id="11" name="TextBox 10"/>
            <p:cNvSpPr txBox="1"/>
            <p:nvPr/>
          </p:nvSpPr>
          <p:spPr>
            <a:xfrm>
              <a:off x="8435282" y="3006117"/>
              <a:ext cx="342900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Small average household size</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with one-third of households only including one single individual</a:t>
              </a:r>
            </a:p>
          </p:txBody>
        </p:sp>
        <p:pic>
          <p:nvPicPr>
            <p:cNvPr id="13" name="Picture 12"/>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85182" y="1765741"/>
              <a:ext cx="1129200" cy="1129200"/>
            </a:xfrm>
            <a:prstGeom prst="rect">
              <a:avLst/>
            </a:prstGeom>
          </p:spPr>
        </p:pic>
      </p:grpSp>
    </p:spTree>
    <p:extLst>
      <p:ext uri="{BB962C8B-B14F-4D97-AF65-F5344CB8AC3E}">
        <p14:creationId xmlns:p14="http://schemas.microsoft.com/office/powerpoint/2010/main" val="4133052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750161" cy="797753"/>
          </a:xfrm>
        </p:spPr>
        <p:txBody>
          <a:bodyPr/>
          <a:lstStyle/>
          <a:p>
            <a:r>
              <a:rPr lang="en-US" dirty="0">
                <a:solidFill>
                  <a:schemeClr val="tx1"/>
                </a:solidFill>
              </a:rPr>
              <a:t>What do we know about </a:t>
            </a:r>
            <a:r>
              <a:rPr lang="en-US" dirty="0"/>
              <a:t>Colombian</a:t>
            </a:r>
            <a:r>
              <a:rPr lang="en-US" dirty="0">
                <a:solidFill>
                  <a:schemeClr val="tx1"/>
                </a:solidFill>
              </a:rPr>
              <a:t> Minnesotans?</a:t>
            </a:r>
          </a:p>
        </p:txBody>
      </p:sp>
      <p:graphicFrame>
        <p:nvGraphicFramePr>
          <p:cNvPr id="5" name="Content Placeholder 4"/>
          <p:cNvGraphicFramePr>
            <a:graphicFrameLocks noGrp="1"/>
          </p:cNvGraphicFramePr>
          <p:nvPr>
            <p:ph sz="half" idx="1"/>
          </p:nvPr>
        </p:nvGraphicFramePr>
        <p:xfrm>
          <a:off x="255588" y="1481136"/>
          <a:ext cx="11542713" cy="3197760"/>
        </p:xfrm>
        <a:graphic>
          <a:graphicData uri="http://schemas.openxmlformats.org/drawingml/2006/table">
            <a:tbl>
              <a:tblPr firstRow="1" bandRow="1">
                <a:tableStyleId>{5C22544A-7EE6-4342-B048-85BDC9FD1C3A}</a:tableStyleId>
              </a:tblPr>
              <a:tblGrid>
                <a:gridCol w="3847571">
                  <a:extLst>
                    <a:ext uri="{9D8B030D-6E8A-4147-A177-3AD203B41FA5}">
                      <a16:colId xmlns:a16="http://schemas.microsoft.com/office/drawing/2014/main" val="1542919317"/>
                    </a:ext>
                  </a:extLst>
                </a:gridCol>
                <a:gridCol w="3847571">
                  <a:extLst>
                    <a:ext uri="{9D8B030D-6E8A-4147-A177-3AD203B41FA5}">
                      <a16:colId xmlns:a16="http://schemas.microsoft.com/office/drawing/2014/main" val="1366193893"/>
                    </a:ext>
                  </a:extLst>
                </a:gridCol>
                <a:gridCol w="3847571">
                  <a:extLst>
                    <a:ext uri="{9D8B030D-6E8A-4147-A177-3AD203B41FA5}">
                      <a16:colId xmlns:a16="http://schemas.microsoft.com/office/drawing/2014/main" val="2965724214"/>
                    </a:ext>
                  </a:extLst>
                </a:gridCol>
              </a:tblGrid>
              <a:tr h="532960">
                <a:tc>
                  <a:txBody>
                    <a:bodyPr/>
                    <a:lstStyle/>
                    <a:p>
                      <a:pPr algn="ctr"/>
                      <a:r>
                        <a:rPr lang="en-US" sz="2000" dirty="0">
                          <a:latin typeface="Century Gothic" panose="020B0502020202020204" pitchFamily="34" charset="0"/>
                        </a:rPr>
                        <a:t>Bottom</a:t>
                      </a:r>
                    </a:p>
                  </a:txBody>
                  <a:tcPr anchor="ctr">
                    <a:solidFill>
                      <a:schemeClr val="accent3">
                        <a:lumMod val="60000"/>
                        <a:lumOff val="40000"/>
                      </a:schemeClr>
                    </a:solidFill>
                  </a:tcPr>
                </a:tc>
                <a:tc>
                  <a:txBody>
                    <a:bodyPr/>
                    <a:lstStyle/>
                    <a:p>
                      <a:pPr algn="ctr"/>
                      <a:r>
                        <a:rPr lang="en-US" sz="2000" dirty="0">
                          <a:latin typeface="Century Gothic" panose="020B0502020202020204" pitchFamily="34" charset="0"/>
                        </a:rPr>
                        <a:t>Middle</a:t>
                      </a:r>
                    </a:p>
                  </a:txBody>
                  <a:tcPr anchor="ctr">
                    <a:solidFill>
                      <a:schemeClr val="accent1">
                        <a:lumMod val="60000"/>
                        <a:lumOff val="40000"/>
                      </a:schemeClr>
                    </a:solidFill>
                  </a:tcPr>
                </a:tc>
                <a:tc>
                  <a:txBody>
                    <a:bodyPr/>
                    <a:lstStyle/>
                    <a:p>
                      <a:pPr algn="ctr"/>
                      <a:r>
                        <a:rPr lang="en-US" sz="2000" dirty="0">
                          <a:latin typeface="Century Gothic" panose="020B0502020202020204" pitchFamily="34" charset="0"/>
                        </a:rPr>
                        <a:t>Top</a:t>
                      </a:r>
                    </a:p>
                  </a:txBody>
                  <a:tcPr anchor="ctr">
                    <a:solidFill>
                      <a:srgbClr val="68C484"/>
                    </a:solidFill>
                  </a:tcPr>
                </a:tc>
                <a:extLst>
                  <a:ext uri="{0D108BD9-81ED-4DB2-BD59-A6C34878D82A}">
                    <a16:rowId xmlns:a16="http://schemas.microsoft.com/office/drawing/2014/main" val="2580380747"/>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Poverty rate (12%)</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Median household income ($71,200)</a:t>
                      </a:r>
                    </a:p>
                  </a:txBody>
                  <a:tcPr anchor="ctr">
                    <a:solidFill>
                      <a:srgbClr val="DBF1E2"/>
                    </a:solidFill>
                  </a:tcPr>
                </a:tc>
                <a:extLst>
                  <a:ext uri="{0D108BD9-81ED-4DB2-BD59-A6C34878D82A}">
                    <a16:rowId xmlns:a16="http://schemas.microsoft.com/office/drawing/2014/main" val="3487606561"/>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Health insurance coverage</a:t>
                      </a:r>
                      <a:r>
                        <a:rPr lang="en-US" sz="1600" b="1" baseline="0" dirty="0">
                          <a:latin typeface="Century Gothic" panose="020B0502020202020204" pitchFamily="34" charset="0"/>
                        </a:rPr>
                        <a:t> (89%)</a:t>
                      </a:r>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r>
                        <a:rPr lang="en-US" sz="1600" b="1" dirty="0">
                          <a:latin typeface="Century Gothic" panose="020B0502020202020204" pitchFamily="34" charset="0"/>
                        </a:rPr>
                        <a:t>Homeownership rate (67%)</a:t>
                      </a:r>
                    </a:p>
                  </a:txBody>
                  <a:tcPr anchor="ctr">
                    <a:solidFill>
                      <a:srgbClr val="DBF1E2"/>
                    </a:solidFill>
                  </a:tcPr>
                </a:tc>
                <a:extLst>
                  <a:ext uri="{0D108BD9-81ED-4DB2-BD59-A6C34878D82A}">
                    <a16:rowId xmlns:a16="http://schemas.microsoft.com/office/drawing/2014/main" val="2227248273"/>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Housing cost-burdened (29%)</a:t>
                      </a:r>
                    </a:p>
                  </a:txBody>
                  <a:tcPr anchor="ctr">
                    <a:solidFill>
                      <a:srgbClr val="DBF1E2"/>
                    </a:solidFill>
                  </a:tcPr>
                </a:tc>
                <a:extLst>
                  <a:ext uri="{0D108BD9-81ED-4DB2-BD59-A6C34878D82A}">
                    <a16:rowId xmlns:a16="http://schemas.microsoft.com/office/drawing/2014/main" val="2201031065"/>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At least a high school degree</a:t>
                      </a:r>
                      <a:r>
                        <a:rPr lang="en-US" sz="1600" b="1" baseline="0" dirty="0">
                          <a:latin typeface="Century Gothic" panose="020B0502020202020204" pitchFamily="34" charset="0"/>
                        </a:rPr>
                        <a:t> (93%)</a:t>
                      </a:r>
                      <a:endParaRPr lang="en-US" sz="1600" b="1"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870605211"/>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Proportion of adults working (79%)</a:t>
                      </a:r>
                    </a:p>
                  </a:txBody>
                  <a:tcPr anchor="ctr">
                    <a:solidFill>
                      <a:srgbClr val="DBF1E2"/>
                    </a:solidFill>
                  </a:tcPr>
                </a:tc>
                <a:extLst>
                  <a:ext uri="{0D108BD9-81ED-4DB2-BD59-A6C34878D82A}">
                    <a16:rowId xmlns:a16="http://schemas.microsoft.com/office/drawing/2014/main" val="1925763175"/>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4115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9421A0-8FCE-4F65-A2F1-3953E72AF744}"/>
              </a:ext>
            </a:extLst>
          </p:cNvPr>
          <p:cNvSpPr>
            <a:spLocks noGrp="1"/>
          </p:cNvSpPr>
          <p:nvPr>
            <p:ph type="sldNum" sz="quarter" idx="12"/>
          </p:nvPr>
        </p:nvSpPr>
        <p:spPr/>
        <p:txBody>
          <a:bodyPr/>
          <a:lstStyle/>
          <a:p>
            <a:pPr>
              <a:defRPr/>
            </a:pPr>
            <a:fld id="{8056B25C-0DB6-42B2-A6C7-0B2BE5D05A4E}" type="slidenum">
              <a:rPr lang="en-US" altLang="en-US" smtClean="0"/>
              <a:pPr>
                <a:defRPr/>
              </a:pPr>
              <a:t>4</a:t>
            </a:fld>
            <a:endParaRPr lang="en-US" altLang="en-US"/>
          </a:p>
        </p:txBody>
      </p:sp>
      <p:pic>
        <p:nvPicPr>
          <p:cNvPr id="7" name="Picture 6" descr="A close-up of a message&#10;&#10;Description automatically generated">
            <a:extLst>
              <a:ext uri="{FF2B5EF4-FFF2-40B4-BE49-F238E27FC236}">
                <a16:creationId xmlns:a16="http://schemas.microsoft.com/office/drawing/2014/main" id="{6FE09B35-CBC2-4C76-4280-CCB437C2C525}"/>
              </a:ext>
            </a:extLst>
          </p:cNvPr>
          <p:cNvPicPr>
            <a:picLocks noChangeAspect="1"/>
          </p:cNvPicPr>
          <p:nvPr/>
        </p:nvPicPr>
        <p:blipFill>
          <a:blip r:embed="rId3"/>
          <a:stretch>
            <a:fillRect/>
          </a:stretch>
        </p:blipFill>
        <p:spPr>
          <a:xfrm>
            <a:off x="2406468" y="736145"/>
            <a:ext cx="7368178" cy="5380567"/>
          </a:xfrm>
          <a:prstGeom prst="rect">
            <a:avLst/>
          </a:prstGeom>
        </p:spPr>
      </p:pic>
    </p:spTree>
    <p:extLst>
      <p:ext uri="{BB962C8B-B14F-4D97-AF65-F5344CB8AC3E}">
        <p14:creationId xmlns:p14="http://schemas.microsoft.com/office/powerpoint/2010/main" val="742661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341512" y="1440897"/>
            <a:ext cx="1811643" cy="969264"/>
            <a:chOff x="-168068" y="4786414"/>
            <a:chExt cx="1811643" cy="969264"/>
          </a:xfrm>
        </p:grpSpPr>
        <p:sp>
          <p:nvSpPr>
            <p:cNvPr id="5" name="Oval 4"/>
            <p:cNvSpPr/>
            <p:nvPr/>
          </p:nvSpPr>
          <p:spPr>
            <a:xfrm>
              <a:off x="253122" y="4786414"/>
              <a:ext cx="969264" cy="9692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168068" y="497531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Colombian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8,900</a:t>
              </a:r>
            </a:p>
          </p:txBody>
        </p:sp>
      </p:grpSp>
      <p:grpSp>
        <p:nvGrpSpPr>
          <p:cNvPr id="26" name="Group 25"/>
          <p:cNvGrpSpPr/>
          <p:nvPr/>
        </p:nvGrpSpPr>
        <p:grpSpPr>
          <a:xfrm>
            <a:off x="5189561" y="1173682"/>
            <a:ext cx="4773168" cy="4773168"/>
            <a:chOff x="6414811" y="4745611"/>
            <a:chExt cx="4773168" cy="4773168"/>
          </a:xfrm>
        </p:grpSpPr>
        <p:sp>
          <p:nvSpPr>
            <p:cNvPr id="6" name="Oval 5"/>
            <p:cNvSpPr/>
            <p:nvPr/>
          </p:nvSpPr>
          <p:spPr>
            <a:xfrm>
              <a:off x="6414811" y="4745611"/>
              <a:ext cx="4773168" cy="4773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7895573" y="6839807"/>
              <a:ext cx="18116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Mexican</a:t>
              </a:r>
              <a:b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20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214,300</a:t>
              </a:r>
            </a:p>
          </p:txBody>
        </p:sp>
      </p:grpSp>
      <p:grpSp>
        <p:nvGrpSpPr>
          <p:cNvPr id="23" name="Group 22"/>
          <p:cNvGrpSpPr/>
          <p:nvPr/>
        </p:nvGrpSpPr>
        <p:grpSpPr>
          <a:xfrm>
            <a:off x="1781158" y="2591894"/>
            <a:ext cx="1811643" cy="1060704"/>
            <a:chOff x="-80923" y="1360951"/>
            <a:chExt cx="1811643" cy="1060704"/>
          </a:xfrm>
        </p:grpSpPr>
        <p:sp>
          <p:nvSpPr>
            <p:cNvPr id="7" name="Oval 6"/>
            <p:cNvSpPr/>
            <p:nvPr/>
          </p:nvSpPr>
          <p:spPr>
            <a:xfrm>
              <a:off x="294547" y="1360951"/>
              <a:ext cx="1060704" cy="10607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80923" y="1598915"/>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Cuban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10,600</a:t>
              </a:r>
            </a:p>
          </p:txBody>
        </p:sp>
      </p:grpSp>
      <p:grpSp>
        <p:nvGrpSpPr>
          <p:cNvPr id="22" name="Group 21"/>
          <p:cNvGrpSpPr/>
          <p:nvPr/>
        </p:nvGrpSpPr>
        <p:grpSpPr>
          <a:xfrm>
            <a:off x="3212478" y="2709814"/>
            <a:ext cx="1811643" cy="1344168"/>
            <a:chOff x="1795802" y="2284536"/>
            <a:chExt cx="1811643" cy="1344168"/>
          </a:xfrm>
        </p:grpSpPr>
        <p:sp>
          <p:nvSpPr>
            <p:cNvPr id="8" name="Oval 7"/>
            <p:cNvSpPr/>
            <p:nvPr/>
          </p:nvSpPr>
          <p:spPr>
            <a:xfrm>
              <a:off x="2029540" y="2284536"/>
              <a:ext cx="1344168" cy="1344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1795802" y="2669554"/>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Ecuadorian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17,000</a:t>
              </a:r>
            </a:p>
          </p:txBody>
        </p:sp>
      </p:grpSp>
      <p:grpSp>
        <p:nvGrpSpPr>
          <p:cNvPr id="20" name="Group 19"/>
          <p:cNvGrpSpPr/>
          <p:nvPr/>
        </p:nvGrpSpPr>
        <p:grpSpPr>
          <a:xfrm>
            <a:off x="1996041" y="3904849"/>
            <a:ext cx="1811643" cy="1234440"/>
            <a:chOff x="7845170" y="1496170"/>
            <a:chExt cx="1811643" cy="1234440"/>
          </a:xfrm>
        </p:grpSpPr>
        <p:sp>
          <p:nvSpPr>
            <p:cNvPr id="9" name="Oval 8"/>
            <p:cNvSpPr/>
            <p:nvPr/>
          </p:nvSpPr>
          <p:spPr>
            <a:xfrm>
              <a:off x="8133771" y="1496170"/>
              <a:ext cx="1234440" cy="12344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p:cNvSpPr txBox="1"/>
            <p:nvPr/>
          </p:nvSpPr>
          <p:spPr>
            <a:xfrm>
              <a:off x="7845170" y="1827036"/>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Guatemalan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14,400</a:t>
              </a:r>
            </a:p>
          </p:txBody>
        </p:sp>
      </p:grpSp>
      <p:grpSp>
        <p:nvGrpSpPr>
          <p:cNvPr id="21" name="Group 20"/>
          <p:cNvGrpSpPr/>
          <p:nvPr/>
        </p:nvGrpSpPr>
        <p:grpSpPr>
          <a:xfrm>
            <a:off x="3807684" y="1255077"/>
            <a:ext cx="1811643" cy="1289304"/>
            <a:chOff x="8282730" y="2929188"/>
            <a:chExt cx="1811643" cy="1289304"/>
          </a:xfrm>
        </p:grpSpPr>
        <p:sp>
          <p:nvSpPr>
            <p:cNvPr id="11" name="Oval 10"/>
            <p:cNvSpPr/>
            <p:nvPr/>
          </p:nvSpPr>
          <p:spPr>
            <a:xfrm>
              <a:off x="8543900" y="2929188"/>
              <a:ext cx="1289304" cy="12893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282730" y="328145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Salvadoran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15,700</a:t>
              </a:r>
            </a:p>
          </p:txBody>
        </p:sp>
      </p:grpSp>
      <p:grpSp>
        <p:nvGrpSpPr>
          <p:cNvPr id="24" name="Group 23"/>
          <p:cNvGrpSpPr/>
          <p:nvPr/>
        </p:nvGrpSpPr>
        <p:grpSpPr>
          <a:xfrm>
            <a:off x="3628810" y="4340696"/>
            <a:ext cx="1811643" cy="1453896"/>
            <a:chOff x="1939450" y="4400622"/>
            <a:chExt cx="1811643" cy="1453896"/>
          </a:xfrm>
        </p:grpSpPr>
        <p:sp>
          <p:nvSpPr>
            <p:cNvPr id="10" name="Oval 9"/>
            <p:cNvSpPr/>
            <p:nvPr/>
          </p:nvSpPr>
          <p:spPr>
            <a:xfrm>
              <a:off x="2118324" y="4400622"/>
              <a:ext cx="1453896" cy="14538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p:cNvSpPr txBox="1"/>
            <p:nvPr/>
          </p:nvSpPr>
          <p:spPr>
            <a:xfrm>
              <a:off x="1939450" y="4868709"/>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Puerto Rican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19,900</a:t>
              </a:r>
            </a:p>
          </p:txBody>
        </p:sp>
      </p:grpSp>
      <p:sp>
        <p:nvSpPr>
          <p:cNvPr id="19" name="Title 18"/>
          <p:cNvSpPr>
            <a:spLocks noGrp="1"/>
          </p:cNvSpPr>
          <p:nvPr>
            <p:ph type="title"/>
          </p:nvPr>
        </p:nvSpPr>
        <p:spPr>
          <a:xfrm>
            <a:off x="0" y="101892"/>
            <a:ext cx="12192000" cy="772256"/>
          </a:xfrm>
        </p:spPr>
        <p:txBody>
          <a:bodyPr/>
          <a:lstStyle/>
          <a:p>
            <a:pPr algn="ctr"/>
            <a:r>
              <a:rPr lang="en-US" dirty="0"/>
              <a:t>Minnesota’s Hispanic and Latino cultural communities</a:t>
            </a:r>
          </a:p>
        </p:txBody>
      </p:sp>
    </p:spTree>
    <p:extLst>
      <p:ext uri="{BB962C8B-B14F-4D97-AF65-F5344CB8AC3E}">
        <p14:creationId xmlns:p14="http://schemas.microsoft.com/office/powerpoint/2010/main" val="2701067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541439" cy="797753"/>
          </a:xfrm>
        </p:spPr>
        <p:txBody>
          <a:bodyPr/>
          <a:lstStyle/>
          <a:p>
            <a:r>
              <a:rPr lang="en-US" dirty="0">
                <a:solidFill>
                  <a:schemeClr val="tx1">
                    <a:lumMod val="65000"/>
                    <a:lumOff val="35000"/>
                  </a:schemeClr>
                </a:solidFill>
              </a:rPr>
              <a:t>What do we know about </a:t>
            </a:r>
            <a:r>
              <a:rPr lang="en-US" dirty="0"/>
              <a:t>Cuban</a:t>
            </a:r>
            <a:r>
              <a:rPr lang="en-US" dirty="0">
                <a:solidFill>
                  <a:schemeClr val="tx1">
                    <a:lumMod val="65000"/>
                    <a:lumOff val="35000"/>
                  </a:schemeClr>
                </a:solidFill>
              </a:rPr>
              <a:t> Minnesotans?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10" name="Group 9"/>
          <p:cNvGrpSpPr/>
          <p:nvPr/>
        </p:nvGrpSpPr>
        <p:grpSpPr>
          <a:xfrm>
            <a:off x="252992" y="1809222"/>
            <a:ext cx="3429000" cy="2151002"/>
            <a:chOff x="252992" y="1809222"/>
            <a:chExt cx="3429000" cy="2151002"/>
          </a:xfrm>
        </p:grpSpPr>
        <p:sp>
          <p:nvSpPr>
            <p:cNvPr id="7" name="TextBox 6"/>
            <p:cNvSpPr txBox="1"/>
            <p:nvPr/>
          </p:nvSpPr>
          <p:spPr>
            <a:xfrm>
              <a:off x="252992" y="3006117"/>
              <a:ext cx="3429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Only a quarter are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foreign born</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(24%)</a:t>
              </a:r>
            </a:p>
          </p:txBody>
        </p:sp>
        <p:pic>
          <p:nvPicPr>
            <p:cNvPr id="3" name="Picture 2"/>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69044" y="1809222"/>
              <a:ext cx="1196895" cy="1196895"/>
            </a:xfrm>
            <a:prstGeom prst="rect">
              <a:avLst/>
            </a:prstGeom>
          </p:spPr>
        </p:pic>
      </p:grpSp>
      <p:grpSp>
        <p:nvGrpSpPr>
          <p:cNvPr id="17" name="Group 16"/>
          <p:cNvGrpSpPr/>
          <p:nvPr/>
        </p:nvGrpSpPr>
        <p:grpSpPr>
          <a:xfrm>
            <a:off x="4603157" y="1568256"/>
            <a:ext cx="3429000" cy="2822856"/>
            <a:chOff x="4603157" y="1568256"/>
            <a:chExt cx="3429000" cy="2822856"/>
          </a:xfrm>
        </p:grpSpPr>
        <p:sp>
          <p:nvSpPr>
            <p:cNvPr id="9" name="TextBox 8"/>
            <p:cNvSpPr txBox="1"/>
            <p:nvPr/>
          </p:nvSpPr>
          <p:spPr>
            <a:xfrm>
              <a:off x="4603157" y="3006117"/>
              <a:ext cx="3429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One in five have a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disability</a:t>
              </a:r>
              <a:b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(20%)</a:t>
              </a:r>
            </a:p>
          </p:txBody>
        </p:sp>
        <p:pic>
          <p:nvPicPr>
            <p:cNvPr id="5" name="Picture 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98726" y="1568256"/>
              <a:ext cx="1437861" cy="1437861"/>
            </a:xfrm>
            <a:prstGeom prst="rect">
              <a:avLst/>
            </a:prstGeom>
          </p:spPr>
        </p:pic>
      </p:grpSp>
      <p:grpSp>
        <p:nvGrpSpPr>
          <p:cNvPr id="18" name="Group 17"/>
          <p:cNvGrpSpPr/>
          <p:nvPr/>
        </p:nvGrpSpPr>
        <p:grpSpPr>
          <a:xfrm>
            <a:off x="8435282" y="1568255"/>
            <a:ext cx="3429000" cy="3684631"/>
            <a:chOff x="8435282" y="1568255"/>
            <a:chExt cx="3429000" cy="3684631"/>
          </a:xfrm>
        </p:grpSpPr>
        <p:sp>
          <p:nvSpPr>
            <p:cNvPr id="11" name="TextBox 10"/>
            <p:cNvSpPr txBox="1"/>
            <p:nvPr/>
          </p:nvSpPr>
          <p:spPr>
            <a:xfrm>
              <a:off x="8435282" y="3006117"/>
              <a:ext cx="3429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Slightly larger share of </a:t>
              </a:r>
              <a:b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older adults </a:t>
              </a:r>
              <a:b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than other cultural communities (7%)</a:t>
              </a:r>
            </a:p>
          </p:txBody>
        </p:sp>
        <p:pic>
          <p:nvPicPr>
            <p:cNvPr id="8" name="Picture 7"/>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431614" y="1568255"/>
              <a:ext cx="1437861" cy="1437861"/>
            </a:xfrm>
            <a:prstGeom prst="rect">
              <a:avLst/>
            </a:prstGeom>
          </p:spPr>
        </p:pic>
      </p:grpSp>
    </p:spTree>
    <p:extLst>
      <p:ext uri="{BB962C8B-B14F-4D97-AF65-F5344CB8AC3E}">
        <p14:creationId xmlns:p14="http://schemas.microsoft.com/office/powerpoint/2010/main" val="1364672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750161" cy="797753"/>
          </a:xfrm>
        </p:spPr>
        <p:txBody>
          <a:bodyPr/>
          <a:lstStyle/>
          <a:p>
            <a:r>
              <a:rPr lang="en-US" dirty="0">
                <a:solidFill>
                  <a:schemeClr val="tx1"/>
                </a:solidFill>
              </a:rPr>
              <a:t>What do we know about </a:t>
            </a:r>
            <a:r>
              <a:rPr lang="en-US" dirty="0"/>
              <a:t>Cuban</a:t>
            </a:r>
            <a:r>
              <a:rPr lang="en-US" dirty="0">
                <a:solidFill>
                  <a:schemeClr val="tx1"/>
                </a:solidFill>
              </a:rPr>
              <a:t> Minnesotans?</a:t>
            </a:r>
          </a:p>
        </p:txBody>
      </p:sp>
      <p:graphicFrame>
        <p:nvGraphicFramePr>
          <p:cNvPr id="5" name="Content Placeholder 4"/>
          <p:cNvGraphicFramePr>
            <a:graphicFrameLocks noGrp="1"/>
          </p:cNvGraphicFramePr>
          <p:nvPr>
            <p:ph sz="half" idx="1"/>
          </p:nvPr>
        </p:nvGraphicFramePr>
        <p:xfrm>
          <a:off x="255588" y="1481136"/>
          <a:ext cx="11542713" cy="2131840"/>
        </p:xfrm>
        <a:graphic>
          <a:graphicData uri="http://schemas.openxmlformats.org/drawingml/2006/table">
            <a:tbl>
              <a:tblPr firstRow="1" bandRow="1">
                <a:tableStyleId>{5C22544A-7EE6-4342-B048-85BDC9FD1C3A}</a:tableStyleId>
              </a:tblPr>
              <a:tblGrid>
                <a:gridCol w="3847571">
                  <a:extLst>
                    <a:ext uri="{9D8B030D-6E8A-4147-A177-3AD203B41FA5}">
                      <a16:colId xmlns:a16="http://schemas.microsoft.com/office/drawing/2014/main" val="1542919317"/>
                    </a:ext>
                  </a:extLst>
                </a:gridCol>
                <a:gridCol w="3847571">
                  <a:extLst>
                    <a:ext uri="{9D8B030D-6E8A-4147-A177-3AD203B41FA5}">
                      <a16:colId xmlns:a16="http://schemas.microsoft.com/office/drawing/2014/main" val="1366193893"/>
                    </a:ext>
                  </a:extLst>
                </a:gridCol>
                <a:gridCol w="3847571">
                  <a:extLst>
                    <a:ext uri="{9D8B030D-6E8A-4147-A177-3AD203B41FA5}">
                      <a16:colId xmlns:a16="http://schemas.microsoft.com/office/drawing/2014/main" val="2965724214"/>
                    </a:ext>
                  </a:extLst>
                </a:gridCol>
              </a:tblGrid>
              <a:tr h="532960">
                <a:tc>
                  <a:txBody>
                    <a:bodyPr/>
                    <a:lstStyle/>
                    <a:p>
                      <a:pPr algn="ctr"/>
                      <a:r>
                        <a:rPr lang="en-US" sz="2000" dirty="0">
                          <a:latin typeface="Century Gothic" panose="020B0502020202020204" pitchFamily="34" charset="0"/>
                        </a:rPr>
                        <a:t>Bottom</a:t>
                      </a:r>
                    </a:p>
                  </a:txBody>
                  <a:tcPr anchor="ctr">
                    <a:solidFill>
                      <a:schemeClr val="accent3">
                        <a:lumMod val="60000"/>
                        <a:lumOff val="40000"/>
                      </a:schemeClr>
                    </a:solidFill>
                  </a:tcPr>
                </a:tc>
                <a:tc>
                  <a:txBody>
                    <a:bodyPr/>
                    <a:lstStyle/>
                    <a:p>
                      <a:pPr algn="ctr"/>
                      <a:r>
                        <a:rPr lang="en-US" sz="2000" dirty="0">
                          <a:latin typeface="Century Gothic" panose="020B0502020202020204" pitchFamily="34" charset="0"/>
                        </a:rPr>
                        <a:t>Middle</a:t>
                      </a:r>
                    </a:p>
                  </a:txBody>
                  <a:tcPr anchor="ctr">
                    <a:solidFill>
                      <a:schemeClr val="accent1">
                        <a:lumMod val="60000"/>
                        <a:lumOff val="40000"/>
                      </a:schemeClr>
                    </a:solidFill>
                  </a:tcPr>
                </a:tc>
                <a:tc>
                  <a:txBody>
                    <a:bodyPr/>
                    <a:lstStyle/>
                    <a:p>
                      <a:pPr algn="ctr"/>
                      <a:r>
                        <a:rPr lang="en-US" sz="2000" dirty="0">
                          <a:latin typeface="Century Gothic" panose="020B0502020202020204" pitchFamily="34" charset="0"/>
                        </a:rPr>
                        <a:t>Top</a:t>
                      </a:r>
                    </a:p>
                  </a:txBody>
                  <a:tcPr anchor="ctr">
                    <a:solidFill>
                      <a:srgbClr val="68C484"/>
                    </a:solidFill>
                  </a:tcPr>
                </a:tc>
                <a:extLst>
                  <a:ext uri="{0D108BD9-81ED-4DB2-BD59-A6C34878D82A}">
                    <a16:rowId xmlns:a16="http://schemas.microsoft.com/office/drawing/2014/main" val="2580380747"/>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Proportion of adults working (72%)</a:t>
                      </a: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Poverty rate (13%)</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Median household income ($74,300)</a:t>
                      </a:r>
                    </a:p>
                  </a:txBody>
                  <a:tcPr anchor="ctr">
                    <a:solidFill>
                      <a:srgbClr val="DBF1E2"/>
                    </a:solidFill>
                  </a:tcPr>
                </a:tc>
                <a:extLst>
                  <a:ext uri="{0D108BD9-81ED-4DB2-BD59-A6C34878D82A}">
                    <a16:rowId xmlns:a16="http://schemas.microsoft.com/office/drawing/2014/main" val="3487606561"/>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Homeownership rate (52%)</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Health insurance coverage</a:t>
                      </a:r>
                      <a:r>
                        <a:rPr lang="en-US" sz="1600" b="1" baseline="0" dirty="0">
                          <a:latin typeface="Century Gothic" panose="020B0502020202020204" pitchFamily="34" charset="0"/>
                        </a:rPr>
                        <a:t> (94%)</a:t>
                      </a:r>
                      <a:endParaRPr lang="en-US" sz="1600" b="1"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1151526597"/>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At least a high school degree</a:t>
                      </a:r>
                      <a:r>
                        <a:rPr lang="en-US" sz="1600" b="1" baseline="0" dirty="0">
                          <a:latin typeface="Century Gothic" panose="020B0502020202020204" pitchFamily="34" charset="0"/>
                        </a:rPr>
                        <a:t> (85%)</a:t>
                      </a:r>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Housing cost-burdened (25%)</a:t>
                      </a:r>
                    </a:p>
                  </a:txBody>
                  <a:tcPr anchor="ctr">
                    <a:solidFill>
                      <a:srgbClr val="DBF1E2"/>
                    </a:solidFill>
                  </a:tcPr>
                </a:tc>
                <a:extLst>
                  <a:ext uri="{0D108BD9-81ED-4DB2-BD59-A6C34878D82A}">
                    <a16:rowId xmlns:a16="http://schemas.microsoft.com/office/drawing/2014/main" val="2227248273"/>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56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341512" y="1440897"/>
            <a:ext cx="1811643" cy="969264"/>
            <a:chOff x="-168068" y="4786414"/>
            <a:chExt cx="1811643" cy="969264"/>
          </a:xfrm>
        </p:grpSpPr>
        <p:sp>
          <p:nvSpPr>
            <p:cNvPr id="5" name="Oval 4"/>
            <p:cNvSpPr/>
            <p:nvPr/>
          </p:nvSpPr>
          <p:spPr>
            <a:xfrm>
              <a:off x="253122" y="4786414"/>
              <a:ext cx="969264" cy="9692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168068" y="497531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Colombian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8,900</a:t>
              </a:r>
            </a:p>
          </p:txBody>
        </p:sp>
      </p:grpSp>
      <p:grpSp>
        <p:nvGrpSpPr>
          <p:cNvPr id="26" name="Group 25"/>
          <p:cNvGrpSpPr/>
          <p:nvPr/>
        </p:nvGrpSpPr>
        <p:grpSpPr>
          <a:xfrm>
            <a:off x="5189561" y="1173682"/>
            <a:ext cx="4773168" cy="4773168"/>
            <a:chOff x="6414811" y="4745611"/>
            <a:chExt cx="4773168" cy="4773168"/>
          </a:xfrm>
        </p:grpSpPr>
        <p:sp>
          <p:nvSpPr>
            <p:cNvPr id="6" name="Oval 5"/>
            <p:cNvSpPr/>
            <p:nvPr/>
          </p:nvSpPr>
          <p:spPr>
            <a:xfrm>
              <a:off x="6414811" y="4745611"/>
              <a:ext cx="4773168" cy="4773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7895573" y="6839807"/>
              <a:ext cx="18116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Mexican</a:t>
              </a:r>
              <a:b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20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214,300</a:t>
              </a:r>
            </a:p>
          </p:txBody>
        </p:sp>
      </p:grpSp>
      <p:grpSp>
        <p:nvGrpSpPr>
          <p:cNvPr id="23" name="Group 22"/>
          <p:cNvGrpSpPr/>
          <p:nvPr/>
        </p:nvGrpSpPr>
        <p:grpSpPr>
          <a:xfrm>
            <a:off x="1781158" y="2591894"/>
            <a:ext cx="1811643" cy="1060704"/>
            <a:chOff x="-80923" y="1360951"/>
            <a:chExt cx="1811643" cy="1060704"/>
          </a:xfrm>
        </p:grpSpPr>
        <p:sp>
          <p:nvSpPr>
            <p:cNvPr id="7" name="Oval 6"/>
            <p:cNvSpPr/>
            <p:nvPr/>
          </p:nvSpPr>
          <p:spPr>
            <a:xfrm>
              <a:off x="294547" y="1360951"/>
              <a:ext cx="1060704" cy="10607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80923" y="1598915"/>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Cuban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10,600</a:t>
              </a:r>
            </a:p>
          </p:txBody>
        </p:sp>
      </p:grpSp>
      <p:grpSp>
        <p:nvGrpSpPr>
          <p:cNvPr id="22" name="Group 21"/>
          <p:cNvGrpSpPr/>
          <p:nvPr/>
        </p:nvGrpSpPr>
        <p:grpSpPr>
          <a:xfrm>
            <a:off x="3212478" y="2709814"/>
            <a:ext cx="1811643" cy="1344168"/>
            <a:chOff x="1795802" y="2284536"/>
            <a:chExt cx="1811643" cy="1344168"/>
          </a:xfrm>
        </p:grpSpPr>
        <p:sp>
          <p:nvSpPr>
            <p:cNvPr id="8" name="Oval 7"/>
            <p:cNvSpPr/>
            <p:nvPr/>
          </p:nvSpPr>
          <p:spPr>
            <a:xfrm>
              <a:off x="2029540" y="2284536"/>
              <a:ext cx="1344168" cy="1344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1795802" y="2669554"/>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Ecuadorian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17,000</a:t>
              </a:r>
            </a:p>
          </p:txBody>
        </p:sp>
      </p:grpSp>
      <p:grpSp>
        <p:nvGrpSpPr>
          <p:cNvPr id="20" name="Group 19"/>
          <p:cNvGrpSpPr/>
          <p:nvPr/>
        </p:nvGrpSpPr>
        <p:grpSpPr>
          <a:xfrm>
            <a:off x="1996041" y="3904849"/>
            <a:ext cx="1811643" cy="1234440"/>
            <a:chOff x="7845170" y="1496170"/>
            <a:chExt cx="1811643" cy="1234440"/>
          </a:xfrm>
        </p:grpSpPr>
        <p:sp>
          <p:nvSpPr>
            <p:cNvPr id="9" name="Oval 8"/>
            <p:cNvSpPr/>
            <p:nvPr/>
          </p:nvSpPr>
          <p:spPr>
            <a:xfrm>
              <a:off x="8133771" y="1496170"/>
              <a:ext cx="1234440" cy="12344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p:cNvSpPr txBox="1"/>
            <p:nvPr/>
          </p:nvSpPr>
          <p:spPr>
            <a:xfrm>
              <a:off x="7845170" y="1827036"/>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Guatemalan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14,400</a:t>
              </a:r>
            </a:p>
          </p:txBody>
        </p:sp>
      </p:grpSp>
      <p:grpSp>
        <p:nvGrpSpPr>
          <p:cNvPr id="21" name="Group 20"/>
          <p:cNvGrpSpPr/>
          <p:nvPr/>
        </p:nvGrpSpPr>
        <p:grpSpPr>
          <a:xfrm>
            <a:off x="3807684" y="1255077"/>
            <a:ext cx="1811643" cy="1289304"/>
            <a:chOff x="8282730" y="2929188"/>
            <a:chExt cx="1811643" cy="1289304"/>
          </a:xfrm>
        </p:grpSpPr>
        <p:sp>
          <p:nvSpPr>
            <p:cNvPr id="11" name="Oval 10"/>
            <p:cNvSpPr/>
            <p:nvPr/>
          </p:nvSpPr>
          <p:spPr>
            <a:xfrm>
              <a:off x="8543900" y="2929188"/>
              <a:ext cx="1289304" cy="12893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282730" y="328145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Salvadoran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15,700</a:t>
              </a:r>
            </a:p>
          </p:txBody>
        </p:sp>
      </p:grpSp>
      <p:grpSp>
        <p:nvGrpSpPr>
          <p:cNvPr id="24" name="Group 23"/>
          <p:cNvGrpSpPr/>
          <p:nvPr/>
        </p:nvGrpSpPr>
        <p:grpSpPr>
          <a:xfrm>
            <a:off x="3628810" y="4340696"/>
            <a:ext cx="1811643" cy="1453896"/>
            <a:chOff x="1939450" y="4400622"/>
            <a:chExt cx="1811643" cy="1453896"/>
          </a:xfrm>
        </p:grpSpPr>
        <p:sp>
          <p:nvSpPr>
            <p:cNvPr id="10" name="Oval 9"/>
            <p:cNvSpPr/>
            <p:nvPr/>
          </p:nvSpPr>
          <p:spPr>
            <a:xfrm>
              <a:off x="2118324" y="4400622"/>
              <a:ext cx="1453896" cy="14538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p:cNvSpPr txBox="1"/>
            <p:nvPr/>
          </p:nvSpPr>
          <p:spPr>
            <a:xfrm>
              <a:off x="1939450" y="4868709"/>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Puerto Rican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19,900</a:t>
              </a:r>
            </a:p>
          </p:txBody>
        </p:sp>
      </p:grpSp>
      <p:sp>
        <p:nvSpPr>
          <p:cNvPr id="19" name="Title 18"/>
          <p:cNvSpPr>
            <a:spLocks noGrp="1"/>
          </p:cNvSpPr>
          <p:nvPr>
            <p:ph type="title"/>
          </p:nvPr>
        </p:nvSpPr>
        <p:spPr>
          <a:xfrm>
            <a:off x="0" y="101892"/>
            <a:ext cx="12192000" cy="772256"/>
          </a:xfrm>
        </p:spPr>
        <p:txBody>
          <a:bodyPr/>
          <a:lstStyle/>
          <a:p>
            <a:pPr algn="ctr"/>
            <a:r>
              <a:rPr lang="en-US" dirty="0"/>
              <a:t>Minnesota’s Hispanic and Latino cultural communities</a:t>
            </a:r>
          </a:p>
        </p:txBody>
      </p:sp>
    </p:spTree>
    <p:extLst>
      <p:ext uri="{BB962C8B-B14F-4D97-AF65-F5344CB8AC3E}">
        <p14:creationId xmlns:p14="http://schemas.microsoft.com/office/powerpoint/2010/main" val="3746649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829674" cy="797753"/>
          </a:xfrm>
        </p:spPr>
        <p:txBody>
          <a:bodyPr/>
          <a:lstStyle/>
          <a:p>
            <a:r>
              <a:rPr lang="en-US" dirty="0">
                <a:solidFill>
                  <a:schemeClr val="tx1">
                    <a:lumMod val="65000"/>
                    <a:lumOff val="35000"/>
                  </a:schemeClr>
                </a:solidFill>
              </a:rPr>
              <a:t>What do we know about </a:t>
            </a:r>
            <a:r>
              <a:rPr lang="en-US" dirty="0"/>
              <a:t>Guatemalan</a:t>
            </a:r>
            <a:r>
              <a:rPr lang="en-US" dirty="0">
                <a:solidFill>
                  <a:schemeClr val="tx1">
                    <a:lumMod val="65000"/>
                    <a:lumOff val="35000"/>
                  </a:schemeClr>
                </a:solidFill>
              </a:rPr>
              <a:t> Minnesotans?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12" name="Group 11"/>
          <p:cNvGrpSpPr/>
          <p:nvPr/>
        </p:nvGrpSpPr>
        <p:grpSpPr>
          <a:xfrm>
            <a:off x="252992" y="1723968"/>
            <a:ext cx="3429000" cy="3528918"/>
            <a:chOff x="252992" y="1723968"/>
            <a:chExt cx="3429000" cy="3528918"/>
          </a:xfrm>
        </p:grpSpPr>
        <p:sp>
          <p:nvSpPr>
            <p:cNvPr id="7" name="TextBox 6"/>
            <p:cNvSpPr txBox="1"/>
            <p:nvPr/>
          </p:nvSpPr>
          <p:spPr>
            <a:xfrm>
              <a:off x="252992" y="3006117"/>
              <a:ext cx="3429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Younger </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than other cultural communities, with almost half under age 18 (45%)</a:t>
              </a:r>
            </a:p>
          </p:txBody>
        </p:sp>
        <p:pic>
          <p:nvPicPr>
            <p:cNvPr id="6" name="Picture 5"/>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26418" y="1723968"/>
              <a:ext cx="1282148" cy="1282148"/>
            </a:xfrm>
            <a:prstGeom prst="rect">
              <a:avLst/>
            </a:prstGeom>
          </p:spPr>
        </p:pic>
      </p:grpSp>
      <p:grpSp>
        <p:nvGrpSpPr>
          <p:cNvPr id="14" name="Group 13"/>
          <p:cNvGrpSpPr/>
          <p:nvPr/>
        </p:nvGrpSpPr>
        <p:grpSpPr>
          <a:xfrm>
            <a:off x="4603157" y="1773665"/>
            <a:ext cx="3429000" cy="3479221"/>
            <a:chOff x="4603157" y="1773665"/>
            <a:chExt cx="3429000" cy="3479221"/>
          </a:xfrm>
        </p:grpSpPr>
        <p:sp>
          <p:nvSpPr>
            <p:cNvPr id="9" name="TextBox 8"/>
            <p:cNvSpPr txBox="1"/>
            <p:nvPr/>
          </p:nvSpPr>
          <p:spPr>
            <a:xfrm>
              <a:off x="4603157" y="3006117"/>
              <a:ext cx="3429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Half are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foreign-born </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and one-third speak English “less than very well” (37%)</a:t>
              </a:r>
            </a:p>
          </p:txBody>
        </p:sp>
        <p:pic>
          <p:nvPicPr>
            <p:cNvPr id="13" name="Picture 1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01431" y="1773665"/>
              <a:ext cx="1232452" cy="1232452"/>
            </a:xfrm>
            <a:prstGeom prst="rect">
              <a:avLst/>
            </a:prstGeom>
          </p:spPr>
        </p:pic>
      </p:grpSp>
      <p:grpSp>
        <p:nvGrpSpPr>
          <p:cNvPr id="16" name="Group 15"/>
          <p:cNvGrpSpPr/>
          <p:nvPr/>
        </p:nvGrpSpPr>
        <p:grpSpPr>
          <a:xfrm>
            <a:off x="8435282" y="1780292"/>
            <a:ext cx="3429000" cy="2610820"/>
            <a:chOff x="8435282" y="1780292"/>
            <a:chExt cx="3429000" cy="2610820"/>
          </a:xfrm>
        </p:grpSpPr>
        <p:sp>
          <p:nvSpPr>
            <p:cNvPr id="11" name="TextBox 10"/>
            <p:cNvSpPr txBox="1"/>
            <p:nvPr/>
          </p:nvSpPr>
          <p:spPr>
            <a:xfrm>
              <a:off x="8435282" y="3006117"/>
              <a:ext cx="3429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Only half live in the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Twin Cities</a:t>
              </a:r>
              <a:b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(52%)</a:t>
              </a:r>
            </a:p>
          </p:txBody>
        </p:sp>
        <p:pic>
          <p:nvPicPr>
            <p:cNvPr id="15" name="Picture 14"/>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36869" y="1780292"/>
              <a:ext cx="1225825" cy="1225825"/>
            </a:xfrm>
            <a:prstGeom prst="rect">
              <a:avLst/>
            </a:prstGeom>
          </p:spPr>
        </p:pic>
      </p:grpSp>
    </p:spTree>
    <p:extLst>
      <p:ext uri="{BB962C8B-B14F-4D97-AF65-F5344CB8AC3E}">
        <p14:creationId xmlns:p14="http://schemas.microsoft.com/office/powerpoint/2010/main" val="234939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750161" cy="797753"/>
          </a:xfrm>
        </p:spPr>
        <p:txBody>
          <a:bodyPr/>
          <a:lstStyle/>
          <a:p>
            <a:r>
              <a:rPr lang="en-US" dirty="0">
                <a:solidFill>
                  <a:schemeClr val="tx1"/>
                </a:solidFill>
              </a:rPr>
              <a:t>What do we know about </a:t>
            </a:r>
            <a:r>
              <a:rPr lang="en-US" dirty="0"/>
              <a:t>Guatemalan</a:t>
            </a:r>
            <a:r>
              <a:rPr lang="en-US" dirty="0">
                <a:solidFill>
                  <a:schemeClr val="tx1"/>
                </a:solidFill>
              </a:rPr>
              <a:t> Minnesotans?</a:t>
            </a:r>
          </a:p>
        </p:txBody>
      </p:sp>
      <p:graphicFrame>
        <p:nvGraphicFramePr>
          <p:cNvPr id="5" name="Content Placeholder 4"/>
          <p:cNvGraphicFramePr>
            <a:graphicFrameLocks noGrp="1"/>
          </p:cNvGraphicFramePr>
          <p:nvPr>
            <p:ph sz="half" idx="1"/>
          </p:nvPr>
        </p:nvGraphicFramePr>
        <p:xfrm>
          <a:off x="255588" y="1481136"/>
          <a:ext cx="11542713" cy="3730720"/>
        </p:xfrm>
        <a:graphic>
          <a:graphicData uri="http://schemas.openxmlformats.org/drawingml/2006/table">
            <a:tbl>
              <a:tblPr firstRow="1" bandRow="1">
                <a:tableStyleId>{5C22544A-7EE6-4342-B048-85BDC9FD1C3A}</a:tableStyleId>
              </a:tblPr>
              <a:tblGrid>
                <a:gridCol w="3847571">
                  <a:extLst>
                    <a:ext uri="{9D8B030D-6E8A-4147-A177-3AD203B41FA5}">
                      <a16:colId xmlns:a16="http://schemas.microsoft.com/office/drawing/2014/main" val="1542919317"/>
                    </a:ext>
                  </a:extLst>
                </a:gridCol>
                <a:gridCol w="3847571">
                  <a:extLst>
                    <a:ext uri="{9D8B030D-6E8A-4147-A177-3AD203B41FA5}">
                      <a16:colId xmlns:a16="http://schemas.microsoft.com/office/drawing/2014/main" val="1366193893"/>
                    </a:ext>
                  </a:extLst>
                </a:gridCol>
                <a:gridCol w="3847571">
                  <a:extLst>
                    <a:ext uri="{9D8B030D-6E8A-4147-A177-3AD203B41FA5}">
                      <a16:colId xmlns:a16="http://schemas.microsoft.com/office/drawing/2014/main" val="2965724214"/>
                    </a:ext>
                  </a:extLst>
                </a:gridCol>
              </a:tblGrid>
              <a:tr h="532960">
                <a:tc>
                  <a:txBody>
                    <a:bodyPr/>
                    <a:lstStyle/>
                    <a:p>
                      <a:pPr algn="ctr"/>
                      <a:r>
                        <a:rPr lang="en-US" sz="2000" dirty="0">
                          <a:latin typeface="Century Gothic" panose="020B0502020202020204" pitchFamily="34" charset="0"/>
                        </a:rPr>
                        <a:t>Bottom</a:t>
                      </a:r>
                    </a:p>
                  </a:txBody>
                  <a:tcPr anchor="ctr">
                    <a:solidFill>
                      <a:schemeClr val="accent3">
                        <a:lumMod val="60000"/>
                        <a:lumOff val="40000"/>
                      </a:schemeClr>
                    </a:solidFill>
                  </a:tcPr>
                </a:tc>
                <a:tc>
                  <a:txBody>
                    <a:bodyPr/>
                    <a:lstStyle/>
                    <a:p>
                      <a:pPr algn="ctr"/>
                      <a:r>
                        <a:rPr lang="en-US" sz="2000" dirty="0">
                          <a:latin typeface="Century Gothic" panose="020B0502020202020204" pitchFamily="34" charset="0"/>
                        </a:rPr>
                        <a:t>Middle</a:t>
                      </a:r>
                    </a:p>
                  </a:txBody>
                  <a:tcPr anchor="ctr">
                    <a:solidFill>
                      <a:schemeClr val="accent1">
                        <a:lumMod val="60000"/>
                        <a:lumOff val="40000"/>
                      </a:schemeClr>
                    </a:solidFill>
                  </a:tcPr>
                </a:tc>
                <a:tc>
                  <a:txBody>
                    <a:bodyPr/>
                    <a:lstStyle/>
                    <a:p>
                      <a:pPr algn="ctr"/>
                      <a:r>
                        <a:rPr lang="en-US" sz="2000" dirty="0">
                          <a:latin typeface="Century Gothic" panose="020B0502020202020204" pitchFamily="34" charset="0"/>
                        </a:rPr>
                        <a:t>Top</a:t>
                      </a:r>
                    </a:p>
                  </a:txBody>
                  <a:tcPr anchor="ctr">
                    <a:solidFill>
                      <a:srgbClr val="68C484"/>
                    </a:solidFill>
                  </a:tcPr>
                </a:tc>
                <a:extLst>
                  <a:ext uri="{0D108BD9-81ED-4DB2-BD59-A6C34878D82A}">
                    <a16:rowId xmlns:a16="http://schemas.microsoft.com/office/drawing/2014/main" val="2580380747"/>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Median household income ($55,500)</a:t>
                      </a: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Housing cost-burdened (39%)</a:t>
                      </a: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3487606561"/>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Poverty rate (17%)</a:t>
                      </a: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2227248273"/>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Health insurance coverage</a:t>
                      </a:r>
                      <a:r>
                        <a:rPr lang="en-US" sz="1600" b="1" baseline="0" dirty="0">
                          <a:latin typeface="Century Gothic" panose="020B0502020202020204" pitchFamily="34" charset="0"/>
                        </a:rPr>
                        <a:t> (72%)</a:t>
                      </a: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2201031065"/>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Homeownership rate (45%)</a:t>
                      </a: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413489068"/>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At least a high school degree</a:t>
                      </a:r>
                      <a:r>
                        <a:rPr lang="en-US" sz="1600" b="1" baseline="0" dirty="0">
                          <a:latin typeface="Century Gothic" panose="020B0502020202020204" pitchFamily="34" charset="0"/>
                        </a:rPr>
                        <a:t> (58%)</a:t>
                      </a: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1925763175"/>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Proportion of adults working (72%)</a:t>
                      </a: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4046101258"/>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513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341512" y="1440897"/>
            <a:ext cx="1811643" cy="969264"/>
            <a:chOff x="-168068" y="4786414"/>
            <a:chExt cx="1811643" cy="969264"/>
          </a:xfrm>
        </p:grpSpPr>
        <p:sp>
          <p:nvSpPr>
            <p:cNvPr id="5" name="Oval 4"/>
            <p:cNvSpPr/>
            <p:nvPr/>
          </p:nvSpPr>
          <p:spPr>
            <a:xfrm>
              <a:off x="253122" y="4786414"/>
              <a:ext cx="969264" cy="9692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168068" y="497531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Colombian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8,900</a:t>
              </a:r>
            </a:p>
          </p:txBody>
        </p:sp>
      </p:grpSp>
      <p:grpSp>
        <p:nvGrpSpPr>
          <p:cNvPr id="26" name="Group 25"/>
          <p:cNvGrpSpPr/>
          <p:nvPr/>
        </p:nvGrpSpPr>
        <p:grpSpPr>
          <a:xfrm>
            <a:off x="5189561" y="1173682"/>
            <a:ext cx="4773168" cy="4773168"/>
            <a:chOff x="6414811" y="4745611"/>
            <a:chExt cx="4773168" cy="4773168"/>
          </a:xfrm>
        </p:grpSpPr>
        <p:sp>
          <p:nvSpPr>
            <p:cNvPr id="6" name="Oval 5"/>
            <p:cNvSpPr/>
            <p:nvPr/>
          </p:nvSpPr>
          <p:spPr>
            <a:xfrm>
              <a:off x="6414811" y="4745611"/>
              <a:ext cx="4773168" cy="4773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7895573" y="6839807"/>
              <a:ext cx="18116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Mexican</a:t>
              </a:r>
              <a:b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20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214,300</a:t>
              </a:r>
            </a:p>
          </p:txBody>
        </p:sp>
      </p:grpSp>
      <p:grpSp>
        <p:nvGrpSpPr>
          <p:cNvPr id="23" name="Group 22"/>
          <p:cNvGrpSpPr/>
          <p:nvPr/>
        </p:nvGrpSpPr>
        <p:grpSpPr>
          <a:xfrm>
            <a:off x="1781158" y="2591894"/>
            <a:ext cx="1811643" cy="1060704"/>
            <a:chOff x="-80923" y="1360951"/>
            <a:chExt cx="1811643" cy="1060704"/>
          </a:xfrm>
        </p:grpSpPr>
        <p:sp>
          <p:nvSpPr>
            <p:cNvPr id="7" name="Oval 6"/>
            <p:cNvSpPr/>
            <p:nvPr/>
          </p:nvSpPr>
          <p:spPr>
            <a:xfrm>
              <a:off x="294547" y="1360951"/>
              <a:ext cx="1060704" cy="10607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80923" y="1598915"/>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Cuban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10,600</a:t>
              </a:r>
            </a:p>
          </p:txBody>
        </p:sp>
      </p:grpSp>
      <p:grpSp>
        <p:nvGrpSpPr>
          <p:cNvPr id="22" name="Group 21"/>
          <p:cNvGrpSpPr/>
          <p:nvPr/>
        </p:nvGrpSpPr>
        <p:grpSpPr>
          <a:xfrm>
            <a:off x="3212478" y="2709814"/>
            <a:ext cx="1811643" cy="1344168"/>
            <a:chOff x="1795802" y="2284536"/>
            <a:chExt cx="1811643" cy="1344168"/>
          </a:xfrm>
        </p:grpSpPr>
        <p:sp>
          <p:nvSpPr>
            <p:cNvPr id="8" name="Oval 7"/>
            <p:cNvSpPr/>
            <p:nvPr/>
          </p:nvSpPr>
          <p:spPr>
            <a:xfrm>
              <a:off x="2029540" y="2284536"/>
              <a:ext cx="1344168" cy="1344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1795802" y="2669554"/>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Ecuadorian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17,000</a:t>
              </a:r>
            </a:p>
          </p:txBody>
        </p:sp>
      </p:grpSp>
      <p:grpSp>
        <p:nvGrpSpPr>
          <p:cNvPr id="20" name="Group 19"/>
          <p:cNvGrpSpPr/>
          <p:nvPr/>
        </p:nvGrpSpPr>
        <p:grpSpPr>
          <a:xfrm>
            <a:off x="1996041" y="3904849"/>
            <a:ext cx="1811643" cy="1234440"/>
            <a:chOff x="7845170" y="1496170"/>
            <a:chExt cx="1811643" cy="1234440"/>
          </a:xfrm>
        </p:grpSpPr>
        <p:sp>
          <p:nvSpPr>
            <p:cNvPr id="9" name="Oval 8"/>
            <p:cNvSpPr/>
            <p:nvPr/>
          </p:nvSpPr>
          <p:spPr>
            <a:xfrm>
              <a:off x="8133771" y="1496170"/>
              <a:ext cx="1234440" cy="12344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p:cNvSpPr txBox="1"/>
            <p:nvPr/>
          </p:nvSpPr>
          <p:spPr>
            <a:xfrm>
              <a:off x="7845170" y="1827036"/>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Guatemalan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14,400</a:t>
              </a:r>
            </a:p>
          </p:txBody>
        </p:sp>
      </p:grpSp>
      <p:grpSp>
        <p:nvGrpSpPr>
          <p:cNvPr id="21" name="Group 20"/>
          <p:cNvGrpSpPr/>
          <p:nvPr/>
        </p:nvGrpSpPr>
        <p:grpSpPr>
          <a:xfrm>
            <a:off x="3807684" y="1255077"/>
            <a:ext cx="1811643" cy="1289304"/>
            <a:chOff x="8282730" y="2929188"/>
            <a:chExt cx="1811643" cy="1289304"/>
          </a:xfrm>
        </p:grpSpPr>
        <p:sp>
          <p:nvSpPr>
            <p:cNvPr id="11" name="Oval 10"/>
            <p:cNvSpPr/>
            <p:nvPr/>
          </p:nvSpPr>
          <p:spPr>
            <a:xfrm>
              <a:off x="8543900" y="2929188"/>
              <a:ext cx="1289304" cy="1289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282730" y="328145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Salvadoran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15,700</a:t>
              </a:r>
            </a:p>
          </p:txBody>
        </p:sp>
      </p:grpSp>
      <p:grpSp>
        <p:nvGrpSpPr>
          <p:cNvPr id="24" name="Group 23"/>
          <p:cNvGrpSpPr/>
          <p:nvPr/>
        </p:nvGrpSpPr>
        <p:grpSpPr>
          <a:xfrm>
            <a:off x="3628810" y="4340696"/>
            <a:ext cx="1811643" cy="1453896"/>
            <a:chOff x="1939450" y="4400622"/>
            <a:chExt cx="1811643" cy="1453896"/>
          </a:xfrm>
        </p:grpSpPr>
        <p:sp>
          <p:nvSpPr>
            <p:cNvPr id="10" name="Oval 9"/>
            <p:cNvSpPr/>
            <p:nvPr/>
          </p:nvSpPr>
          <p:spPr>
            <a:xfrm>
              <a:off x="2118324" y="4400622"/>
              <a:ext cx="1453896" cy="14538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p:cNvSpPr txBox="1"/>
            <p:nvPr/>
          </p:nvSpPr>
          <p:spPr>
            <a:xfrm>
              <a:off x="1939450" y="4868709"/>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Puerto Rican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19,900</a:t>
              </a:r>
            </a:p>
          </p:txBody>
        </p:sp>
      </p:grpSp>
      <p:sp>
        <p:nvSpPr>
          <p:cNvPr id="19" name="Title 18"/>
          <p:cNvSpPr>
            <a:spLocks noGrp="1"/>
          </p:cNvSpPr>
          <p:nvPr>
            <p:ph type="title"/>
          </p:nvPr>
        </p:nvSpPr>
        <p:spPr>
          <a:xfrm>
            <a:off x="0" y="101892"/>
            <a:ext cx="12192000" cy="772256"/>
          </a:xfrm>
        </p:spPr>
        <p:txBody>
          <a:bodyPr/>
          <a:lstStyle/>
          <a:p>
            <a:pPr algn="ctr"/>
            <a:r>
              <a:rPr lang="en-US" dirty="0"/>
              <a:t>Minnesota’s Hispanic and Latino cultural communities</a:t>
            </a:r>
          </a:p>
        </p:txBody>
      </p:sp>
    </p:spTree>
    <p:extLst>
      <p:ext uri="{BB962C8B-B14F-4D97-AF65-F5344CB8AC3E}">
        <p14:creationId xmlns:p14="http://schemas.microsoft.com/office/powerpoint/2010/main" val="407631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829674" cy="797753"/>
          </a:xfrm>
        </p:spPr>
        <p:txBody>
          <a:bodyPr/>
          <a:lstStyle/>
          <a:p>
            <a:r>
              <a:rPr lang="en-US" dirty="0">
                <a:solidFill>
                  <a:schemeClr val="tx1">
                    <a:lumMod val="65000"/>
                    <a:lumOff val="35000"/>
                  </a:schemeClr>
                </a:solidFill>
              </a:rPr>
              <a:t>What do we know about </a:t>
            </a:r>
            <a:r>
              <a:rPr lang="en-US" dirty="0"/>
              <a:t>Salvadoran</a:t>
            </a:r>
            <a:r>
              <a:rPr lang="en-US" dirty="0">
                <a:solidFill>
                  <a:schemeClr val="tx1">
                    <a:lumMod val="65000"/>
                    <a:lumOff val="35000"/>
                  </a:schemeClr>
                </a:solidFill>
              </a:rPr>
              <a:t> Minnesotans?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5" name="Group 4"/>
          <p:cNvGrpSpPr/>
          <p:nvPr/>
        </p:nvGrpSpPr>
        <p:grpSpPr>
          <a:xfrm>
            <a:off x="4603157" y="1703457"/>
            <a:ext cx="3429000" cy="3549429"/>
            <a:chOff x="4603157" y="1703457"/>
            <a:chExt cx="3429000" cy="3549429"/>
          </a:xfrm>
        </p:grpSpPr>
        <p:sp>
          <p:nvSpPr>
            <p:cNvPr id="9" name="TextBox 8"/>
            <p:cNvSpPr txBox="1"/>
            <p:nvPr/>
          </p:nvSpPr>
          <p:spPr>
            <a:xfrm>
              <a:off x="4603157" y="3006117"/>
              <a:ext cx="3429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Almost half of households are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married couples with kids</a:t>
              </a:r>
              <a:b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(45%)</a:t>
              </a:r>
            </a:p>
          </p:txBody>
        </p:sp>
        <p:pic>
          <p:nvPicPr>
            <p:cNvPr id="3" name="Picture 2"/>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2025" t="14130" r="11345" b="14130"/>
            <a:stretch/>
          </p:blipFill>
          <p:spPr>
            <a:xfrm>
              <a:off x="5475407" y="1703457"/>
              <a:ext cx="1391477" cy="1302660"/>
            </a:xfrm>
            <a:prstGeom prst="rect">
              <a:avLst/>
            </a:prstGeom>
          </p:spPr>
        </p:pic>
      </p:grpSp>
      <p:grpSp>
        <p:nvGrpSpPr>
          <p:cNvPr id="10" name="Group 9"/>
          <p:cNvGrpSpPr/>
          <p:nvPr/>
        </p:nvGrpSpPr>
        <p:grpSpPr>
          <a:xfrm>
            <a:off x="252992" y="1703457"/>
            <a:ext cx="3429000" cy="3118542"/>
            <a:chOff x="252992" y="1703457"/>
            <a:chExt cx="3429000" cy="3118542"/>
          </a:xfrm>
        </p:grpSpPr>
        <p:sp>
          <p:nvSpPr>
            <p:cNvPr id="7" name="TextBox 6"/>
            <p:cNvSpPr txBox="1"/>
            <p:nvPr/>
          </p:nvSpPr>
          <p:spPr>
            <a:xfrm>
              <a:off x="252992" y="3006117"/>
              <a:ext cx="34290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Larger-than-average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household size</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(3.8)</a:t>
              </a:r>
            </a:p>
          </p:txBody>
        </p:sp>
        <p:pic>
          <p:nvPicPr>
            <p:cNvPr id="8" name="Picture 7"/>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16162" y="1703457"/>
              <a:ext cx="1302660" cy="1302660"/>
            </a:xfrm>
            <a:prstGeom prst="rect">
              <a:avLst/>
            </a:prstGeom>
          </p:spPr>
        </p:pic>
      </p:grpSp>
      <p:grpSp>
        <p:nvGrpSpPr>
          <p:cNvPr id="18" name="Group 17"/>
          <p:cNvGrpSpPr/>
          <p:nvPr/>
        </p:nvGrpSpPr>
        <p:grpSpPr>
          <a:xfrm>
            <a:off x="8435282" y="1703457"/>
            <a:ext cx="3429000" cy="3549429"/>
            <a:chOff x="8435282" y="1703457"/>
            <a:chExt cx="3429000" cy="3549429"/>
          </a:xfrm>
        </p:grpSpPr>
        <p:sp>
          <p:nvSpPr>
            <p:cNvPr id="11" name="TextBox 10"/>
            <p:cNvSpPr txBox="1"/>
            <p:nvPr/>
          </p:nvSpPr>
          <p:spPr>
            <a:xfrm>
              <a:off x="8435282" y="3006117"/>
              <a:ext cx="3429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Most speak a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language other than English</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b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home </a:t>
              </a:r>
              <a:b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(81%)</a:t>
              </a:r>
            </a:p>
          </p:txBody>
        </p:sp>
        <p:pic>
          <p:nvPicPr>
            <p:cNvPr id="17" name="Picture 16"/>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447417" y="1703457"/>
              <a:ext cx="1302660" cy="1302660"/>
            </a:xfrm>
            <a:prstGeom prst="rect">
              <a:avLst/>
            </a:prstGeom>
          </p:spPr>
        </p:pic>
      </p:grpSp>
    </p:spTree>
    <p:extLst>
      <p:ext uri="{BB962C8B-B14F-4D97-AF65-F5344CB8AC3E}">
        <p14:creationId xmlns:p14="http://schemas.microsoft.com/office/powerpoint/2010/main" val="4159452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750161" cy="797753"/>
          </a:xfrm>
        </p:spPr>
        <p:txBody>
          <a:bodyPr/>
          <a:lstStyle/>
          <a:p>
            <a:r>
              <a:rPr lang="en-US" dirty="0">
                <a:solidFill>
                  <a:schemeClr val="tx1"/>
                </a:solidFill>
              </a:rPr>
              <a:t>What do we know about </a:t>
            </a:r>
            <a:r>
              <a:rPr lang="en-US" dirty="0"/>
              <a:t>Salvadoran</a:t>
            </a:r>
            <a:r>
              <a:rPr lang="en-US" dirty="0">
                <a:solidFill>
                  <a:schemeClr val="tx1"/>
                </a:solidFill>
              </a:rPr>
              <a:t> Minnesotans?</a:t>
            </a:r>
          </a:p>
        </p:txBody>
      </p:sp>
      <p:graphicFrame>
        <p:nvGraphicFramePr>
          <p:cNvPr id="5" name="Content Placeholder 4"/>
          <p:cNvGraphicFramePr>
            <a:graphicFrameLocks noGrp="1"/>
          </p:cNvGraphicFramePr>
          <p:nvPr>
            <p:ph sz="half" idx="1"/>
          </p:nvPr>
        </p:nvGraphicFramePr>
        <p:xfrm>
          <a:off x="255588" y="1481136"/>
          <a:ext cx="11542713" cy="2131840"/>
        </p:xfrm>
        <a:graphic>
          <a:graphicData uri="http://schemas.openxmlformats.org/drawingml/2006/table">
            <a:tbl>
              <a:tblPr firstRow="1" bandRow="1">
                <a:tableStyleId>{5C22544A-7EE6-4342-B048-85BDC9FD1C3A}</a:tableStyleId>
              </a:tblPr>
              <a:tblGrid>
                <a:gridCol w="3847571">
                  <a:extLst>
                    <a:ext uri="{9D8B030D-6E8A-4147-A177-3AD203B41FA5}">
                      <a16:colId xmlns:a16="http://schemas.microsoft.com/office/drawing/2014/main" val="1542919317"/>
                    </a:ext>
                  </a:extLst>
                </a:gridCol>
                <a:gridCol w="3847571">
                  <a:extLst>
                    <a:ext uri="{9D8B030D-6E8A-4147-A177-3AD203B41FA5}">
                      <a16:colId xmlns:a16="http://schemas.microsoft.com/office/drawing/2014/main" val="1366193893"/>
                    </a:ext>
                  </a:extLst>
                </a:gridCol>
                <a:gridCol w="3847571">
                  <a:extLst>
                    <a:ext uri="{9D8B030D-6E8A-4147-A177-3AD203B41FA5}">
                      <a16:colId xmlns:a16="http://schemas.microsoft.com/office/drawing/2014/main" val="2965724214"/>
                    </a:ext>
                  </a:extLst>
                </a:gridCol>
              </a:tblGrid>
              <a:tr h="532960">
                <a:tc>
                  <a:txBody>
                    <a:bodyPr/>
                    <a:lstStyle/>
                    <a:p>
                      <a:pPr algn="ctr"/>
                      <a:r>
                        <a:rPr lang="en-US" sz="2000" dirty="0">
                          <a:latin typeface="Century Gothic" panose="020B0502020202020204" pitchFamily="34" charset="0"/>
                        </a:rPr>
                        <a:t>Bottom</a:t>
                      </a:r>
                    </a:p>
                  </a:txBody>
                  <a:tcPr anchor="ctr">
                    <a:solidFill>
                      <a:schemeClr val="accent3">
                        <a:lumMod val="60000"/>
                        <a:lumOff val="40000"/>
                      </a:schemeClr>
                    </a:solidFill>
                  </a:tcPr>
                </a:tc>
                <a:tc>
                  <a:txBody>
                    <a:bodyPr/>
                    <a:lstStyle/>
                    <a:p>
                      <a:pPr algn="ctr"/>
                      <a:r>
                        <a:rPr lang="en-US" sz="2000" dirty="0">
                          <a:latin typeface="Century Gothic" panose="020B0502020202020204" pitchFamily="34" charset="0"/>
                        </a:rPr>
                        <a:t>Middle</a:t>
                      </a:r>
                    </a:p>
                  </a:txBody>
                  <a:tcPr anchor="ctr">
                    <a:solidFill>
                      <a:schemeClr val="accent1">
                        <a:lumMod val="60000"/>
                        <a:lumOff val="40000"/>
                      </a:schemeClr>
                    </a:solidFill>
                  </a:tcPr>
                </a:tc>
                <a:tc>
                  <a:txBody>
                    <a:bodyPr/>
                    <a:lstStyle/>
                    <a:p>
                      <a:pPr algn="ctr"/>
                      <a:r>
                        <a:rPr lang="en-US" sz="2000" dirty="0">
                          <a:latin typeface="Century Gothic" panose="020B0502020202020204" pitchFamily="34" charset="0"/>
                        </a:rPr>
                        <a:t>Top</a:t>
                      </a:r>
                    </a:p>
                  </a:txBody>
                  <a:tcPr anchor="ctr">
                    <a:solidFill>
                      <a:srgbClr val="68C484"/>
                    </a:solidFill>
                  </a:tcPr>
                </a:tc>
                <a:extLst>
                  <a:ext uri="{0D108BD9-81ED-4DB2-BD59-A6C34878D82A}">
                    <a16:rowId xmlns:a16="http://schemas.microsoft.com/office/drawing/2014/main" val="2580380747"/>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At least a high school degree</a:t>
                      </a:r>
                      <a:r>
                        <a:rPr lang="en-US" sz="1600" b="1" baseline="0" dirty="0">
                          <a:latin typeface="Century Gothic" panose="020B0502020202020204" pitchFamily="34" charset="0"/>
                        </a:rPr>
                        <a:t> (60%)</a:t>
                      </a: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Health insurance coverage</a:t>
                      </a:r>
                      <a:r>
                        <a:rPr lang="en-US" sz="1600" b="1" baseline="0" dirty="0">
                          <a:latin typeface="Century Gothic" panose="020B0502020202020204" pitchFamily="34" charset="0"/>
                        </a:rPr>
                        <a:t> (82%)</a:t>
                      </a:r>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Median household income ($80,300)</a:t>
                      </a:r>
                    </a:p>
                  </a:txBody>
                  <a:tcPr anchor="ctr">
                    <a:solidFill>
                      <a:srgbClr val="DBF1E2"/>
                    </a:solidFill>
                  </a:tcPr>
                </a:tc>
                <a:extLst>
                  <a:ext uri="{0D108BD9-81ED-4DB2-BD59-A6C34878D82A}">
                    <a16:rowId xmlns:a16="http://schemas.microsoft.com/office/drawing/2014/main" val="3487606561"/>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Homeownership rate (50%)</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Poverty rate (7%)</a:t>
                      </a:r>
                    </a:p>
                  </a:txBody>
                  <a:tcPr anchor="ctr">
                    <a:solidFill>
                      <a:srgbClr val="DBF1E2"/>
                    </a:solidFill>
                  </a:tcPr>
                </a:tc>
                <a:extLst>
                  <a:ext uri="{0D108BD9-81ED-4DB2-BD59-A6C34878D82A}">
                    <a16:rowId xmlns:a16="http://schemas.microsoft.com/office/drawing/2014/main" val="2227248273"/>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Housing cost-burdened (40%)</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Proportion of adults working (80%)</a:t>
                      </a:r>
                    </a:p>
                  </a:txBody>
                  <a:tcPr anchor="ctr">
                    <a:solidFill>
                      <a:srgbClr val="DBF1E2"/>
                    </a:solidFill>
                  </a:tcPr>
                </a:tc>
                <a:extLst>
                  <a:ext uri="{0D108BD9-81ED-4DB2-BD59-A6C34878D82A}">
                    <a16:rowId xmlns:a16="http://schemas.microsoft.com/office/drawing/2014/main" val="2201031065"/>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545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341512" y="1440897"/>
            <a:ext cx="1811643" cy="969264"/>
            <a:chOff x="-168068" y="4786414"/>
            <a:chExt cx="1811643" cy="969264"/>
          </a:xfrm>
        </p:grpSpPr>
        <p:sp>
          <p:nvSpPr>
            <p:cNvPr id="5" name="Oval 4"/>
            <p:cNvSpPr/>
            <p:nvPr/>
          </p:nvSpPr>
          <p:spPr>
            <a:xfrm>
              <a:off x="253122" y="4786414"/>
              <a:ext cx="969264" cy="9692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168068" y="497531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Colombian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8,900</a:t>
              </a:r>
            </a:p>
          </p:txBody>
        </p:sp>
      </p:grpSp>
      <p:grpSp>
        <p:nvGrpSpPr>
          <p:cNvPr id="26" name="Group 25"/>
          <p:cNvGrpSpPr/>
          <p:nvPr/>
        </p:nvGrpSpPr>
        <p:grpSpPr>
          <a:xfrm>
            <a:off x="5189561" y="1173682"/>
            <a:ext cx="4773168" cy="4773168"/>
            <a:chOff x="6414811" y="4745611"/>
            <a:chExt cx="4773168" cy="4773168"/>
          </a:xfrm>
        </p:grpSpPr>
        <p:sp>
          <p:nvSpPr>
            <p:cNvPr id="6" name="Oval 5"/>
            <p:cNvSpPr/>
            <p:nvPr/>
          </p:nvSpPr>
          <p:spPr>
            <a:xfrm>
              <a:off x="6414811" y="4745611"/>
              <a:ext cx="4773168" cy="4773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7895573" y="6839807"/>
              <a:ext cx="18116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Mexican</a:t>
              </a:r>
              <a:b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20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214,300</a:t>
              </a:r>
            </a:p>
          </p:txBody>
        </p:sp>
      </p:grpSp>
      <p:grpSp>
        <p:nvGrpSpPr>
          <p:cNvPr id="23" name="Group 22"/>
          <p:cNvGrpSpPr/>
          <p:nvPr/>
        </p:nvGrpSpPr>
        <p:grpSpPr>
          <a:xfrm>
            <a:off x="1781158" y="2591894"/>
            <a:ext cx="1811643" cy="1060704"/>
            <a:chOff x="-80923" y="1360951"/>
            <a:chExt cx="1811643" cy="1060704"/>
          </a:xfrm>
        </p:grpSpPr>
        <p:sp>
          <p:nvSpPr>
            <p:cNvPr id="7" name="Oval 6"/>
            <p:cNvSpPr/>
            <p:nvPr/>
          </p:nvSpPr>
          <p:spPr>
            <a:xfrm>
              <a:off x="294547" y="1360951"/>
              <a:ext cx="1060704" cy="10607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80923" y="1598915"/>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Cuban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10,600</a:t>
              </a:r>
            </a:p>
          </p:txBody>
        </p:sp>
      </p:grpSp>
      <p:grpSp>
        <p:nvGrpSpPr>
          <p:cNvPr id="22" name="Group 21"/>
          <p:cNvGrpSpPr/>
          <p:nvPr/>
        </p:nvGrpSpPr>
        <p:grpSpPr>
          <a:xfrm>
            <a:off x="3212478" y="2709814"/>
            <a:ext cx="1811643" cy="1344168"/>
            <a:chOff x="1795802" y="2284536"/>
            <a:chExt cx="1811643" cy="1344168"/>
          </a:xfrm>
        </p:grpSpPr>
        <p:sp>
          <p:nvSpPr>
            <p:cNvPr id="8" name="Oval 7"/>
            <p:cNvSpPr/>
            <p:nvPr/>
          </p:nvSpPr>
          <p:spPr>
            <a:xfrm>
              <a:off x="2029540" y="2284536"/>
              <a:ext cx="1344168" cy="1344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1795802" y="2669554"/>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Ecuadorian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17,000</a:t>
              </a:r>
            </a:p>
          </p:txBody>
        </p:sp>
      </p:grpSp>
      <p:grpSp>
        <p:nvGrpSpPr>
          <p:cNvPr id="20" name="Group 19"/>
          <p:cNvGrpSpPr/>
          <p:nvPr/>
        </p:nvGrpSpPr>
        <p:grpSpPr>
          <a:xfrm>
            <a:off x="1996041" y="3904849"/>
            <a:ext cx="1811643" cy="1234440"/>
            <a:chOff x="7845170" y="1496170"/>
            <a:chExt cx="1811643" cy="1234440"/>
          </a:xfrm>
        </p:grpSpPr>
        <p:sp>
          <p:nvSpPr>
            <p:cNvPr id="9" name="Oval 8"/>
            <p:cNvSpPr/>
            <p:nvPr/>
          </p:nvSpPr>
          <p:spPr>
            <a:xfrm>
              <a:off x="8133771" y="1496170"/>
              <a:ext cx="1234440" cy="12344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p:cNvSpPr txBox="1"/>
            <p:nvPr/>
          </p:nvSpPr>
          <p:spPr>
            <a:xfrm>
              <a:off x="7845170" y="1827036"/>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Guatemalan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14,400</a:t>
              </a:r>
            </a:p>
          </p:txBody>
        </p:sp>
      </p:grpSp>
      <p:grpSp>
        <p:nvGrpSpPr>
          <p:cNvPr id="21" name="Group 20"/>
          <p:cNvGrpSpPr/>
          <p:nvPr/>
        </p:nvGrpSpPr>
        <p:grpSpPr>
          <a:xfrm>
            <a:off x="3807684" y="1255077"/>
            <a:ext cx="1811643" cy="1289304"/>
            <a:chOff x="8282730" y="2929188"/>
            <a:chExt cx="1811643" cy="1289304"/>
          </a:xfrm>
        </p:grpSpPr>
        <p:sp>
          <p:nvSpPr>
            <p:cNvPr id="11" name="Oval 10"/>
            <p:cNvSpPr/>
            <p:nvPr/>
          </p:nvSpPr>
          <p:spPr>
            <a:xfrm>
              <a:off x="8543900" y="2929188"/>
              <a:ext cx="1289304" cy="12893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282730" y="328145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Salvadoran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15,700</a:t>
              </a:r>
            </a:p>
          </p:txBody>
        </p:sp>
      </p:grpSp>
      <p:grpSp>
        <p:nvGrpSpPr>
          <p:cNvPr id="24" name="Group 23"/>
          <p:cNvGrpSpPr/>
          <p:nvPr/>
        </p:nvGrpSpPr>
        <p:grpSpPr>
          <a:xfrm>
            <a:off x="3628810" y="4340696"/>
            <a:ext cx="1811643" cy="1453896"/>
            <a:chOff x="1939450" y="4400622"/>
            <a:chExt cx="1811643" cy="1453896"/>
          </a:xfrm>
        </p:grpSpPr>
        <p:sp>
          <p:nvSpPr>
            <p:cNvPr id="10" name="Oval 9"/>
            <p:cNvSpPr/>
            <p:nvPr/>
          </p:nvSpPr>
          <p:spPr>
            <a:xfrm>
              <a:off x="2118324" y="4400622"/>
              <a:ext cx="1453896" cy="14538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p:cNvSpPr txBox="1"/>
            <p:nvPr/>
          </p:nvSpPr>
          <p:spPr>
            <a:xfrm>
              <a:off x="1939450" y="4868709"/>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Puerto Rican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19,900</a:t>
              </a:r>
            </a:p>
          </p:txBody>
        </p:sp>
      </p:grpSp>
      <p:sp>
        <p:nvSpPr>
          <p:cNvPr id="19" name="Title 18"/>
          <p:cNvSpPr>
            <a:spLocks noGrp="1"/>
          </p:cNvSpPr>
          <p:nvPr>
            <p:ph type="title"/>
          </p:nvPr>
        </p:nvSpPr>
        <p:spPr>
          <a:xfrm>
            <a:off x="0" y="101892"/>
            <a:ext cx="12192000" cy="772256"/>
          </a:xfrm>
        </p:spPr>
        <p:txBody>
          <a:bodyPr/>
          <a:lstStyle/>
          <a:p>
            <a:pPr algn="ctr"/>
            <a:r>
              <a:rPr lang="en-US" dirty="0"/>
              <a:t>Minnesota’s Hispanic and Latino cultural communities</a:t>
            </a:r>
          </a:p>
        </p:txBody>
      </p:sp>
    </p:spTree>
    <p:extLst>
      <p:ext uri="{BB962C8B-B14F-4D97-AF65-F5344CB8AC3E}">
        <p14:creationId xmlns:p14="http://schemas.microsoft.com/office/powerpoint/2010/main" val="1176406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D9D2A3-09AE-17A7-2A05-E39A174B2B16}"/>
              </a:ext>
            </a:extLst>
          </p:cNvPr>
          <p:cNvSpPr>
            <a:spLocks noGrp="1"/>
          </p:cNvSpPr>
          <p:nvPr>
            <p:ph type="body" sz="quarter" idx="11"/>
          </p:nvPr>
        </p:nvSpPr>
        <p:spPr/>
        <p:txBody>
          <a:bodyPr vert="horz" lIns="0" tIns="0" rIns="0" bIns="0" anchor="t"/>
          <a:lstStyle/>
          <a:p>
            <a:r>
              <a:rPr lang="en-US" dirty="0">
                <a:latin typeface="Arial"/>
                <a:ea typeface="MS PGothic"/>
              </a:rPr>
              <a:t>To improve services that result in increased quality of health outcomes by delivering culturally informed and responsive services to Latino/Hispanic 65+ members.</a:t>
            </a:r>
          </a:p>
          <a:p>
            <a:endParaRPr lang="en-US"/>
          </a:p>
          <a:p>
            <a:r>
              <a:rPr lang="en-US" dirty="0">
                <a:latin typeface="Arial"/>
                <a:ea typeface="MS PGothic"/>
              </a:rPr>
              <a:t>We will be:</a:t>
            </a:r>
          </a:p>
          <a:p>
            <a:pPr marL="342900" indent="-342900">
              <a:buFont typeface="Arial" panose="020B0604020202020204" pitchFamily="34" charset="0"/>
              <a:buChar char="•"/>
            </a:pPr>
            <a:r>
              <a:rPr lang="en-US" dirty="0">
                <a:latin typeface="Arial"/>
                <a:ea typeface="MS PGothic"/>
              </a:rPr>
              <a:t>Learning the demographic landscape</a:t>
            </a:r>
          </a:p>
          <a:p>
            <a:pPr marL="342900" indent="-342900">
              <a:buFont typeface="Arial" panose="020B0604020202020204" pitchFamily="34" charset="0"/>
              <a:buChar char="•"/>
            </a:pPr>
            <a:r>
              <a:rPr lang="en-US" dirty="0">
                <a:latin typeface="Arial"/>
                <a:ea typeface="MS PGothic"/>
              </a:rPr>
              <a:t>Addressing RHE and important cultural values</a:t>
            </a:r>
          </a:p>
          <a:p>
            <a:pPr marL="342900" indent="-342900">
              <a:buFont typeface="Arial" panose="020B0604020202020204" pitchFamily="34" charset="0"/>
              <a:buChar char="•"/>
            </a:pPr>
            <a:r>
              <a:rPr lang="en-US" dirty="0">
                <a:latin typeface="Arial"/>
                <a:ea typeface="MS PGothic"/>
              </a:rPr>
              <a:t>Recommendations for authentic member engagement</a:t>
            </a:r>
          </a:p>
        </p:txBody>
      </p:sp>
      <p:sp>
        <p:nvSpPr>
          <p:cNvPr id="3" name="Title 2">
            <a:extLst>
              <a:ext uri="{FF2B5EF4-FFF2-40B4-BE49-F238E27FC236}">
                <a16:creationId xmlns:a16="http://schemas.microsoft.com/office/drawing/2014/main" id="{6A4B13EA-B075-118A-0BC1-A98B3B211218}"/>
              </a:ext>
            </a:extLst>
          </p:cNvPr>
          <p:cNvSpPr>
            <a:spLocks noGrp="1"/>
          </p:cNvSpPr>
          <p:nvPr>
            <p:ph type="title"/>
          </p:nvPr>
        </p:nvSpPr>
        <p:spPr/>
        <p:txBody>
          <a:bodyPr/>
          <a:lstStyle/>
          <a:p>
            <a:r>
              <a:rPr lang="en-US" dirty="0">
                <a:latin typeface="Arial Narrow"/>
                <a:ea typeface="MS PGothic"/>
              </a:rPr>
              <a:t>Purpose</a:t>
            </a:r>
            <a:endParaRPr lang="en-US" dirty="0"/>
          </a:p>
        </p:txBody>
      </p:sp>
      <p:sp>
        <p:nvSpPr>
          <p:cNvPr id="4" name="Slide Number Placeholder 3">
            <a:extLst>
              <a:ext uri="{FF2B5EF4-FFF2-40B4-BE49-F238E27FC236}">
                <a16:creationId xmlns:a16="http://schemas.microsoft.com/office/drawing/2014/main" id="{DB19AC43-0445-6C46-AB5A-DF6430C1EA3D}"/>
              </a:ext>
            </a:extLst>
          </p:cNvPr>
          <p:cNvSpPr>
            <a:spLocks noGrp="1"/>
          </p:cNvSpPr>
          <p:nvPr>
            <p:ph type="sldNum" sz="quarter" idx="12"/>
          </p:nvPr>
        </p:nvSpPr>
        <p:spPr/>
        <p:txBody>
          <a:bodyPr/>
          <a:lstStyle/>
          <a:p>
            <a:pPr>
              <a:defRPr/>
            </a:pPr>
            <a:fld id="{8056B25C-0DB6-42B2-A6C7-0B2BE5D05A4E}" type="slidenum">
              <a:rPr lang="en-US" altLang="en-US" smtClean="0"/>
              <a:pPr>
                <a:defRPr/>
              </a:pPr>
              <a:t>5</a:t>
            </a:fld>
            <a:endParaRPr lang="en-US" altLang="en-US"/>
          </a:p>
        </p:txBody>
      </p:sp>
      <p:sp>
        <p:nvSpPr>
          <p:cNvPr id="5" name="Text Placeholder 4">
            <a:extLst>
              <a:ext uri="{FF2B5EF4-FFF2-40B4-BE49-F238E27FC236}">
                <a16:creationId xmlns:a16="http://schemas.microsoft.com/office/drawing/2014/main" id="{ECDC4485-E85E-57D4-A372-90E38C578F4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17671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829674" cy="797753"/>
          </a:xfrm>
        </p:spPr>
        <p:txBody>
          <a:bodyPr/>
          <a:lstStyle/>
          <a:p>
            <a:r>
              <a:rPr lang="en-US" dirty="0">
                <a:solidFill>
                  <a:schemeClr val="tx1">
                    <a:lumMod val="65000"/>
                    <a:lumOff val="35000"/>
                  </a:schemeClr>
                </a:solidFill>
              </a:rPr>
              <a:t>What do we know about </a:t>
            </a:r>
            <a:r>
              <a:rPr lang="en-US" dirty="0"/>
              <a:t>Ecuadorian</a:t>
            </a:r>
            <a:r>
              <a:rPr lang="en-US" dirty="0">
                <a:solidFill>
                  <a:schemeClr val="tx1">
                    <a:lumMod val="65000"/>
                    <a:lumOff val="35000"/>
                  </a:schemeClr>
                </a:solidFill>
              </a:rPr>
              <a:t> Minnesotans?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12" name="Group 11"/>
          <p:cNvGrpSpPr/>
          <p:nvPr/>
        </p:nvGrpSpPr>
        <p:grpSpPr>
          <a:xfrm>
            <a:off x="252992" y="1723968"/>
            <a:ext cx="3429000" cy="3098031"/>
            <a:chOff x="252992" y="1723968"/>
            <a:chExt cx="3429000" cy="3098031"/>
          </a:xfrm>
        </p:grpSpPr>
        <p:sp>
          <p:nvSpPr>
            <p:cNvPr id="7" name="TextBox 6"/>
            <p:cNvSpPr txBox="1"/>
            <p:nvPr/>
          </p:nvSpPr>
          <p:spPr>
            <a:xfrm>
              <a:off x="252992" y="3006117"/>
              <a:ext cx="34290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Younger </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than other cultural communities, with 41% under age 18</a:t>
              </a:r>
            </a:p>
          </p:txBody>
        </p:sp>
        <p:pic>
          <p:nvPicPr>
            <p:cNvPr id="6" name="Picture 5"/>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26418" y="1723968"/>
              <a:ext cx="1282148" cy="1282148"/>
            </a:xfrm>
            <a:prstGeom prst="rect">
              <a:avLst/>
            </a:prstGeom>
          </p:spPr>
        </p:pic>
      </p:grpSp>
      <p:grpSp>
        <p:nvGrpSpPr>
          <p:cNvPr id="14" name="Group 13"/>
          <p:cNvGrpSpPr/>
          <p:nvPr/>
        </p:nvGrpSpPr>
        <p:grpSpPr>
          <a:xfrm>
            <a:off x="4603157" y="1773665"/>
            <a:ext cx="3429000" cy="3479221"/>
            <a:chOff x="4603157" y="1773665"/>
            <a:chExt cx="3429000" cy="3479221"/>
          </a:xfrm>
        </p:grpSpPr>
        <p:sp>
          <p:nvSpPr>
            <p:cNvPr id="9" name="TextBox 8"/>
            <p:cNvSpPr txBox="1"/>
            <p:nvPr/>
          </p:nvSpPr>
          <p:spPr>
            <a:xfrm>
              <a:off x="4603157" y="3006117"/>
              <a:ext cx="3429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Half are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foreign-born</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(51%) and almost half speak English “less than very well” (46%)</a:t>
              </a:r>
            </a:p>
          </p:txBody>
        </p:sp>
        <p:pic>
          <p:nvPicPr>
            <p:cNvPr id="13" name="Picture 1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01431" y="1773665"/>
              <a:ext cx="1232452" cy="1232452"/>
            </a:xfrm>
            <a:prstGeom prst="rect">
              <a:avLst/>
            </a:prstGeom>
          </p:spPr>
        </p:pic>
      </p:grpSp>
      <p:grpSp>
        <p:nvGrpSpPr>
          <p:cNvPr id="16" name="Group 15"/>
          <p:cNvGrpSpPr/>
          <p:nvPr/>
        </p:nvGrpSpPr>
        <p:grpSpPr>
          <a:xfrm>
            <a:off x="8435282" y="1780292"/>
            <a:ext cx="3429000" cy="2610820"/>
            <a:chOff x="8435282" y="1780292"/>
            <a:chExt cx="3429000" cy="2610820"/>
          </a:xfrm>
        </p:grpSpPr>
        <p:sp>
          <p:nvSpPr>
            <p:cNvPr id="11" name="TextBox 10"/>
            <p:cNvSpPr txBox="1"/>
            <p:nvPr/>
          </p:nvSpPr>
          <p:spPr>
            <a:xfrm>
              <a:off x="8435282" y="3006117"/>
              <a:ext cx="3429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Vast majority live in the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Twin Cities</a:t>
              </a:r>
              <a:b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(92%)</a:t>
              </a:r>
            </a:p>
          </p:txBody>
        </p:sp>
        <p:pic>
          <p:nvPicPr>
            <p:cNvPr id="15" name="Picture 14"/>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36869" y="1780292"/>
              <a:ext cx="1225825" cy="1225825"/>
            </a:xfrm>
            <a:prstGeom prst="rect">
              <a:avLst/>
            </a:prstGeom>
          </p:spPr>
        </p:pic>
      </p:grpSp>
    </p:spTree>
    <p:extLst>
      <p:ext uri="{BB962C8B-B14F-4D97-AF65-F5344CB8AC3E}">
        <p14:creationId xmlns:p14="http://schemas.microsoft.com/office/powerpoint/2010/main" val="1536067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750161" cy="797753"/>
          </a:xfrm>
        </p:spPr>
        <p:txBody>
          <a:bodyPr/>
          <a:lstStyle/>
          <a:p>
            <a:r>
              <a:rPr lang="en-US" dirty="0">
                <a:solidFill>
                  <a:schemeClr val="tx1"/>
                </a:solidFill>
              </a:rPr>
              <a:t>What do we know about </a:t>
            </a:r>
            <a:r>
              <a:rPr lang="en-US" dirty="0"/>
              <a:t>Ecuadorian</a:t>
            </a:r>
            <a:r>
              <a:rPr lang="en-US" dirty="0">
                <a:solidFill>
                  <a:schemeClr val="tx1"/>
                </a:solidFill>
              </a:rPr>
              <a:t> Minnesotans?</a:t>
            </a:r>
          </a:p>
        </p:txBody>
      </p:sp>
      <p:graphicFrame>
        <p:nvGraphicFramePr>
          <p:cNvPr id="5" name="Content Placeholder 4"/>
          <p:cNvGraphicFramePr>
            <a:graphicFrameLocks noGrp="1"/>
          </p:cNvGraphicFramePr>
          <p:nvPr>
            <p:ph sz="half" idx="1"/>
          </p:nvPr>
        </p:nvGraphicFramePr>
        <p:xfrm>
          <a:off x="255588" y="1481136"/>
          <a:ext cx="11542713" cy="2664800"/>
        </p:xfrm>
        <a:graphic>
          <a:graphicData uri="http://schemas.openxmlformats.org/drawingml/2006/table">
            <a:tbl>
              <a:tblPr firstRow="1" bandRow="1">
                <a:tableStyleId>{5C22544A-7EE6-4342-B048-85BDC9FD1C3A}</a:tableStyleId>
              </a:tblPr>
              <a:tblGrid>
                <a:gridCol w="3847571">
                  <a:extLst>
                    <a:ext uri="{9D8B030D-6E8A-4147-A177-3AD203B41FA5}">
                      <a16:colId xmlns:a16="http://schemas.microsoft.com/office/drawing/2014/main" val="1542919317"/>
                    </a:ext>
                  </a:extLst>
                </a:gridCol>
                <a:gridCol w="3847571">
                  <a:extLst>
                    <a:ext uri="{9D8B030D-6E8A-4147-A177-3AD203B41FA5}">
                      <a16:colId xmlns:a16="http://schemas.microsoft.com/office/drawing/2014/main" val="1366193893"/>
                    </a:ext>
                  </a:extLst>
                </a:gridCol>
                <a:gridCol w="3847571">
                  <a:extLst>
                    <a:ext uri="{9D8B030D-6E8A-4147-A177-3AD203B41FA5}">
                      <a16:colId xmlns:a16="http://schemas.microsoft.com/office/drawing/2014/main" val="2965724214"/>
                    </a:ext>
                  </a:extLst>
                </a:gridCol>
              </a:tblGrid>
              <a:tr h="532960">
                <a:tc>
                  <a:txBody>
                    <a:bodyPr/>
                    <a:lstStyle/>
                    <a:p>
                      <a:pPr algn="ctr"/>
                      <a:r>
                        <a:rPr lang="en-US" sz="2000" dirty="0">
                          <a:latin typeface="Century Gothic" panose="020B0502020202020204" pitchFamily="34" charset="0"/>
                        </a:rPr>
                        <a:t>Bottom</a:t>
                      </a:r>
                    </a:p>
                  </a:txBody>
                  <a:tcPr anchor="ctr">
                    <a:solidFill>
                      <a:schemeClr val="accent3">
                        <a:lumMod val="60000"/>
                        <a:lumOff val="40000"/>
                      </a:schemeClr>
                    </a:solidFill>
                  </a:tcPr>
                </a:tc>
                <a:tc>
                  <a:txBody>
                    <a:bodyPr/>
                    <a:lstStyle/>
                    <a:p>
                      <a:pPr algn="ctr"/>
                      <a:r>
                        <a:rPr lang="en-US" sz="2000" dirty="0">
                          <a:latin typeface="Century Gothic" panose="020B0502020202020204" pitchFamily="34" charset="0"/>
                        </a:rPr>
                        <a:t>Middle</a:t>
                      </a:r>
                    </a:p>
                  </a:txBody>
                  <a:tcPr anchor="ctr">
                    <a:solidFill>
                      <a:schemeClr val="accent1">
                        <a:lumMod val="60000"/>
                        <a:lumOff val="40000"/>
                      </a:schemeClr>
                    </a:solidFill>
                  </a:tcPr>
                </a:tc>
                <a:tc>
                  <a:txBody>
                    <a:bodyPr/>
                    <a:lstStyle/>
                    <a:p>
                      <a:pPr algn="ctr"/>
                      <a:r>
                        <a:rPr lang="en-US" sz="2000" dirty="0">
                          <a:latin typeface="Century Gothic" panose="020B0502020202020204" pitchFamily="34" charset="0"/>
                        </a:rPr>
                        <a:t>Top</a:t>
                      </a:r>
                    </a:p>
                  </a:txBody>
                  <a:tcPr anchor="ctr">
                    <a:solidFill>
                      <a:srgbClr val="68C484"/>
                    </a:solidFill>
                  </a:tcPr>
                </a:tc>
                <a:extLst>
                  <a:ext uri="{0D108BD9-81ED-4DB2-BD59-A6C34878D82A}">
                    <a16:rowId xmlns:a16="http://schemas.microsoft.com/office/drawing/2014/main" val="2580380747"/>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Median household income ($59,500)</a:t>
                      </a: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Poverty rate (12%)</a:t>
                      </a:r>
                    </a:p>
                  </a:txBody>
                  <a:tcPr anchor="ctr">
                    <a:solidFill>
                      <a:schemeClr val="accent1">
                        <a:lumMod val="20000"/>
                        <a:lumOff val="80000"/>
                      </a:schemeClr>
                    </a:solidFill>
                  </a:tcPr>
                </a:tc>
                <a:tc>
                  <a:txBody>
                    <a:bodyPr/>
                    <a:lstStyle/>
                    <a:p>
                      <a:r>
                        <a:rPr lang="en-US" sz="1600" b="1" dirty="0">
                          <a:latin typeface="Century Gothic" panose="020B0502020202020204" pitchFamily="34" charset="0"/>
                        </a:rPr>
                        <a:t>Homeownership rate (60%)</a:t>
                      </a:r>
                    </a:p>
                  </a:txBody>
                  <a:tcPr anchor="ctr">
                    <a:solidFill>
                      <a:srgbClr val="DBF1E2"/>
                    </a:solidFill>
                  </a:tcPr>
                </a:tc>
                <a:extLst>
                  <a:ext uri="{0D108BD9-81ED-4DB2-BD59-A6C34878D82A}">
                    <a16:rowId xmlns:a16="http://schemas.microsoft.com/office/drawing/2014/main" val="3487606561"/>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Health insurance coverage</a:t>
                      </a:r>
                      <a:r>
                        <a:rPr lang="en-US" sz="1600" b="1" baseline="0" dirty="0">
                          <a:latin typeface="Century Gothic" panose="020B0502020202020204" pitchFamily="34" charset="0"/>
                        </a:rPr>
                        <a:t> (76%)</a:t>
                      </a: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Proportion of adults working (79%)</a:t>
                      </a:r>
                    </a:p>
                  </a:txBody>
                  <a:tcPr anchor="ctr">
                    <a:solidFill>
                      <a:srgbClr val="DBF1E2"/>
                    </a:solidFill>
                  </a:tcPr>
                </a:tc>
                <a:extLst>
                  <a:ext uri="{0D108BD9-81ED-4DB2-BD59-A6C34878D82A}">
                    <a16:rowId xmlns:a16="http://schemas.microsoft.com/office/drawing/2014/main" val="2227248273"/>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Housing cost-burdened (44%)</a:t>
                      </a: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2201031065"/>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At least a high school degree</a:t>
                      </a:r>
                      <a:r>
                        <a:rPr lang="en-US" sz="1600" b="1" baseline="0" dirty="0">
                          <a:latin typeface="Century Gothic" panose="020B0502020202020204" pitchFamily="34" charset="0"/>
                        </a:rPr>
                        <a:t> (61%)</a:t>
                      </a:r>
                      <a:endParaRPr lang="en-US" sz="1600" b="1" dirty="0">
                        <a:latin typeface="Century Gothic" panose="020B0502020202020204" pitchFamily="34" charset="0"/>
                      </a:endParaRPr>
                    </a:p>
                  </a:txBody>
                  <a:tcPr anchor="ctr">
                    <a:solidFill>
                      <a:schemeClr val="accent3">
                        <a:lumMod val="20000"/>
                        <a:lumOff val="80000"/>
                      </a:schemeClr>
                    </a:solidFill>
                  </a:tcPr>
                </a:tc>
                <a:tc>
                  <a:txBody>
                    <a:bodyPr/>
                    <a:lstStyle/>
                    <a:p>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1925763175"/>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277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341512" y="1440897"/>
            <a:ext cx="1811643" cy="969264"/>
            <a:chOff x="-168068" y="4786414"/>
            <a:chExt cx="1811643" cy="969264"/>
          </a:xfrm>
        </p:grpSpPr>
        <p:sp>
          <p:nvSpPr>
            <p:cNvPr id="5" name="Oval 4"/>
            <p:cNvSpPr/>
            <p:nvPr/>
          </p:nvSpPr>
          <p:spPr>
            <a:xfrm>
              <a:off x="253122" y="4786414"/>
              <a:ext cx="969264" cy="9692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168068" y="497531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Colombian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8,900</a:t>
              </a:r>
            </a:p>
          </p:txBody>
        </p:sp>
      </p:grpSp>
      <p:grpSp>
        <p:nvGrpSpPr>
          <p:cNvPr id="26" name="Group 25"/>
          <p:cNvGrpSpPr/>
          <p:nvPr/>
        </p:nvGrpSpPr>
        <p:grpSpPr>
          <a:xfrm>
            <a:off x="5189561" y="1173682"/>
            <a:ext cx="4773168" cy="4773168"/>
            <a:chOff x="6414811" y="4745611"/>
            <a:chExt cx="4773168" cy="4773168"/>
          </a:xfrm>
        </p:grpSpPr>
        <p:sp>
          <p:nvSpPr>
            <p:cNvPr id="6" name="Oval 5"/>
            <p:cNvSpPr/>
            <p:nvPr/>
          </p:nvSpPr>
          <p:spPr>
            <a:xfrm>
              <a:off x="6414811" y="4745611"/>
              <a:ext cx="4773168" cy="4773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7895573" y="6839807"/>
              <a:ext cx="18116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Mexican</a:t>
              </a:r>
              <a:br>
                <a:rPr kumimoji="0" lang="en-US" sz="24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20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214,300</a:t>
              </a:r>
            </a:p>
          </p:txBody>
        </p:sp>
      </p:grpSp>
      <p:grpSp>
        <p:nvGrpSpPr>
          <p:cNvPr id="23" name="Group 22"/>
          <p:cNvGrpSpPr/>
          <p:nvPr/>
        </p:nvGrpSpPr>
        <p:grpSpPr>
          <a:xfrm>
            <a:off x="1781158" y="2591894"/>
            <a:ext cx="1811643" cy="1060704"/>
            <a:chOff x="-80923" y="1360951"/>
            <a:chExt cx="1811643" cy="1060704"/>
          </a:xfrm>
        </p:grpSpPr>
        <p:sp>
          <p:nvSpPr>
            <p:cNvPr id="7" name="Oval 6"/>
            <p:cNvSpPr/>
            <p:nvPr/>
          </p:nvSpPr>
          <p:spPr>
            <a:xfrm>
              <a:off x="294547" y="1360951"/>
              <a:ext cx="1060704" cy="10607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80923" y="1598915"/>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Cuban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10,600</a:t>
              </a:r>
            </a:p>
          </p:txBody>
        </p:sp>
      </p:grpSp>
      <p:grpSp>
        <p:nvGrpSpPr>
          <p:cNvPr id="22" name="Group 21"/>
          <p:cNvGrpSpPr/>
          <p:nvPr/>
        </p:nvGrpSpPr>
        <p:grpSpPr>
          <a:xfrm>
            <a:off x="3212478" y="2709814"/>
            <a:ext cx="1811643" cy="1344168"/>
            <a:chOff x="1795802" y="2284536"/>
            <a:chExt cx="1811643" cy="1344168"/>
          </a:xfrm>
        </p:grpSpPr>
        <p:sp>
          <p:nvSpPr>
            <p:cNvPr id="8" name="Oval 7"/>
            <p:cNvSpPr/>
            <p:nvPr/>
          </p:nvSpPr>
          <p:spPr>
            <a:xfrm>
              <a:off x="2029540" y="2284536"/>
              <a:ext cx="1344168" cy="1344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1795802" y="2669554"/>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Ecuadorian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17,000</a:t>
              </a:r>
            </a:p>
          </p:txBody>
        </p:sp>
      </p:grpSp>
      <p:grpSp>
        <p:nvGrpSpPr>
          <p:cNvPr id="20" name="Group 19"/>
          <p:cNvGrpSpPr/>
          <p:nvPr/>
        </p:nvGrpSpPr>
        <p:grpSpPr>
          <a:xfrm>
            <a:off x="1996041" y="3904849"/>
            <a:ext cx="1811643" cy="1234440"/>
            <a:chOff x="7845170" y="1496170"/>
            <a:chExt cx="1811643" cy="1234440"/>
          </a:xfrm>
        </p:grpSpPr>
        <p:sp>
          <p:nvSpPr>
            <p:cNvPr id="9" name="Oval 8"/>
            <p:cNvSpPr/>
            <p:nvPr/>
          </p:nvSpPr>
          <p:spPr>
            <a:xfrm>
              <a:off x="8133771" y="1496170"/>
              <a:ext cx="1234440" cy="12344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p:cNvSpPr txBox="1"/>
            <p:nvPr/>
          </p:nvSpPr>
          <p:spPr>
            <a:xfrm>
              <a:off x="7845170" y="1827036"/>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Guatemalan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14,400</a:t>
              </a:r>
            </a:p>
          </p:txBody>
        </p:sp>
      </p:grpSp>
      <p:grpSp>
        <p:nvGrpSpPr>
          <p:cNvPr id="21" name="Group 20"/>
          <p:cNvGrpSpPr/>
          <p:nvPr/>
        </p:nvGrpSpPr>
        <p:grpSpPr>
          <a:xfrm>
            <a:off x="3807684" y="1255077"/>
            <a:ext cx="1811643" cy="1289304"/>
            <a:chOff x="8282730" y="2929188"/>
            <a:chExt cx="1811643" cy="1289304"/>
          </a:xfrm>
        </p:grpSpPr>
        <p:sp>
          <p:nvSpPr>
            <p:cNvPr id="11" name="Oval 10"/>
            <p:cNvSpPr/>
            <p:nvPr/>
          </p:nvSpPr>
          <p:spPr>
            <a:xfrm>
              <a:off x="8543900" y="2929188"/>
              <a:ext cx="1289304" cy="12893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282730" y="328145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Salvadoran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15,700</a:t>
              </a:r>
            </a:p>
          </p:txBody>
        </p:sp>
      </p:grpSp>
      <p:grpSp>
        <p:nvGrpSpPr>
          <p:cNvPr id="24" name="Group 23"/>
          <p:cNvGrpSpPr/>
          <p:nvPr/>
        </p:nvGrpSpPr>
        <p:grpSpPr>
          <a:xfrm>
            <a:off x="3628810" y="4340696"/>
            <a:ext cx="1811643" cy="1453896"/>
            <a:chOff x="1939450" y="4400622"/>
            <a:chExt cx="1811643" cy="1453896"/>
          </a:xfrm>
        </p:grpSpPr>
        <p:sp>
          <p:nvSpPr>
            <p:cNvPr id="10" name="Oval 9"/>
            <p:cNvSpPr/>
            <p:nvPr/>
          </p:nvSpPr>
          <p:spPr>
            <a:xfrm>
              <a:off x="2118324" y="4400622"/>
              <a:ext cx="1453896" cy="14538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p:cNvSpPr txBox="1"/>
            <p:nvPr/>
          </p:nvSpPr>
          <p:spPr>
            <a:xfrm>
              <a:off x="1939450" y="4868709"/>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Puerto Rican</a:t>
              </a:r>
              <a:b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19,900</a:t>
              </a:r>
            </a:p>
          </p:txBody>
        </p:sp>
      </p:grpSp>
      <p:sp>
        <p:nvSpPr>
          <p:cNvPr id="19" name="Title 18"/>
          <p:cNvSpPr>
            <a:spLocks noGrp="1"/>
          </p:cNvSpPr>
          <p:nvPr>
            <p:ph type="title"/>
          </p:nvPr>
        </p:nvSpPr>
        <p:spPr>
          <a:xfrm>
            <a:off x="0" y="101892"/>
            <a:ext cx="12192000" cy="772256"/>
          </a:xfrm>
        </p:spPr>
        <p:txBody>
          <a:bodyPr/>
          <a:lstStyle/>
          <a:p>
            <a:pPr algn="ctr"/>
            <a:r>
              <a:rPr lang="en-US" dirty="0"/>
              <a:t>Minnesota’s Hispanic and Latino cultural communities</a:t>
            </a:r>
          </a:p>
        </p:txBody>
      </p:sp>
    </p:spTree>
    <p:extLst>
      <p:ext uri="{BB962C8B-B14F-4D97-AF65-F5344CB8AC3E}">
        <p14:creationId xmlns:p14="http://schemas.microsoft.com/office/powerpoint/2010/main" val="3686444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541439" cy="797753"/>
          </a:xfrm>
        </p:spPr>
        <p:txBody>
          <a:bodyPr/>
          <a:lstStyle/>
          <a:p>
            <a:r>
              <a:rPr lang="en-US" sz="3200" dirty="0">
                <a:solidFill>
                  <a:schemeClr val="tx1">
                    <a:lumMod val="65000"/>
                    <a:lumOff val="35000"/>
                  </a:schemeClr>
                </a:solidFill>
              </a:rPr>
              <a:t>What do we know about </a:t>
            </a:r>
            <a:r>
              <a:rPr lang="en-US" sz="3200" dirty="0"/>
              <a:t>Puerto Rican</a:t>
            </a:r>
            <a:r>
              <a:rPr lang="en-US" sz="3200" dirty="0">
                <a:solidFill>
                  <a:schemeClr val="tx1">
                    <a:lumMod val="65000"/>
                    <a:lumOff val="35000"/>
                  </a:schemeClr>
                </a:solidFill>
              </a:rPr>
              <a:t> Minnesotans?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16" name="Group 15"/>
          <p:cNvGrpSpPr/>
          <p:nvPr/>
        </p:nvGrpSpPr>
        <p:grpSpPr>
          <a:xfrm>
            <a:off x="8435282" y="1765741"/>
            <a:ext cx="3429000" cy="4348919"/>
            <a:chOff x="8435282" y="1765741"/>
            <a:chExt cx="3429000" cy="4348919"/>
          </a:xfrm>
        </p:grpSpPr>
        <p:sp>
          <p:nvSpPr>
            <p:cNvPr id="11" name="TextBox 10"/>
            <p:cNvSpPr txBox="1"/>
            <p:nvPr/>
          </p:nvSpPr>
          <p:spPr>
            <a:xfrm>
              <a:off x="8435282" y="3006117"/>
              <a:ext cx="3429000"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Small average household size</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with one-third of households only including one single individual (29%)</a:t>
              </a:r>
            </a:p>
          </p:txBody>
        </p:sp>
        <p:pic>
          <p:nvPicPr>
            <p:cNvPr id="13" name="Picture 12"/>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85182" y="1765741"/>
              <a:ext cx="1129200" cy="1129200"/>
            </a:xfrm>
            <a:prstGeom prst="rect">
              <a:avLst/>
            </a:prstGeom>
          </p:spPr>
        </p:pic>
      </p:grpSp>
      <p:grpSp>
        <p:nvGrpSpPr>
          <p:cNvPr id="5" name="Group 4"/>
          <p:cNvGrpSpPr/>
          <p:nvPr/>
        </p:nvGrpSpPr>
        <p:grpSpPr>
          <a:xfrm>
            <a:off x="252992" y="1634517"/>
            <a:ext cx="3429000" cy="2756595"/>
            <a:chOff x="252992" y="1634517"/>
            <a:chExt cx="3429000" cy="2756595"/>
          </a:xfrm>
        </p:grpSpPr>
        <p:sp>
          <p:nvSpPr>
            <p:cNvPr id="7" name="TextBox 6"/>
            <p:cNvSpPr txBox="1"/>
            <p:nvPr/>
          </p:nvSpPr>
          <p:spPr>
            <a:xfrm>
              <a:off x="252992" y="3006117"/>
              <a:ext cx="3429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Vast majority are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native born</a:t>
              </a:r>
              <a:b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(98%)</a:t>
              </a:r>
            </a:p>
          </p:txBody>
        </p:sp>
        <p:pic>
          <p:nvPicPr>
            <p:cNvPr id="3" name="Picture 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81692" y="1634517"/>
              <a:ext cx="1371600" cy="1371600"/>
            </a:xfrm>
            <a:prstGeom prst="rect">
              <a:avLst/>
            </a:prstGeom>
          </p:spPr>
        </p:pic>
      </p:grpSp>
      <p:grpSp>
        <p:nvGrpSpPr>
          <p:cNvPr id="17" name="Group 16"/>
          <p:cNvGrpSpPr/>
          <p:nvPr/>
        </p:nvGrpSpPr>
        <p:grpSpPr>
          <a:xfrm>
            <a:off x="4234945" y="1634517"/>
            <a:ext cx="3429000" cy="4115518"/>
            <a:chOff x="8435282" y="1568255"/>
            <a:chExt cx="3429000" cy="4115518"/>
          </a:xfrm>
        </p:grpSpPr>
        <p:sp>
          <p:nvSpPr>
            <p:cNvPr id="18" name="TextBox 17"/>
            <p:cNvSpPr txBox="1"/>
            <p:nvPr/>
          </p:nvSpPr>
          <p:spPr>
            <a:xfrm>
              <a:off x="8435282" y="3006117"/>
              <a:ext cx="34290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Slightly larger share of </a:t>
              </a:r>
              <a:b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older adults </a:t>
              </a:r>
              <a:b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than many other cultural communities (5%)</a:t>
              </a:r>
            </a:p>
          </p:txBody>
        </p:sp>
        <p:pic>
          <p:nvPicPr>
            <p:cNvPr id="19" name="Picture 18"/>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431614" y="1568255"/>
              <a:ext cx="1437861" cy="1437861"/>
            </a:xfrm>
            <a:prstGeom prst="rect">
              <a:avLst/>
            </a:prstGeom>
          </p:spPr>
        </p:pic>
      </p:grpSp>
    </p:spTree>
    <p:extLst>
      <p:ext uri="{BB962C8B-B14F-4D97-AF65-F5344CB8AC3E}">
        <p14:creationId xmlns:p14="http://schemas.microsoft.com/office/powerpoint/2010/main" val="4105273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750161" cy="797753"/>
          </a:xfrm>
        </p:spPr>
        <p:txBody>
          <a:bodyPr/>
          <a:lstStyle/>
          <a:p>
            <a:r>
              <a:rPr lang="en-US" dirty="0">
                <a:solidFill>
                  <a:schemeClr val="tx1"/>
                </a:solidFill>
              </a:rPr>
              <a:t>What do we know about </a:t>
            </a:r>
            <a:r>
              <a:rPr lang="en-US" dirty="0"/>
              <a:t>Puerto Rican</a:t>
            </a:r>
            <a:r>
              <a:rPr lang="en-US" dirty="0">
                <a:solidFill>
                  <a:schemeClr val="tx1"/>
                </a:solidFill>
              </a:rPr>
              <a:t> Minnesotans?</a:t>
            </a:r>
          </a:p>
        </p:txBody>
      </p:sp>
      <p:graphicFrame>
        <p:nvGraphicFramePr>
          <p:cNvPr id="5" name="Content Placeholder 4"/>
          <p:cNvGraphicFramePr>
            <a:graphicFrameLocks noGrp="1"/>
          </p:cNvGraphicFramePr>
          <p:nvPr>
            <p:ph sz="half" idx="1"/>
          </p:nvPr>
        </p:nvGraphicFramePr>
        <p:xfrm>
          <a:off x="255588" y="1481136"/>
          <a:ext cx="11542713" cy="2131840"/>
        </p:xfrm>
        <a:graphic>
          <a:graphicData uri="http://schemas.openxmlformats.org/drawingml/2006/table">
            <a:tbl>
              <a:tblPr firstRow="1" bandRow="1">
                <a:tableStyleId>{5C22544A-7EE6-4342-B048-85BDC9FD1C3A}</a:tableStyleId>
              </a:tblPr>
              <a:tblGrid>
                <a:gridCol w="3847571">
                  <a:extLst>
                    <a:ext uri="{9D8B030D-6E8A-4147-A177-3AD203B41FA5}">
                      <a16:colId xmlns:a16="http://schemas.microsoft.com/office/drawing/2014/main" val="1542919317"/>
                    </a:ext>
                  </a:extLst>
                </a:gridCol>
                <a:gridCol w="3847571">
                  <a:extLst>
                    <a:ext uri="{9D8B030D-6E8A-4147-A177-3AD203B41FA5}">
                      <a16:colId xmlns:a16="http://schemas.microsoft.com/office/drawing/2014/main" val="1366193893"/>
                    </a:ext>
                  </a:extLst>
                </a:gridCol>
                <a:gridCol w="3847571">
                  <a:extLst>
                    <a:ext uri="{9D8B030D-6E8A-4147-A177-3AD203B41FA5}">
                      <a16:colId xmlns:a16="http://schemas.microsoft.com/office/drawing/2014/main" val="2965724214"/>
                    </a:ext>
                  </a:extLst>
                </a:gridCol>
              </a:tblGrid>
              <a:tr h="532960">
                <a:tc>
                  <a:txBody>
                    <a:bodyPr/>
                    <a:lstStyle/>
                    <a:p>
                      <a:pPr algn="ctr"/>
                      <a:r>
                        <a:rPr lang="en-US" sz="2000" dirty="0">
                          <a:latin typeface="Century Gothic" panose="020B0502020202020204" pitchFamily="34" charset="0"/>
                        </a:rPr>
                        <a:t>Bottom</a:t>
                      </a:r>
                    </a:p>
                  </a:txBody>
                  <a:tcPr anchor="ctr">
                    <a:solidFill>
                      <a:schemeClr val="accent3">
                        <a:lumMod val="60000"/>
                        <a:lumOff val="40000"/>
                      </a:schemeClr>
                    </a:solidFill>
                  </a:tcPr>
                </a:tc>
                <a:tc>
                  <a:txBody>
                    <a:bodyPr/>
                    <a:lstStyle/>
                    <a:p>
                      <a:pPr algn="ctr"/>
                      <a:r>
                        <a:rPr lang="en-US" sz="2000" dirty="0">
                          <a:latin typeface="Century Gothic" panose="020B0502020202020204" pitchFamily="34" charset="0"/>
                        </a:rPr>
                        <a:t>Middle</a:t>
                      </a:r>
                    </a:p>
                  </a:txBody>
                  <a:tcPr anchor="ctr">
                    <a:solidFill>
                      <a:schemeClr val="accent1">
                        <a:lumMod val="60000"/>
                        <a:lumOff val="40000"/>
                      </a:schemeClr>
                    </a:solidFill>
                  </a:tcPr>
                </a:tc>
                <a:tc>
                  <a:txBody>
                    <a:bodyPr/>
                    <a:lstStyle/>
                    <a:p>
                      <a:pPr algn="ctr"/>
                      <a:r>
                        <a:rPr lang="en-US" sz="2000" dirty="0">
                          <a:latin typeface="Century Gothic" panose="020B0502020202020204" pitchFamily="34" charset="0"/>
                        </a:rPr>
                        <a:t>Top</a:t>
                      </a:r>
                    </a:p>
                  </a:txBody>
                  <a:tcPr anchor="ctr">
                    <a:solidFill>
                      <a:srgbClr val="68C484"/>
                    </a:solidFill>
                  </a:tcPr>
                </a:tc>
                <a:extLst>
                  <a:ext uri="{0D108BD9-81ED-4DB2-BD59-A6C34878D82A}">
                    <a16:rowId xmlns:a16="http://schemas.microsoft.com/office/drawing/2014/main" val="2580380747"/>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Poverty rate (17%)</a:t>
                      </a: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Median household income ($63,600)</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Health insurance coverage</a:t>
                      </a:r>
                      <a:r>
                        <a:rPr lang="en-US" sz="1600" b="1" baseline="0" dirty="0">
                          <a:latin typeface="Century Gothic" panose="020B0502020202020204" pitchFamily="34" charset="0"/>
                        </a:rPr>
                        <a:t> (93%)</a:t>
                      </a:r>
                      <a:endParaRPr lang="en-US" sz="1600" b="1"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3487606561"/>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Homeownership rate (35%)</a:t>
                      </a: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Proportion of adults working (77%)</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At least a high school degree</a:t>
                      </a:r>
                      <a:r>
                        <a:rPr lang="en-US" sz="1600" b="1" baseline="0" dirty="0">
                          <a:latin typeface="Century Gothic" panose="020B0502020202020204" pitchFamily="34" charset="0"/>
                        </a:rPr>
                        <a:t> (93%)</a:t>
                      </a:r>
                      <a:endParaRPr lang="en-US" sz="1600" b="1"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2227248273"/>
                  </a:ext>
                </a:extLst>
              </a:tr>
              <a:tr h="53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Housing cost-burdened (41%)</a:t>
                      </a: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dirty="0"/>
                    </a:p>
                  </a:txBody>
                  <a:tcPr anchor="ctr">
                    <a:solidFill>
                      <a:srgbClr val="DBF1E2"/>
                    </a:solidFill>
                  </a:tcPr>
                </a:tc>
                <a:extLst>
                  <a:ext uri="{0D108BD9-81ED-4DB2-BD59-A6C34878D82A}">
                    <a16:rowId xmlns:a16="http://schemas.microsoft.com/office/drawing/2014/main" val="2201031065"/>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6544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341512" y="1440897"/>
            <a:ext cx="1811643" cy="969264"/>
            <a:chOff x="-168068" y="4786414"/>
            <a:chExt cx="1811643" cy="969264"/>
          </a:xfrm>
        </p:grpSpPr>
        <p:sp>
          <p:nvSpPr>
            <p:cNvPr id="5" name="Oval 4"/>
            <p:cNvSpPr/>
            <p:nvPr/>
          </p:nvSpPr>
          <p:spPr>
            <a:xfrm>
              <a:off x="253122" y="4786414"/>
              <a:ext cx="969264" cy="9692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168068" y="497531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Colombian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8,900</a:t>
              </a:r>
            </a:p>
          </p:txBody>
        </p:sp>
      </p:grpSp>
      <p:grpSp>
        <p:nvGrpSpPr>
          <p:cNvPr id="26" name="Group 25"/>
          <p:cNvGrpSpPr/>
          <p:nvPr/>
        </p:nvGrpSpPr>
        <p:grpSpPr>
          <a:xfrm>
            <a:off x="5189561" y="1173682"/>
            <a:ext cx="4773168" cy="4773168"/>
            <a:chOff x="6414811" y="4745611"/>
            <a:chExt cx="4773168" cy="4773168"/>
          </a:xfrm>
        </p:grpSpPr>
        <p:sp>
          <p:nvSpPr>
            <p:cNvPr id="6" name="Oval 5"/>
            <p:cNvSpPr/>
            <p:nvPr/>
          </p:nvSpPr>
          <p:spPr>
            <a:xfrm>
              <a:off x="6414811" y="4745611"/>
              <a:ext cx="4773168" cy="4773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7895573" y="6839807"/>
              <a:ext cx="18116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Mexican</a:t>
              </a:r>
              <a:br>
                <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214,300</a:t>
              </a:r>
            </a:p>
          </p:txBody>
        </p:sp>
      </p:grpSp>
      <p:grpSp>
        <p:nvGrpSpPr>
          <p:cNvPr id="23" name="Group 22"/>
          <p:cNvGrpSpPr/>
          <p:nvPr/>
        </p:nvGrpSpPr>
        <p:grpSpPr>
          <a:xfrm>
            <a:off x="1781158" y="2591894"/>
            <a:ext cx="1811643" cy="1060704"/>
            <a:chOff x="-80923" y="1360951"/>
            <a:chExt cx="1811643" cy="1060704"/>
          </a:xfrm>
        </p:grpSpPr>
        <p:sp>
          <p:nvSpPr>
            <p:cNvPr id="7" name="Oval 6"/>
            <p:cNvSpPr/>
            <p:nvPr/>
          </p:nvSpPr>
          <p:spPr>
            <a:xfrm>
              <a:off x="294547" y="1360951"/>
              <a:ext cx="1060704" cy="10607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80923" y="1598915"/>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Cuban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10,600</a:t>
              </a:r>
            </a:p>
          </p:txBody>
        </p:sp>
      </p:grpSp>
      <p:grpSp>
        <p:nvGrpSpPr>
          <p:cNvPr id="22" name="Group 21"/>
          <p:cNvGrpSpPr/>
          <p:nvPr/>
        </p:nvGrpSpPr>
        <p:grpSpPr>
          <a:xfrm>
            <a:off x="3212478" y="2709814"/>
            <a:ext cx="1811643" cy="1344168"/>
            <a:chOff x="1795802" y="2284536"/>
            <a:chExt cx="1811643" cy="1344168"/>
          </a:xfrm>
        </p:grpSpPr>
        <p:sp>
          <p:nvSpPr>
            <p:cNvPr id="8" name="Oval 7"/>
            <p:cNvSpPr/>
            <p:nvPr/>
          </p:nvSpPr>
          <p:spPr>
            <a:xfrm>
              <a:off x="2029540" y="2284536"/>
              <a:ext cx="1344168" cy="13441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1795802" y="2669554"/>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Ecuadorian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17,000</a:t>
              </a:r>
            </a:p>
          </p:txBody>
        </p:sp>
      </p:grpSp>
      <p:grpSp>
        <p:nvGrpSpPr>
          <p:cNvPr id="20" name="Group 19"/>
          <p:cNvGrpSpPr/>
          <p:nvPr/>
        </p:nvGrpSpPr>
        <p:grpSpPr>
          <a:xfrm>
            <a:off x="1996041" y="3904849"/>
            <a:ext cx="1811643" cy="1234440"/>
            <a:chOff x="7845170" y="1496170"/>
            <a:chExt cx="1811643" cy="1234440"/>
          </a:xfrm>
        </p:grpSpPr>
        <p:sp>
          <p:nvSpPr>
            <p:cNvPr id="9" name="Oval 8"/>
            <p:cNvSpPr/>
            <p:nvPr/>
          </p:nvSpPr>
          <p:spPr>
            <a:xfrm>
              <a:off x="8133771" y="1496170"/>
              <a:ext cx="1234440" cy="12344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p:cNvSpPr txBox="1"/>
            <p:nvPr/>
          </p:nvSpPr>
          <p:spPr>
            <a:xfrm>
              <a:off x="7845170" y="1827036"/>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Guatemalan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14,400</a:t>
              </a:r>
            </a:p>
          </p:txBody>
        </p:sp>
      </p:grpSp>
      <p:grpSp>
        <p:nvGrpSpPr>
          <p:cNvPr id="21" name="Group 20"/>
          <p:cNvGrpSpPr/>
          <p:nvPr/>
        </p:nvGrpSpPr>
        <p:grpSpPr>
          <a:xfrm>
            <a:off x="3807684" y="1255077"/>
            <a:ext cx="1811643" cy="1289304"/>
            <a:chOff x="8282730" y="2929188"/>
            <a:chExt cx="1811643" cy="1289304"/>
          </a:xfrm>
        </p:grpSpPr>
        <p:sp>
          <p:nvSpPr>
            <p:cNvPr id="11" name="Oval 10"/>
            <p:cNvSpPr/>
            <p:nvPr/>
          </p:nvSpPr>
          <p:spPr>
            <a:xfrm>
              <a:off x="8543900" y="2929188"/>
              <a:ext cx="1289304" cy="12893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282730" y="3281452"/>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Salvadoran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15,700</a:t>
              </a:r>
            </a:p>
          </p:txBody>
        </p:sp>
      </p:grpSp>
      <p:grpSp>
        <p:nvGrpSpPr>
          <p:cNvPr id="24" name="Group 23"/>
          <p:cNvGrpSpPr/>
          <p:nvPr/>
        </p:nvGrpSpPr>
        <p:grpSpPr>
          <a:xfrm>
            <a:off x="3628810" y="4340696"/>
            <a:ext cx="1811643" cy="1453896"/>
            <a:chOff x="1939450" y="4400622"/>
            <a:chExt cx="1811643" cy="1453896"/>
          </a:xfrm>
        </p:grpSpPr>
        <p:sp>
          <p:nvSpPr>
            <p:cNvPr id="10" name="Oval 9"/>
            <p:cNvSpPr/>
            <p:nvPr/>
          </p:nvSpPr>
          <p:spPr>
            <a:xfrm>
              <a:off x="2118324" y="4400622"/>
              <a:ext cx="1453896" cy="14538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p:cNvSpPr txBox="1"/>
            <p:nvPr/>
          </p:nvSpPr>
          <p:spPr>
            <a:xfrm>
              <a:off x="1939450" y="4868709"/>
              <a:ext cx="1811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Puerto Rican</a:t>
              </a:r>
              <a:br>
                <a:rPr kumimoji="0" lang="en-US" sz="1800" b="1"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br>
              <a:r>
                <a:rPr kumimoji="0" lang="en-US" sz="1400" b="0" i="1"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mn-ea"/>
                  <a:cs typeface="+mn-cs"/>
                </a:rPr>
                <a:t>19,900</a:t>
              </a:r>
            </a:p>
          </p:txBody>
        </p:sp>
      </p:grpSp>
      <p:sp>
        <p:nvSpPr>
          <p:cNvPr id="19" name="Title 18"/>
          <p:cNvSpPr>
            <a:spLocks noGrp="1"/>
          </p:cNvSpPr>
          <p:nvPr>
            <p:ph type="title"/>
          </p:nvPr>
        </p:nvSpPr>
        <p:spPr>
          <a:xfrm>
            <a:off x="0" y="101892"/>
            <a:ext cx="12192000" cy="772256"/>
          </a:xfrm>
        </p:spPr>
        <p:txBody>
          <a:bodyPr/>
          <a:lstStyle/>
          <a:p>
            <a:pPr algn="ctr"/>
            <a:r>
              <a:rPr lang="en-US" dirty="0"/>
              <a:t>Minnesota’s Hispanic and Latino cultural communities</a:t>
            </a:r>
          </a:p>
        </p:txBody>
      </p:sp>
    </p:spTree>
    <p:extLst>
      <p:ext uri="{BB962C8B-B14F-4D97-AF65-F5344CB8AC3E}">
        <p14:creationId xmlns:p14="http://schemas.microsoft.com/office/powerpoint/2010/main" val="1936062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541439" cy="797753"/>
          </a:xfrm>
        </p:spPr>
        <p:txBody>
          <a:bodyPr/>
          <a:lstStyle/>
          <a:p>
            <a:r>
              <a:rPr lang="en-US" dirty="0">
                <a:solidFill>
                  <a:schemeClr val="tx1">
                    <a:lumMod val="65000"/>
                    <a:lumOff val="35000"/>
                  </a:schemeClr>
                </a:solidFill>
              </a:rPr>
              <a:t>What do we know </a:t>
            </a:r>
            <a:r>
              <a:rPr lang="en-US">
                <a:solidFill>
                  <a:schemeClr val="tx1">
                    <a:lumMod val="65000"/>
                    <a:lumOff val="35000"/>
                  </a:schemeClr>
                </a:solidFill>
              </a:rPr>
              <a:t>about </a:t>
            </a:r>
            <a:r>
              <a:rPr lang="en-US"/>
              <a:t>Mexican</a:t>
            </a:r>
            <a:r>
              <a:rPr lang="en-US">
                <a:solidFill>
                  <a:schemeClr val="tx1">
                    <a:lumMod val="65000"/>
                    <a:lumOff val="35000"/>
                  </a:schemeClr>
                </a:solidFill>
              </a:rPr>
              <a:t> </a:t>
            </a:r>
            <a:r>
              <a:rPr lang="en-US" dirty="0">
                <a:solidFill>
                  <a:schemeClr val="tx1">
                    <a:lumMod val="65000"/>
                    <a:lumOff val="35000"/>
                  </a:schemeClr>
                </a:solidFill>
              </a:rPr>
              <a:t>Minnesotans?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pSp>
        <p:nvGrpSpPr>
          <p:cNvPr id="10" name="Group 9"/>
          <p:cNvGrpSpPr/>
          <p:nvPr/>
        </p:nvGrpSpPr>
        <p:grpSpPr>
          <a:xfrm>
            <a:off x="4342345" y="1845950"/>
            <a:ext cx="3429000" cy="2151002"/>
            <a:chOff x="252992" y="1809222"/>
            <a:chExt cx="3429000" cy="2151002"/>
          </a:xfrm>
        </p:grpSpPr>
        <p:sp>
          <p:nvSpPr>
            <p:cNvPr id="7" name="TextBox 6"/>
            <p:cNvSpPr txBox="1"/>
            <p:nvPr/>
          </p:nvSpPr>
          <p:spPr>
            <a:xfrm>
              <a:off x="252992" y="3006117"/>
              <a:ext cx="3429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Only a quarter are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foreign born</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(27%)</a:t>
              </a:r>
            </a:p>
          </p:txBody>
        </p:sp>
        <p:pic>
          <p:nvPicPr>
            <p:cNvPr id="3" name="Picture 2"/>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69044" y="1809222"/>
              <a:ext cx="1196895" cy="1196895"/>
            </a:xfrm>
            <a:prstGeom prst="rect">
              <a:avLst/>
            </a:prstGeom>
          </p:spPr>
        </p:pic>
      </p:grpSp>
      <p:grpSp>
        <p:nvGrpSpPr>
          <p:cNvPr id="12" name="Group 11"/>
          <p:cNvGrpSpPr/>
          <p:nvPr/>
        </p:nvGrpSpPr>
        <p:grpSpPr>
          <a:xfrm>
            <a:off x="256309" y="1622468"/>
            <a:ext cx="3429000" cy="3630418"/>
            <a:chOff x="256309" y="1622468"/>
            <a:chExt cx="3429000" cy="3630418"/>
          </a:xfrm>
        </p:grpSpPr>
        <p:sp>
          <p:nvSpPr>
            <p:cNvPr id="9" name="TextBox 8"/>
            <p:cNvSpPr txBox="1"/>
            <p:nvPr/>
          </p:nvSpPr>
          <p:spPr>
            <a:xfrm>
              <a:off x="256309" y="3006117"/>
              <a:ext cx="3429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By far, our </a:t>
              </a: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largest </a:t>
              </a: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Hispanic or Latino cultural community </a:t>
              </a:r>
              <a:b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(214,000)</a:t>
              </a:r>
            </a:p>
          </p:txBody>
        </p:sp>
        <p:pic>
          <p:nvPicPr>
            <p:cNvPr id="6" name="Picture 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75535" y="1622468"/>
              <a:ext cx="1383648" cy="1383648"/>
            </a:xfrm>
            <a:prstGeom prst="rect">
              <a:avLst/>
            </a:prstGeom>
          </p:spPr>
        </p:pic>
      </p:grpSp>
      <p:grpSp>
        <p:nvGrpSpPr>
          <p:cNvPr id="14" name="Group 13"/>
          <p:cNvGrpSpPr/>
          <p:nvPr/>
        </p:nvGrpSpPr>
        <p:grpSpPr>
          <a:xfrm>
            <a:off x="8435282" y="1790229"/>
            <a:ext cx="3429000" cy="3462657"/>
            <a:chOff x="8435282" y="1790229"/>
            <a:chExt cx="3429000" cy="3462657"/>
          </a:xfrm>
        </p:grpSpPr>
        <p:sp>
          <p:nvSpPr>
            <p:cNvPr id="11" name="TextBox 10"/>
            <p:cNvSpPr txBox="1"/>
            <p:nvPr/>
          </p:nvSpPr>
          <p:spPr>
            <a:xfrm>
              <a:off x="8435282" y="3006117"/>
              <a:ext cx="3429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Tend to fall</a:t>
              </a:r>
              <a:b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t>in the middle </a:t>
              </a:r>
              <a:br>
                <a:rPr kumimoji="0" lang="en-US" sz="2800" b="1"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on a range of quality-of-life outcomes</a:t>
              </a:r>
            </a:p>
          </p:txBody>
        </p:sp>
        <p:pic>
          <p:nvPicPr>
            <p:cNvPr id="13" name="Picture 12"/>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41838" y="1790229"/>
              <a:ext cx="1215887" cy="1215887"/>
            </a:xfrm>
            <a:prstGeom prst="rect">
              <a:avLst/>
            </a:prstGeom>
          </p:spPr>
        </p:pic>
      </p:grpSp>
    </p:spTree>
    <p:extLst>
      <p:ext uri="{BB962C8B-B14F-4D97-AF65-F5344CB8AC3E}">
        <p14:creationId xmlns:p14="http://schemas.microsoft.com/office/powerpoint/2010/main" val="3754511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541439" cy="797753"/>
          </a:xfrm>
        </p:spPr>
        <p:txBody>
          <a:bodyPr/>
          <a:lstStyle/>
          <a:p>
            <a:r>
              <a:rPr lang="en-US" dirty="0">
                <a:solidFill>
                  <a:schemeClr val="tx1"/>
                </a:solidFill>
              </a:rPr>
              <a:t>What do we know about </a:t>
            </a:r>
            <a:r>
              <a:rPr lang="en-US" dirty="0"/>
              <a:t>Mexican</a:t>
            </a:r>
            <a:r>
              <a:rPr lang="en-US" dirty="0">
                <a:solidFill>
                  <a:schemeClr val="tx1"/>
                </a:solidFill>
              </a:rPr>
              <a:t> Minnesotans?</a:t>
            </a:r>
          </a:p>
        </p:txBody>
      </p:sp>
      <p:graphicFrame>
        <p:nvGraphicFramePr>
          <p:cNvPr id="5" name="Content Placeholder 4"/>
          <p:cNvGraphicFramePr>
            <a:graphicFrameLocks noGrp="1"/>
          </p:cNvGraphicFramePr>
          <p:nvPr>
            <p:ph sz="half" idx="1"/>
          </p:nvPr>
        </p:nvGraphicFramePr>
        <p:xfrm>
          <a:off x="255588" y="1481136"/>
          <a:ext cx="11542713" cy="4263680"/>
        </p:xfrm>
        <a:graphic>
          <a:graphicData uri="http://schemas.openxmlformats.org/drawingml/2006/table">
            <a:tbl>
              <a:tblPr firstRow="1" bandRow="1">
                <a:tableStyleId>{5C22544A-7EE6-4342-B048-85BDC9FD1C3A}</a:tableStyleId>
              </a:tblPr>
              <a:tblGrid>
                <a:gridCol w="3847571">
                  <a:extLst>
                    <a:ext uri="{9D8B030D-6E8A-4147-A177-3AD203B41FA5}">
                      <a16:colId xmlns:a16="http://schemas.microsoft.com/office/drawing/2014/main" val="1542919317"/>
                    </a:ext>
                  </a:extLst>
                </a:gridCol>
                <a:gridCol w="3847571">
                  <a:extLst>
                    <a:ext uri="{9D8B030D-6E8A-4147-A177-3AD203B41FA5}">
                      <a16:colId xmlns:a16="http://schemas.microsoft.com/office/drawing/2014/main" val="1366193893"/>
                    </a:ext>
                  </a:extLst>
                </a:gridCol>
                <a:gridCol w="3847571">
                  <a:extLst>
                    <a:ext uri="{9D8B030D-6E8A-4147-A177-3AD203B41FA5}">
                      <a16:colId xmlns:a16="http://schemas.microsoft.com/office/drawing/2014/main" val="2965724214"/>
                    </a:ext>
                  </a:extLst>
                </a:gridCol>
              </a:tblGrid>
              <a:tr h="532960">
                <a:tc>
                  <a:txBody>
                    <a:bodyPr/>
                    <a:lstStyle/>
                    <a:p>
                      <a:pPr algn="ctr"/>
                      <a:r>
                        <a:rPr lang="en-US" sz="2000" dirty="0">
                          <a:latin typeface="Century Gothic" panose="020B0502020202020204" pitchFamily="34" charset="0"/>
                        </a:rPr>
                        <a:t>Bottom</a:t>
                      </a:r>
                    </a:p>
                  </a:txBody>
                  <a:tcPr anchor="ctr">
                    <a:solidFill>
                      <a:schemeClr val="accent3">
                        <a:lumMod val="60000"/>
                        <a:lumOff val="40000"/>
                      </a:schemeClr>
                    </a:solidFill>
                  </a:tcPr>
                </a:tc>
                <a:tc>
                  <a:txBody>
                    <a:bodyPr/>
                    <a:lstStyle/>
                    <a:p>
                      <a:pPr algn="ctr"/>
                      <a:r>
                        <a:rPr lang="en-US" sz="2000" dirty="0">
                          <a:latin typeface="Century Gothic" panose="020B0502020202020204" pitchFamily="34" charset="0"/>
                        </a:rPr>
                        <a:t>Middle</a:t>
                      </a:r>
                    </a:p>
                  </a:txBody>
                  <a:tcPr anchor="ctr">
                    <a:solidFill>
                      <a:schemeClr val="accent1">
                        <a:lumMod val="60000"/>
                        <a:lumOff val="40000"/>
                      </a:schemeClr>
                    </a:solidFill>
                  </a:tcPr>
                </a:tc>
                <a:tc>
                  <a:txBody>
                    <a:bodyPr/>
                    <a:lstStyle/>
                    <a:p>
                      <a:pPr algn="ctr"/>
                      <a:r>
                        <a:rPr lang="en-US" sz="2000" dirty="0">
                          <a:latin typeface="Century Gothic" panose="020B0502020202020204" pitchFamily="34" charset="0"/>
                        </a:rPr>
                        <a:t>Top</a:t>
                      </a:r>
                    </a:p>
                  </a:txBody>
                  <a:tcPr anchor="ctr">
                    <a:solidFill>
                      <a:srgbClr val="68C484"/>
                    </a:solidFill>
                  </a:tcPr>
                </a:tc>
                <a:extLst>
                  <a:ext uri="{0D108BD9-81ED-4DB2-BD59-A6C34878D82A}">
                    <a16:rowId xmlns:a16="http://schemas.microsoft.com/office/drawing/2014/main" val="2580380747"/>
                  </a:ext>
                </a:extLst>
              </a:tr>
              <a:tr h="532960">
                <a:tc>
                  <a:txBody>
                    <a:bodyPr/>
                    <a:lstStyle/>
                    <a:p>
                      <a:endParaRPr lang="en-US" sz="1600" dirty="0">
                        <a:latin typeface="Century Gothic" panose="020B0502020202020204" pitchFamily="34" charset="0"/>
                      </a:endParaRPr>
                    </a:p>
                  </a:txBody>
                  <a:tcPr anchor="ctr">
                    <a:solidFill>
                      <a:schemeClr val="accent3">
                        <a:lumMod val="20000"/>
                        <a:lumOff val="80000"/>
                      </a:schemeClr>
                    </a:solidFill>
                  </a:tcPr>
                </a:tc>
                <a:tc>
                  <a:txBody>
                    <a:bodyPr/>
                    <a:lstStyle/>
                    <a:p>
                      <a:r>
                        <a:rPr lang="en-US" sz="1600" b="1" dirty="0">
                          <a:latin typeface="Century Gothic" panose="020B0502020202020204" pitchFamily="34" charset="0"/>
                        </a:rPr>
                        <a:t>Median household income ($63,200)</a:t>
                      </a: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3487606561"/>
                  </a:ext>
                </a:extLst>
              </a:tr>
              <a:tr h="532960">
                <a:tc>
                  <a:txBody>
                    <a:bodyPr/>
                    <a:lstStyle/>
                    <a:p>
                      <a:endParaRPr lang="en-US" sz="1600" dirty="0">
                        <a:latin typeface="Century Gothic" panose="020B0502020202020204" pitchFamily="34" charset="0"/>
                      </a:endParaRPr>
                    </a:p>
                  </a:txBody>
                  <a:tcPr anchor="ctr">
                    <a:solidFill>
                      <a:schemeClr val="accent3">
                        <a:lumMod val="20000"/>
                        <a:lumOff val="80000"/>
                      </a:schemeClr>
                    </a:solidFill>
                  </a:tcPr>
                </a:tc>
                <a:tc>
                  <a:txBody>
                    <a:bodyPr/>
                    <a:lstStyle/>
                    <a:p>
                      <a:r>
                        <a:rPr lang="en-US" sz="1600" b="1" dirty="0">
                          <a:latin typeface="Century Gothic" panose="020B0502020202020204" pitchFamily="34" charset="0"/>
                        </a:rPr>
                        <a:t>Poverty rate (16%)</a:t>
                      </a: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2227248273"/>
                  </a:ext>
                </a:extLst>
              </a:tr>
              <a:tr h="532960">
                <a:tc>
                  <a:txBody>
                    <a:bodyPr/>
                    <a:lstStyle/>
                    <a:p>
                      <a:endParaRPr lang="en-US" sz="1600" dirty="0">
                        <a:latin typeface="Century Gothic" panose="020B0502020202020204" pitchFamily="34" charset="0"/>
                      </a:endParaRPr>
                    </a:p>
                  </a:txBody>
                  <a:tcPr anchor="ctr">
                    <a:solidFill>
                      <a:schemeClr val="accent3">
                        <a:lumMod val="20000"/>
                        <a:lumOff val="80000"/>
                      </a:schemeClr>
                    </a:solidFill>
                  </a:tcPr>
                </a:tc>
                <a:tc>
                  <a:txBody>
                    <a:bodyPr/>
                    <a:lstStyle/>
                    <a:p>
                      <a:r>
                        <a:rPr lang="en-US" sz="1600" b="1" dirty="0">
                          <a:latin typeface="Century Gothic" panose="020B0502020202020204" pitchFamily="34" charset="0"/>
                        </a:rPr>
                        <a:t>Health insurance coverage</a:t>
                      </a:r>
                      <a:r>
                        <a:rPr lang="en-US" sz="1600" b="1" baseline="0" dirty="0">
                          <a:latin typeface="Century Gothic" panose="020B0502020202020204" pitchFamily="34" charset="0"/>
                        </a:rPr>
                        <a:t> (84%)</a:t>
                      </a:r>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2201031065"/>
                  </a:ext>
                </a:extLst>
              </a:tr>
              <a:tr h="532960">
                <a:tc>
                  <a:txBody>
                    <a:bodyPr/>
                    <a:lstStyle/>
                    <a:p>
                      <a:endParaRPr lang="en-US" sz="1600" dirty="0">
                        <a:latin typeface="Century Gothic" panose="020B0502020202020204" pitchFamily="34" charset="0"/>
                      </a:endParaRPr>
                    </a:p>
                  </a:txBody>
                  <a:tcPr anchor="ctr">
                    <a:solidFill>
                      <a:schemeClr val="accent3">
                        <a:lumMod val="20000"/>
                        <a:lumOff val="80000"/>
                      </a:schemeClr>
                    </a:solidFill>
                  </a:tcPr>
                </a:tc>
                <a:tc>
                  <a:txBody>
                    <a:bodyPr/>
                    <a:lstStyle/>
                    <a:p>
                      <a:r>
                        <a:rPr lang="en-US" sz="1600" b="1" dirty="0">
                          <a:latin typeface="Century Gothic" panose="020B0502020202020204" pitchFamily="34" charset="0"/>
                        </a:rPr>
                        <a:t>Homeownership rate (52%)</a:t>
                      </a: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413489068"/>
                  </a:ext>
                </a:extLst>
              </a:tr>
              <a:tr h="532960">
                <a:tc>
                  <a:txBody>
                    <a:bodyPr/>
                    <a:lstStyle/>
                    <a:p>
                      <a:endParaRPr lang="en-US" sz="1600" dirty="0">
                        <a:latin typeface="Century Gothic" panose="020B0502020202020204" pitchFamily="34" charset="0"/>
                      </a:endParaRPr>
                    </a:p>
                  </a:txBody>
                  <a:tcPr anchor="ctr">
                    <a:solidFill>
                      <a:schemeClr val="accent3">
                        <a:lumMod val="20000"/>
                        <a:lumOff val="80000"/>
                      </a:schemeClr>
                    </a:solidFill>
                  </a:tcPr>
                </a:tc>
                <a:tc>
                  <a:txBody>
                    <a:bodyPr/>
                    <a:lstStyle/>
                    <a:p>
                      <a:r>
                        <a:rPr lang="en-US" sz="1600" b="1" dirty="0">
                          <a:latin typeface="Century Gothic" panose="020B0502020202020204" pitchFamily="34" charset="0"/>
                        </a:rPr>
                        <a:t>Housing cost-burdened (34%)</a:t>
                      </a: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1925763175"/>
                  </a:ext>
                </a:extLst>
              </a:tr>
              <a:tr h="532960">
                <a:tc>
                  <a:txBody>
                    <a:bodyPr/>
                    <a:lstStyle/>
                    <a:p>
                      <a:endParaRPr lang="en-US" sz="1600" dirty="0">
                        <a:latin typeface="Century Gothic" panose="020B0502020202020204" pitchFamily="34" charset="0"/>
                      </a:endParaRPr>
                    </a:p>
                  </a:txBody>
                  <a:tcPr anchor="ctr">
                    <a:solidFill>
                      <a:schemeClr val="accent3">
                        <a:lumMod val="20000"/>
                        <a:lumOff val="80000"/>
                      </a:schemeClr>
                    </a:solidFill>
                  </a:tcPr>
                </a:tc>
                <a:tc>
                  <a:txBody>
                    <a:bodyPr/>
                    <a:lstStyle/>
                    <a:p>
                      <a:r>
                        <a:rPr lang="en-US" sz="1600" b="1" dirty="0">
                          <a:latin typeface="Century Gothic" panose="020B0502020202020204" pitchFamily="34" charset="0"/>
                        </a:rPr>
                        <a:t>At least a high school degree</a:t>
                      </a:r>
                      <a:r>
                        <a:rPr lang="en-US" sz="1600" b="1" baseline="0" dirty="0">
                          <a:latin typeface="Century Gothic" panose="020B0502020202020204" pitchFamily="34" charset="0"/>
                        </a:rPr>
                        <a:t> (70%)</a:t>
                      </a:r>
                      <a:endParaRPr lang="en-US" sz="1600" b="1" dirty="0">
                        <a:latin typeface="Century Gothic" panose="020B0502020202020204" pitchFamily="34" charset="0"/>
                      </a:endParaRP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4046101258"/>
                  </a:ext>
                </a:extLst>
              </a:tr>
              <a:tr h="532960">
                <a:tc>
                  <a:txBody>
                    <a:bodyPr/>
                    <a:lstStyle/>
                    <a:p>
                      <a:endParaRPr lang="en-US" sz="1600" dirty="0">
                        <a:latin typeface="Century Gothic" panose="020B0502020202020204" pitchFamily="34" charset="0"/>
                      </a:endParaRPr>
                    </a:p>
                  </a:txBody>
                  <a:tcPr anchor="ctr">
                    <a:solidFill>
                      <a:schemeClr val="accent3">
                        <a:lumMod val="20000"/>
                        <a:lumOff val="80000"/>
                      </a:schemeClr>
                    </a:solidFill>
                  </a:tcPr>
                </a:tc>
                <a:tc>
                  <a:txBody>
                    <a:bodyPr/>
                    <a:lstStyle/>
                    <a:p>
                      <a:r>
                        <a:rPr lang="en-US" sz="1600" b="1" dirty="0">
                          <a:latin typeface="Century Gothic" panose="020B0502020202020204" pitchFamily="34" charset="0"/>
                        </a:rPr>
                        <a:t>Proportion of adults working (77%)</a:t>
                      </a:r>
                    </a:p>
                  </a:txBody>
                  <a:tcPr anchor="ctr">
                    <a:solidFill>
                      <a:schemeClr val="accent1">
                        <a:lumMod val="20000"/>
                        <a:lumOff val="80000"/>
                      </a:schemeClr>
                    </a:solidFill>
                  </a:tcPr>
                </a:tc>
                <a:tc>
                  <a:txBody>
                    <a:bodyPr/>
                    <a:lstStyle/>
                    <a:p>
                      <a:endParaRPr lang="en-US" sz="1600" dirty="0">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3371080189"/>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0034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4294967295"/>
          </p:nvPr>
        </p:nvGraphicFramePr>
        <p:xfrm>
          <a:off x="200025" y="228601"/>
          <a:ext cx="11542712" cy="5824736"/>
        </p:xfrm>
        <a:graphic>
          <a:graphicData uri="http://schemas.openxmlformats.org/drawingml/2006/table">
            <a:tbl>
              <a:tblPr firstRow="1" bandRow="1">
                <a:tableStyleId>{5940675A-B579-460E-94D1-54222C63F5DA}</a:tableStyleId>
              </a:tblPr>
              <a:tblGrid>
                <a:gridCol w="2371725">
                  <a:extLst>
                    <a:ext uri="{9D8B030D-6E8A-4147-A177-3AD203B41FA5}">
                      <a16:colId xmlns:a16="http://schemas.microsoft.com/office/drawing/2014/main" val="39912359"/>
                    </a:ext>
                  </a:extLst>
                </a:gridCol>
                <a:gridCol w="1310141">
                  <a:extLst>
                    <a:ext uri="{9D8B030D-6E8A-4147-A177-3AD203B41FA5}">
                      <a16:colId xmlns:a16="http://schemas.microsoft.com/office/drawing/2014/main" val="1542919317"/>
                    </a:ext>
                  </a:extLst>
                </a:gridCol>
                <a:gridCol w="1310141">
                  <a:extLst>
                    <a:ext uri="{9D8B030D-6E8A-4147-A177-3AD203B41FA5}">
                      <a16:colId xmlns:a16="http://schemas.microsoft.com/office/drawing/2014/main" val="1366193893"/>
                    </a:ext>
                  </a:extLst>
                </a:gridCol>
                <a:gridCol w="1310141">
                  <a:extLst>
                    <a:ext uri="{9D8B030D-6E8A-4147-A177-3AD203B41FA5}">
                      <a16:colId xmlns:a16="http://schemas.microsoft.com/office/drawing/2014/main" val="2965724214"/>
                    </a:ext>
                  </a:extLst>
                </a:gridCol>
                <a:gridCol w="1310141">
                  <a:extLst>
                    <a:ext uri="{9D8B030D-6E8A-4147-A177-3AD203B41FA5}">
                      <a16:colId xmlns:a16="http://schemas.microsoft.com/office/drawing/2014/main" val="1144844616"/>
                    </a:ext>
                  </a:extLst>
                </a:gridCol>
                <a:gridCol w="1310141">
                  <a:extLst>
                    <a:ext uri="{9D8B030D-6E8A-4147-A177-3AD203B41FA5}">
                      <a16:colId xmlns:a16="http://schemas.microsoft.com/office/drawing/2014/main" val="114910467"/>
                    </a:ext>
                  </a:extLst>
                </a:gridCol>
                <a:gridCol w="1310141">
                  <a:extLst>
                    <a:ext uri="{9D8B030D-6E8A-4147-A177-3AD203B41FA5}">
                      <a16:colId xmlns:a16="http://schemas.microsoft.com/office/drawing/2014/main" val="3330069401"/>
                    </a:ext>
                  </a:extLst>
                </a:gridCol>
                <a:gridCol w="1310141">
                  <a:extLst>
                    <a:ext uri="{9D8B030D-6E8A-4147-A177-3AD203B41FA5}">
                      <a16:colId xmlns:a16="http://schemas.microsoft.com/office/drawing/2014/main" val="1993973696"/>
                    </a:ext>
                  </a:extLst>
                </a:gridCol>
              </a:tblGrid>
              <a:tr h="728092">
                <a:tc>
                  <a:txBody>
                    <a:bodyPr/>
                    <a:lstStyle/>
                    <a:p>
                      <a:pPr algn="ctr"/>
                      <a:endParaRPr lang="en-US" sz="1600" dirty="0">
                        <a:latin typeface="Century Gothic" panose="020B0502020202020204" pitchFamily="34" charset="0"/>
                      </a:endParaRPr>
                    </a:p>
                  </a:txBody>
                  <a:tcPr anchor="ctr">
                    <a:lnL w="12700" cap="flat" cmpd="sng" algn="ctr">
                      <a:noFill/>
                      <a:prstDash val="solid"/>
                      <a:round/>
                      <a:headEnd type="none" w="med" len="med"/>
                      <a:tailEnd type="none" w="med" len="med"/>
                    </a:lnL>
                    <a:lnT w="12700" cmpd="sng">
                      <a:noFill/>
                    </a:lnT>
                  </a:tcPr>
                </a:tc>
                <a:tc>
                  <a:txBody>
                    <a:bodyPr/>
                    <a:lstStyle/>
                    <a:p>
                      <a:pPr algn="ctr"/>
                      <a:r>
                        <a:rPr lang="en-US" sz="1400" b="1" dirty="0">
                          <a:latin typeface="Century Gothic" panose="020B0502020202020204" pitchFamily="34" charset="0"/>
                        </a:rPr>
                        <a:t>Colombian</a:t>
                      </a:r>
                    </a:p>
                  </a:txBody>
                  <a:tcPr anchor="ctr"/>
                </a:tc>
                <a:tc>
                  <a:txBody>
                    <a:bodyPr/>
                    <a:lstStyle/>
                    <a:p>
                      <a:pPr algn="ctr"/>
                      <a:r>
                        <a:rPr lang="en-US" sz="1400" b="1" dirty="0">
                          <a:latin typeface="Century Gothic" panose="020B0502020202020204" pitchFamily="34" charset="0"/>
                        </a:rPr>
                        <a:t>Cuban</a:t>
                      </a:r>
                    </a:p>
                  </a:txBody>
                  <a:tcPr anchor="ctr"/>
                </a:tc>
                <a:tc>
                  <a:txBody>
                    <a:bodyPr/>
                    <a:lstStyle/>
                    <a:p>
                      <a:pPr algn="ctr"/>
                      <a:r>
                        <a:rPr lang="en-US" sz="1400" b="1" dirty="0">
                          <a:latin typeface="Century Gothic" panose="020B0502020202020204" pitchFamily="34" charset="0"/>
                        </a:rPr>
                        <a:t>Ecuadorian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entury Gothic" panose="020B0502020202020204" pitchFamily="34" charset="0"/>
                        </a:rPr>
                        <a:t>Guatemalan</a:t>
                      </a:r>
                    </a:p>
                  </a:txBody>
                  <a:tcPr anchor="ctr"/>
                </a:tc>
                <a:tc>
                  <a:txBody>
                    <a:bodyPr/>
                    <a:lstStyle/>
                    <a:p>
                      <a:pPr algn="ctr"/>
                      <a:r>
                        <a:rPr lang="en-US" sz="1400" b="1" dirty="0">
                          <a:latin typeface="Century Gothic" panose="020B0502020202020204" pitchFamily="34" charset="0"/>
                        </a:rPr>
                        <a:t>Mexican</a:t>
                      </a:r>
                    </a:p>
                  </a:txBody>
                  <a:tcPr anchor="ctr"/>
                </a:tc>
                <a:tc>
                  <a:txBody>
                    <a:bodyPr/>
                    <a:lstStyle/>
                    <a:p>
                      <a:pPr algn="ctr"/>
                      <a:r>
                        <a:rPr lang="en-US" sz="1400" b="1" dirty="0">
                          <a:latin typeface="Century Gothic" panose="020B0502020202020204" pitchFamily="34" charset="0"/>
                        </a:rPr>
                        <a:t>Puerto Rican</a:t>
                      </a:r>
                    </a:p>
                  </a:txBody>
                  <a:tcPr anchor="ctr"/>
                </a:tc>
                <a:tc>
                  <a:txBody>
                    <a:bodyPr/>
                    <a:lstStyle/>
                    <a:p>
                      <a:pPr algn="ctr"/>
                      <a:r>
                        <a:rPr lang="en-US" sz="1400" b="1" dirty="0">
                          <a:latin typeface="Century Gothic" panose="020B0502020202020204" pitchFamily="34" charset="0"/>
                        </a:rPr>
                        <a:t>Salvadoran</a:t>
                      </a:r>
                    </a:p>
                  </a:txBody>
                  <a:tcPr anchor="ctr"/>
                </a:tc>
                <a:extLst>
                  <a:ext uri="{0D108BD9-81ED-4DB2-BD59-A6C34878D82A}">
                    <a16:rowId xmlns:a16="http://schemas.microsoft.com/office/drawing/2014/main" val="2580380747"/>
                  </a:ext>
                </a:extLst>
              </a:tr>
              <a:tr h="7280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Poverty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1"/>
                          </a:solidFill>
                          <a:latin typeface="Century Gothic" panose="020B0502020202020204" pitchFamily="34" charset="0"/>
                          <a:sym typeface="Wingdings" panose="05000000000000000000" pitchFamily="2" charset="2"/>
                        </a:rPr>
                        <a:t></a:t>
                      </a:r>
                      <a:endParaRPr lang="en-US" sz="4000" b="1" dirty="0">
                        <a:solidFill>
                          <a:schemeClr val="accent1"/>
                        </a:solidFill>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1"/>
                          </a:solidFill>
                          <a:latin typeface="Century Gothic" panose="020B0502020202020204" pitchFamily="34" charset="0"/>
                          <a:sym typeface="Wingdings" panose="05000000000000000000" pitchFamily="2" charset="2"/>
                        </a:rPr>
                        <a:t></a:t>
                      </a:r>
                      <a:endParaRPr lang="en-US" sz="4000" b="1" dirty="0">
                        <a:solidFill>
                          <a:schemeClr val="accent1"/>
                        </a:solidFill>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1"/>
                          </a:solidFill>
                          <a:latin typeface="Century Gothic" panose="020B0502020202020204" pitchFamily="34" charset="0"/>
                          <a:sym typeface="Wingdings" panose="05000000000000000000" pitchFamily="2" charset="2"/>
                        </a:rPr>
                        <a:t></a:t>
                      </a:r>
                      <a:endParaRPr lang="en-US" sz="4000" b="1" dirty="0">
                        <a:solidFill>
                          <a:schemeClr val="accent1"/>
                        </a:solidFill>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3"/>
                          </a:solidFill>
                          <a:latin typeface="Century Gothic" panose="020B0502020202020204" pitchFamily="34" charset="0"/>
                          <a:sym typeface="Wingdings" panose="05000000000000000000" pitchFamily="2" charset="2"/>
                        </a:rPr>
                        <a:t></a:t>
                      </a:r>
                      <a:endParaRPr lang="en-US" sz="4000" b="1" dirty="0">
                        <a:solidFill>
                          <a:schemeClr val="accent3"/>
                        </a:solidFill>
                        <a:latin typeface="Century Gothic" panose="020B0502020202020204" pitchFamily="34" charset="0"/>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1"/>
                          </a:solidFill>
                          <a:latin typeface="Century Gothic" panose="020B0502020202020204" pitchFamily="34" charset="0"/>
                          <a:sym typeface="Wingdings" panose="05000000000000000000" pitchFamily="2" charset="2"/>
                        </a:rPr>
                        <a:t></a:t>
                      </a:r>
                      <a:endParaRPr lang="en-US" sz="4000" b="1" dirty="0">
                        <a:solidFill>
                          <a:schemeClr val="accent1"/>
                        </a:solidFill>
                        <a:latin typeface="Century Gothic" panose="020B0502020202020204" pitchFamily="34"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3"/>
                          </a:solidFill>
                          <a:latin typeface="Century Gothic" panose="020B0502020202020204" pitchFamily="34" charset="0"/>
                          <a:sym typeface="Wingdings" panose="05000000000000000000" pitchFamily="2" charset="2"/>
                        </a:rPr>
                        <a:t></a:t>
                      </a:r>
                      <a:endParaRPr lang="en-US" sz="4000" b="1" dirty="0">
                        <a:solidFill>
                          <a:schemeClr val="accent3"/>
                        </a:solidFill>
                        <a:latin typeface="Century Gothic" panose="020B0502020202020204" pitchFamily="34" charset="0"/>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5"/>
                          </a:solidFill>
                          <a:latin typeface="Century Gothic" panose="020B0502020202020204" pitchFamily="34" charset="0"/>
                          <a:sym typeface="Wingdings" panose="05000000000000000000" pitchFamily="2" charset="2"/>
                        </a:rPr>
                        <a:t></a:t>
                      </a:r>
                      <a:endParaRPr lang="en-US" sz="4000" b="1" dirty="0">
                        <a:solidFill>
                          <a:schemeClr val="accent5"/>
                        </a:solidFill>
                        <a:latin typeface="Century Gothic" panose="020B0502020202020204" pitchFamily="34" charset="0"/>
                      </a:endParaRPr>
                    </a:p>
                  </a:txBody>
                  <a:tcPr anchor="ctr">
                    <a:solidFill>
                      <a:srgbClr val="DBF1E2"/>
                    </a:solidFill>
                  </a:tcPr>
                </a:tc>
                <a:extLst>
                  <a:ext uri="{0D108BD9-81ED-4DB2-BD59-A6C34878D82A}">
                    <a16:rowId xmlns:a16="http://schemas.microsoft.com/office/drawing/2014/main" val="3487606561"/>
                  </a:ext>
                </a:extLst>
              </a:tr>
              <a:tr h="7280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Household income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extLst>
                  <a:ext uri="{0D108BD9-81ED-4DB2-BD59-A6C34878D82A}">
                    <a16:rowId xmlns:a16="http://schemas.microsoft.com/office/drawing/2014/main" val="2227248273"/>
                  </a:ext>
                </a:extLst>
              </a:tr>
              <a:tr h="7280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Adults working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extLst>
                  <a:ext uri="{0D108BD9-81ED-4DB2-BD59-A6C34878D82A}">
                    <a16:rowId xmlns:a16="http://schemas.microsoft.com/office/drawing/2014/main" val="1028057261"/>
                  </a:ext>
                </a:extLst>
              </a:tr>
              <a:tr h="7280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Health insurance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3C91F"/>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rgbClr val="E3C91F"/>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1160663627"/>
                  </a:ext>
                </a:extLst>
              </a:tr>
              <a:tr h="7280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Homeownership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2201031065"/>
                  </a:ext>
                </a:extLst>
              </a:tr>
              <a:tr h="7280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Housing cost burden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870605211"/>
                  </a:ext>
                </a:extLst>
              </a:tr>
              <a:tr h="7280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High school degree+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a:txBody>
                  <a:tcPr anchor="ctr">
                    <a:solidFill>
                      <a:srgbClr val="DBF1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sym typeface="Wingdings" panose="05000000000000000000" pitchFamily="2" charset="2"/>
                        </a:rPr>
                        <a:t></a:t>
                      </a:r>
                      <a:endParaRPr kumimoji="0" lang="en-US" sz="4000" b="1"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endParaRPr>
                    </a:p>
                  </a:txBody>
                  <a:tcPr anchor="ctr">
                    <a:solidFill>
                      <a:schemeClr val="accent3">
                        <a:lumMod val="20000"/>
                        <a:lumOff val="80000"/>
                      </a:schemeClr>
                    </a:solidFill>
                  </a:tcPr>
                </a:tc>
                <a:extLst>
                  <a:ext uri="{0D108BD9-81ED-4DB2-BD59-A6C34878D82A}">
                    <a16:rowId xmlns:a16="http://schemas.microsoft.com/office/drawing/2014/main" val="1925763175"/>
                  </a:ext>
                </a:extLst>
              </a:tr>
            </a:tbl>
          </a:graphicData>
        </a:graphic>
      </p:graphicFrame>
    </p:spTree>
    <p:extLst>
      <p:ext uri="{BB962C8B-B14F-4D97-AF65-F5344CB8AC3E}">
        <p14:creationId xmlns:p14="http://schemas.microsoft.com/office/powerpoint/2010/main" val="202799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 b="24658"/>
          <a:stretch/>
        </p:blipFill>
        <p:spPr>
          <a:xfrm>
            <a:off x="838200" y="1019175"/>
            <a:ext cx="5676640" cy="366712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048" b="18472"/>
          <a:stretch/>
        </p:blipFill>
        <p:spPr>
          <a:xfrm>
            <a:off x="69954" y="591090"/>
            <a:ext cx="7191375" cy="5772150"/>
          </a:xfrm>
          <a:prstGeom prst="rect">
            <a:avLst/>
          </a:prstGeom>
        </p:spPr>
      </p:pic>
      <p:sp>
        <p:nvSpPr>
          <p:cNvPr id="4" name="TextBox 3"/>
          <p:cNvSpPr txBox="1"/>
          <p:nvPr/>
        </p:nvSpPr>
        <p:spPr>
          <a:xfrm>
            <a:off x="7096125" y="2072670"/>
            <a:ext cx="46101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Data profiles </a:t>
            </a:r>
            <a:b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for Minnesota’s largest cultural communities</a:t>
            </a:r>
          </a:p>
        </p:txBody>
      </p:sp>
    </p:spTree>
    <p:extLst>
      <p:ext uri="{BB962C8B-B14F-4D97-AF65-F5344CB8AC3E}">
        <p14:creationId xmlns:p14="http://schemas.microsoft.com/office/powerpoint/2010/main" val="3589152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3256" y="1366638"/>
            <a:ext cx="5627916" cy="2236532"/>
          </a:xfrm>
        </p:spPr>
        <p:txBody>
          <a:bodyPr/>
          <a:lstStyle/>
          <a:p>
            <a:r>
              <a:rPr lang="en-US"/>
              <a:t>Minnesota’s Hispanic and Latino populations</a:t>
            </a:r>
          </a:p>
        </p:txBody>
      </p:sp>
      <p:sp>
        <p:nvSpPr>
          <p:cNvPr id="3" name="Subtitle 2"/>
          <p:cNvSpPr>
            <a:spLocks noGrp="1"/>
          </p:cNvSpPr>
          <p:nvPr>
            <p:ph type="subTitle" idx="1"/>
          </p:nvPr>
        </p:nvSpPr>
        <p:spPr/>
        <p:txBody>
          <a:bodyPr/>
          <a:lstStyle/>
          <a:p>
            <a:r>
              <a:rPr lang="en-US"/>
              <a:t>Trends from Minnesota Compass</a:t>
            </a:r>
          </a:p>
        </p:txBody>
      </p:sp>
      <p:sp>
        <p:nvSpPr>
          <p:cNvPr id="4" name="Text Placeholder 3"/>
          <p:cNvSpPr>
            <a:spLocks noGrp="1"/>
          </p:cNvSpPr>
          <p:nvPr>
            <p:ph type="body" sz="quarter" idx="13"/>
          </p:nvPr>
        </p:nvSpPr>
        <p:spPr/>
        <p:txBody>
          <a:bodyPr/>
          <a:lstStyle/>
          <a:p>
            <a:r>
              <a:rPr lang="en-US"/>
              <a:t>November 19, 2024</a:t>
            </a:r>
          </a:p>
        </p:txBody>
      </p:sp>
      <p:sp>
        <p:nvSpPr>
          <p:cNvPr id="5" name="Text Placeholder 4"/>
          <p:cNvSpPr>
            <a:spLocks noGrp="1"/>
          </p:cNvSpPr>
          <p:nvPr>
            <p:ph type="body" sz="quarter" idx="14"/>
          </p:nvPr>
        </p:nvSpPr>
        <p:spPr/>
        <p:txBody>
          <a:bodyPr/>
          <a:lstStyle/>
          <a:p>
            <a:r>
              <a:rPr lang="en-US"/>
              <a:t>Allison Liuzzi</a:t>
            </a:r>
          </a:p>
        </p:txBody>
      </p:sp>
      <p:sp>
        <p:nvSpPr>
          <p:cNvPr id="6" name="Text Placeholder 5"/>
          <p:cNvSpPr>
            <a:spLocks noGrp="1"/>
          </p:cNvSpPr>
          <p:nvPr>
            <p:ph type="body" sz="quarter" idx="15"/>
          </p:nvPr>
        </p:nvSpPr>
        <p:spPr/>
        <p:txBody>
          <a:bodyPr/>
          <a:lstStyle/>
          <a:p>
            <a:r>
              <a:rPr lang="en-US"/>
              <a:t>Minnesota Compass | Wilder Research</a:t>
            </a:r>
          </a:p>
        </p:txBody>
      </p:sp>
      <p:sp>
        <p:nvSpPr>
          <p:cNvPr id="7" name="Text Placeholder 6"/>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245030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4506"/>
          <a:stretch/>
        </p:blipFill>
        <p:spPr>
          <a:xfrm>
            <a:off x="842963" y="990600"/>
            <a:ext cx="5680302" cy="363855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048" b="18472"/>
          <a:stretch/>
        </p:blipFill>
        <p:spPr>
          <a:xfrm>
            <a:off x="69954" y="591090"/>
            <a:ext cx="7191375" cy="5772150"/>
          </a:xfrm>
          <a:prstGeom prst="rect">
            <a:avLst/>
          </a:prstGeom>
        </p:spPr>
      </p:pic>
      <p:sp>
        <p:nvSpPr>
          <p:cNvPr id="4" name="TextBox 3"/>
          <p:cNvSpPr txBox="1"/>
          <p:nvPr/>
        </p:nvSpPr>
        <p:spPr>
          <a:xfrm>
            <a:off x="7096125" y="2072670"/>
            <a:ext cx="46101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Charts and </a:t>
            </a:r>
            <a:b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data profiles </a:t>
            </a:r>
            <a:b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for Minnesota’s largest immigrant communities</a:t>
            </a:r>
          </a:p>
        </p:txBody>
      </p:sp>
    </p:spTree>
    <p:extLst>
      <p:ext uri="{BB962C8B-B14F-4D97-AF65-F5344CB8AC3E}">
        <p14:creationId xmlns:p14="http://schemas.microsoft.com/office/powerpoint/2010/main" val="791914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423252">
            <a:off x="8655629" y="2604251"/>
            <a:ext cx="1473088" cy="270179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7778" r="27361" b="13900"/>
          <a:stretch/>
        </p:blipFill>
        <p:spPr>
          <a:xfrm rot="420000">
            <a:off x="8460916" y="2173808"/>
            <a:ext cx="1880516" cy="3609164"/>
          </a:xfrm>
          <a:prstGeom prst="rect">
            <a:avLst/>
          </a:prstGeom>
        </p:spPr>
      </p:pic>
      <p:grpSp>
        <p:nvGrpSpPr>
          <p:cNvPr id="5" name="Group 4"/>
          <p:cNvGrpSpPr/>
          <p:nvPr/>
        </p:nvGrpSpPr>
        <p:grpSpPr>
          <a:xfrm>
            <a:off x="1178041" y="591090"/>
            <a:ext cx="7191375" cy="5772150"/>
            <a:chOff x="1178041" y="591090"/>
            <a:chExt cx="7191375" cy="5772150"/>
          </a:xfrm>
        </p:grpSpPr>
        <p:pic>
          <p:nvPicPr>
            <p:cNvPr id="4" name="Picture 3"/>
            <p:cNvPicPr>
              <a:picLocks noChangeAspect="1"/>
            </p:cNvPicPr>
            <p:nvPr/>
          </p:nvPicPr>
          <p:blipFill>
            <a:blip r:embed="rId5"/>
            <a:stretch>
              <a:fillRect/>
            </a:stretch>
          </p:blipFill>
          <p:spPr>
            <a:xfrm>
              <a:off x="1937957" y="1015124"/>
              <a:ext cx="5681319" cy="413968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5048" b="18472"/>
            <a:stretch/>
          </p:blipFill>
          <p:spPr>
            <a:xfrm>
              <a:off x="1178041" y="591090"/>
              <a:ext cx="7191375" cy="5772150"/>
            </a:xfrm>
            <a:prstGeom prst="rect">
              <a:avLst/>
            </a:prstGeom>
          </p:spPr>
        </p:pic>
      </p:grpSp>
    </p:spTree>
    <p:extLst>
      <p:ext uri="{BB962C8B-B14F-4D97-AF65-F5344CB8AC3E}">
        <p14:creationId xmlns:p14="http://schemas.microsoft.com/office/powerpoint/2010/main" val="2294100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2868" y="1016038"/>
            <a:ext cx="5700404" cy="414881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048" b="18472"/>
          <a:stretch/>
        </p:blipFill>
        <p:spPr>
          <a:xfrm>
            <a:off x="69954" y="591090"/>
            <a:ext cx="7191375" cy="5772150"/>
          </a:xfrm>
          <a:prstGeom prst="rect">
            <a:avLst/>
          </a:prstGeom>
        </p:spPr>
      </p:pic>
      <p:sp>
        <p:nvSpPr>
          <p:cNvPr id="4" name="TextBox 3"/>
          <p:cNvSpPr txBox="1"/>
          <p:nvPr/>
        </p:nvSpPr>
        <p:spPr>
          <a:xfrm>
            <a:off x="7096125" y="2072670"/>
            <a:ext cx="46101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Culture Care Connection</a:t>
            </a:r>
            <a:b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from </a:t>
            </a:r>
            <a:r>
              <a:rPr kumimoji="0" lang="en-US" sz="32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Stratis</a:t>
            </a: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Health</a:t>
            </a:r>
          </a:p>
        </p:txBody>
      </p:sp>
    </p:spTree>
    <p:extLst>
      <p:ext uri="{BB962C8B-B14F-4D97-AF65-F5344CB8AC3E}">
        <p14:creationId xmlns:p14="http://schemas.microsoft.com/office/powerpoint/2010/main" val="3923010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06400" y="257387"/>
            <a:ext cx="10947400" cy="756575"/>
          </a:xfrm>
        </p:spPr>
        <p:txBody>
          <a:bodyPr/>
          <a:lstStyle/>
          <a:p>
            <a:r>
              <a:rPr lang="en-US" dirty="0"/>
              <a:t>Questions?</a:t>
            </a:r>
          </a:p>
        </p:txBody>
      </p:sp>
      <p:grpSp>
        <p:nvGrpSpPr>
          <p:cNvPr id="9" name="Group 8"/>
          <p:cNvGrpSpPr/>
          <p:nvPr/>
        </p:nvGrpSpPr>
        <p:grpSpPr>
          <a:xfrm>
            <a:off x="406400" y="2516440"/>
            <a:ext cx="10278534" cy="1077860"/>
            <a:chOff x="881549" y="2134825"/>
            <a:chExt cx="9980603" cy="1077860"/>
          </a:xfrm>
        </p:grpSpPr>
        <p:sp>
          <p:nvSpPr>
            <p:cNvPr id="10" name="Rectangle 3"/>
            <p:cNvSpPr>
              <a:spLocks noChangeArrowheads="1"/>
            </p:cNvSpPr>
            <p:nvPr/>
          </p:nvSpPr>
          <p:spPr bwMode="auto">
            <a:xfrm>
              <a:off x="2149161" y="2134825"/>
              <a:ext cx="8712991" cy="1077860"/>
            </a:xfrm>
            <a:prstGeom prst="rect">
              <a:avLst/>
            </a:prstGeom>
            <a:noFill/>
            <a:ln w="9525">
              <a:noFill/>
              <a:miter lim="800000"/>
              <a:headEnd/>
              <a:tailEnd/>
            </a:ln>
          </p:spPr>
          <p:txBody>
            <a:bodyPr wrap="square" lIns="92075" tIns="46038" rIns="92075" bIns="46038">
              <a:spAutoFit/>
            </a:bodyPr>
            <a:lstStyle/>
            <a:p>
              <a:pPr marL="0" marR="0" lvl="0" indent="0" algn="l" defTabSz="914400" rtl="0" eaLnBrk="0" fontAlgn="base" latinLnBrk="0" hangingPunct="0">
                <a:lnSpc>
                  <a:spcPct val="100000"/>
                </a:lnSpc>
                <a:spcBef>
                  <a:spcPts val="0"/>
                </a:spcBef>
                <a:spcAft>
                  <a:spcPts val="1800"/>
                </a:spcAft>
                <a:buClr>
                  <a:srgbClr val="C67F07"/>
                </a:buClr>
                <a:buSzPct val="125000"/>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Sign up for our monthly e-newsletter at </a:t>
              </a:r>
              <a:r>
                <a:rPr kumimoji="0" lang="en-US" sz="32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www.mncompass.org</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pic>
          <p:nvPicPr>
            <p:cNvPr id="11" name="Picture 2" descr="C:\Users\allison.churilla\AppData\Local\Microsoft\Windows\Temporary Internet Files\Content.IE5\9BY4697F\MC900383874[1].wmf"/>
            <p:cNvPicPr>
              <a:picLocks noChangeAspect="1" noChangeArrowheads="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6803" t="12255" r="7811" b="12252"/>
            <a:stretch/>
          </p:blipFill>
          <p:spPr bwMode="auto">
            <a:xfrm>
              <a:off x="881549" y="2249394"/>
              <a:ext cx="961888" cy="8487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596899" y="5469573"/>
            <a:ext cx="10088035" cy="609600"/>
            <a:chOff x="1096798" y="5562600"/>
            <a:chExt cx="10088035" cy="609600"/>
          </a:xfrm>
        </p:grpSpPr>
        <p:sp>
          <p:nvSpPr>
            <p:cNvPr id="16" name="Rectangle 3"/>
            <p:cNvSpPr>
              <a:spLocks noChangeArrowheads="1"/>
            </p:cNvSpPr>
            <p:nvPr/>
          </p:nvSpPr>
          <p:spPr bwMode="auto">
            <a:xfrm>
              <a:off x="2209750" y="5574691"/>
              <a:ext cx="8975083" cy="585418"/>
            </a:xfrm>
            <a:prstGeom prst="rect">
              <a:avLst/>
            </a:prstGeom>
            <a:noFill/>
            <a:ln w="9525">
              <a:noFill/>
              <a:miter lim="800000"/>
              <a:headEnd/>
              <a:tailEnd/>
            </a:ln>
          </p:spPr>
          <p:txBody>
            <a:bodyPr wrap="square" lIns="92075" tIns="46038" rIns="92075" bIns="46038">
              <a:spAutoFit/>
            </a:bodyPr>
            <a:lstStyle/>
            <a:p>
              <a:pPr marL="0" marR="0" lvl="0" indent="0" algn="l" defTabSz="914400" rtl="0" eaLnBrk="0" fontAlgn="base" latinLnBrk="0" hangingPunct="0">
                <a:lnSpc>
                  <a:spcPct val="100000"/>
                </a:lnSpc>
                <a:spcBef>
                  <a:spcPts val="0"/>
                </a:spcBef>
                <a:spcAft>
                  <a:spcPts val="1800"/>
                </a:spcAft>
                <a:buClr>
                  <a:srgbClr val="C67F07"/>
                </a:buClr>
                <a:buSzPct val="125000"/>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 with </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MN Compass </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 Facebook</a:t>
              </a:r>
            </a:p>
          </p:txBody>
        </p:sp>
        <p:pic>
          <p:nvPicPr>
            <p:cNvPr id="17" name="Picture 6" descr="C:\Users\allison.churilla\Desktop\FB-fLogo-Blue-printpackaging.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798" y="5562600"/>
              <a:ext cx="609600" cy="609600"/>
            </a:xfrm>
            <a:prstGeom prst="rect">
              <a:avLst/>
            </a:prstGeom>
            <a:noFill/>
          </p:spPr>
        </p:pic>
      </p:grpSp>
      <p:grpSp>
        <p:nvGrpSpPr>
          <p:cNvPr id="18" name="Group 17"/>
          <p:cNvGrpSpPr/>
          <p:nvPr/>
        </p:nvGrpSpPr>
        <p:grpSpPr>
          <a:xfrm>
            <a:off x="534244" y="1377967"/>
            <a:ext cx="6459223" cy="776711"/>
            <a:chOff x="533400" y="1854196"/>
            <a:chExt cx="6459223" cy="776711"/>
          </a:xfrm>
        </p:grpSpPr>
        <p:sp>
          <p:nvSpPr>
            <p:cNvPr id="19" name="Rectangle 3"/>
            <p:cNvSpPr>
              <a:spLocks noChangeArrowheads="1"/>
            </p:cNvSpPr>
            <p:nvPr/>
          </p:nvSpPr>
          <p:spPr bwMode="auto">
            <a:xfrm>
              <a:off x="1709008" y="1949842"/>
              <a:ext cx="5283615" cy="585418"/>
            </a:xfrm>
            <a:prstGeom prst="rect">
              <a:avLst/>
            </a:prstGeom>
            <a:noFill/>
            <a:ln w="9525">
              <a:noFill/>
              <a:miter lim="800000"/>
              <a:headEnd/>
              <a:tailEnd/>
            </a:ln>
          </p:spPr>
          <p:txBody>
            <a:bodyPr wrap="square" lIns="92075" tIns="46038" rIns="92075" bIns="46038">
              <a:spAutoFit/>
            </a:bodyPr>
            <a:lstStyle/>
            <a:p>
              <a:pPr marL="0" marR="0" lvl="0" indent="0" algn="l" defTabSz="914400" rtl="0" eaLnBrk="0" fontAlgn="base" latinLnBrk="0" hangingPunct="0">
                <a:lnSpc>
                  <a:spcPct val="100000"/>
                </a:lnSpc>
                <a:spcBef>
                  <a:spcPts val="0"/>
                </a:spcBef>
                <a:spcAft>
                  <a:spcPts val="0"/>
                </a:spcAft>
                <a:buClr>
                  <a:srgbClr val="C67F07"/>
                </a:buClr>
                <a:buSzPct val="125000"/>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allison.liuzzi@wilder.org </a:t>
              </a:r>
            </a:p>
          </p:txBody>
        </p:sp>
        <p:pic>
          <p:nvPicPr>
            <p:cNvPr id="20" name="Picture 6" descr="https://upload.wikimedia.org/wikipedia/commons/thumb/7/72/Message-icon-grey.png/259px-Message-icon-grey.pn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 y="1854196"/>
              <a:ext cx="838200" cy="7767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96899" y="3944153"/>
            <a:ext cx="9275233" cy="1077860"/>
            <a:chOff x="596899" y="3944153"/>
            <a:chExt cx="9275233" cy="1077860"/>
          </a:xfrm>
        </p:grpSpPr>
        <p:sp>
          <p:nvSpPr>
            <p:cNvPr id="13" name="Rectangle 3"/>
            <p:cNvSpPr>
              <a:spLocks noChangeArrowheads="1"/>
            </p:cNvSpPr>
            <p:nvPr/>
          </p:nvSpPr>
          <p:spPr bwMode="auto">
            <a:xfrm>
              <a:off x="1709851" y="3944153"/>
              <a:ext cx="8162281" cy="1077860"/>
            </a:xfrm>
            <a:prstGeom prst="rect">
              <a:avLst/>
            </a:prstGeom>
            <a:noFill/>
            <a:ln w="9525">
              <a:noFill/>
              <a:miter lim="800000"/>
              <a:headEnd/>
              <a:tailEnd/>
            </a:ln>
          </p:spPr>
          <p:txBody>
            <a:bodyPr wrap="square" lIns="92075" tIns="46038" rIns="92075" bIns="46038">
              <a:spAutoFit/>
            </a:bodyPr>
            <a:lstStyle/>
            <a:p>
              <a:pPr marL="0" marR="0" lvl="0" indent="0" algn="l" defTabSz="914400" rtl="0" eaLnBrk="0" fontAlgn="base" latinLnBrk="0" hangingPunct="0">
                <a:lnSpc>
                  <a:spcPct val="100000"/>
                </a:lnSpc>
                <a:spcBef>
                  <a:spcPts val="0"/>
                </a:spcBef>
                <a:spcAft>
                  <a:spcPts val="0"/>
                </a:spcAft>
                <a:buClr>
                  <a:srgbClr val="C67F07"/>
                </a:buClr>
                <a:buSzPct val="125000"/>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Find us on LinkedIn</a:t>
              </a:r>
            </a:p>
            <a:p>
              <a:pPr marL="0" marR="0" lvl="0" indent="0" algn="l" defTabSz="914400" rtl="0" eaLnBrk="0" fontAlgn="base" latinLnBrk="0" hangingPunct="0">
                <a:lnSpc>
                  <a:spcPct val="100000"/>
                </a:lnSpc>
                <a:spcBef>
                  <a:spcPts val="0"/>
                </a:spcBef>
                <a:spcAft>
                  <a:spcPts val="1800"/>
                </a:spcAft>
                <a:buClr>
                  <a:srgbClr val="C67F07"/>
                </a:buClr>
                <a:buSzPct val="125000"/>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Minnesota Compass   |  Allison Liuzzi</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899" y="4144519"/>
              <a:ext cx="635031" cy="635031"/>
            </a:xfrm>
            <a:prstGeom prst="rect">
              <a:avLst/>
            </a:prstGeom>
          </p:spPr>
        </p:pic>
      </p:grpSp>
    </p:spTree>
    <p:extLst>
      <p:ext uri="{BB962C8B-B14F-4D97-AF65-F5344CB8AC3E}">
        <p14:creationId xmlns:p14="http://schemas.microsoft.com/office/powerpoint/2010/main" val="565318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08C0-3355-444D-BC48-416C52475CF6}"/>
              </a:ext>
            </a:extLst>
          </p:cNvPr>
          <p:cNvSpPr>
            <a:spLocks noGrp="1"/>
          </p:cNvSpPr>
          <p:nvPr>
            <p:ph type="ctrTitle"/>
          </p:nvPr>
        </p:nvSpPr>
        <p:spPr/>
        <p:txBody>
          <a:bodyPr/>
          <a:lstStyle/>
          <a:p>
            <a:br>
              <a:rPr lang="en-US"/>
            </a:br>
            <a:r>
              <a:rPr lang="en-US"/>
              <a:t>Recommendations for older adult engagement and authentic connection</a:t>
            </a:r>
          </a:p>
        </p:txBody>
      </p:sp>
      <p:sp>
        <p:nvSpPr>
          <p:cNvPr id="6" name="Text Placeholder 5">
            <a:extLst>
              <a:ext uri="{FF2B5EF4-FFF2-40B4-BE49-F238E27FC236}">
                <a16:creationId xmlns:a16="http://schemas.microsoft.com/office/drawing/2014/main" id="{A8F44EC2-0689-5447-B54C-31F3334E75A6}"/>
              </a:ext>
            </a:extLst>
          </p:cNvPr>
          <p:cNvSpPr>
            <a:spLocks noGrp="1"/>
          </p:cNvSpPr>
          <p:nvPr>
            <p:ph type="body" sz="quarter" idx="14"/>
          </p:nvPr>
        </p:nvSpPr>
        <p:spPr/>
        <p:txBody>
          <a:bodyPr/>
          <a:lstStyle/>
          <a:p>
            <a:r>
              <a:rPr lang="en-US" sz="2100">
                <a:latin typeface="Arial"/>
                <a:ea typeface="MS PGothic"/>
              </a:rPr>
              <a:t>Carla Kohler and Ana Isabel Gabilondo-Scholz</a:t>
            </a:r>
          </a:p>
        </p:txBody>
      </p:sp>
    </p:spTree>
    <p:extLst>
      <p:ext uri="{BB962C8B-B14F-4D97-AF65-F5344CB8AC3E}">
        <p14:creationId xmlns:p14="http://schemas.microsoft.com/office/powerpoint/2010/main" val="3492366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51E73-9BEE-4033-AAE1-54B1E479F745}"/>
              </a:ext>
            </a:extLst>
          </p:cNvPr>
          <p:cNvSpPr>
            <a:spLocks noGrp="1"/>
          </p:cNvSpPr>
          <p:nvPr>
            <p:ph type="title"/>
          </p:nvPr>
        </p:nvSpPr>
        <p:spPr/>
        <p:txBody>
          <a:bodyPr/>
          <a:lstStyle/>
          <a:p>
            <a:r>
              <a:rPr lang="en-US"/>
              <a:t>Racial and health equity approach</a:t>
            </a:r>
          </a:p>
        </p:txBody>
      </p:sp>
      <p:sp>
        <p:nvSpPr>
          <p:cNvPr id="4" name="Slide Number Placeholder 3">
            <a:extLst>
              <a:ext uri="{FF2B5EF4-FFF2-40B4-BE49-F238E27FC236}">
                <a16:creationId xmlns:a16="http://schemas.microsoft.com/office/drawing/2014/main" id="{CD5923E3-3C66-4436-8EBA-4AB6485A6097}"/>
              </a:ext>
            </a:extLst>
          </p:cNvPr>
          <p:cNvSpPr>
            <a:spLocks noGrp="1"/>
          </p:cNvSpPr>
          <p:nvPr>
            <p:ph type="sldNum" sz="quarter" idx="25"/>
          </p:nvPr>
        </p:nvSpPr>
        <p:spPr/>
        <p:txBody>
          <a:bodyPr/>
          <a:lstStyle/>
          <a:p>
            <a:pPr>
              <a:defRPr/>
            </a:pPr>
            <a:fld id="{176998C4-890E-4641-9E27-C7A90B327C26}" type="slidenum">
              <a:rPr lang="en-US" altLang="en-US" smtClean="0"/>
              <a:pPr>
                <a:defRPr/>
              </a:pPr>
              <a:t>65</a:t>
            </a:fld>
            <a:endParaRPr lang="en-US" altLang="en-US"/>
          </a:p>
        </p:txBody>
      </p:sp>
      <p:sp>
        <p:nvSpPr>
          <p:cNvPr id="6" name="Text Placeholder 5">
            <a:extLst>
              <a:ext uri="{FF2B5EF4-FFF2-40B4-BE49-F238E27FC236}">
                <a16:creationId xmlns:a16="http://schemas.microsoft.com/office/drawing/2014/main" id="{7D913A8F-8117-4468-8B6F-60A39ED5112B}"/>
              </a:ext>
            </a:extLst>
          </p:cNvPr>
          <p:cNvSpPr>
            <a:spLocks noGrp="1"/>
          </p:cNvSpPr>
          <p:nvPr>
            <p:ph type="body" sz="quarter" idx="21"/>
          </p:nvPr>
        </p:nvSpPr>
        <p:spPr>
          <a:xfrm>
            <a:off x="495246" y="1502532"/>
            <a:ext cx="6588306" cy="4957623"/>
          </a:xfrm>
        </p:spPr>
        <p:txBody>
          <a:bodyPr vert="horz" lIns="0" tIns="0" rIns="0" bIns="0" anchor="t"/>
          <a:lstStyle/>
          <a:p>
            <a:pPr marL="342900" indent="-342900">
              <a:lnSpc>
                <a:spcPct val="107000"/>
              </a:lnSpc>
              <a:spcBef>
                <a:spcPts val="0"/>
              </a:spcBef>
              <a:spcAft>
                <a:spcPts val="0"/>
              </a:spcAft>
              <a:buFont typeface="Symbol" panose="05050102010706020507" pitchFamily="18" charset="2"/>
              <a:buChar char=""/>
            </a:pPr>
            <a:r>
              <a:rPr lang="en-US" b="1" kern="100" dirty="0">
                <a:latin typeface="Aptos"/>
                <a:ea typeface="Aptos"/>
                <a:cs typeface="Times New Roman"/>
              </a:rPr>
              <a:t>Cultural knowledge:</a:t>
            </a:r>
            <a:r>
              <a:rPr lang="en-US" kern="100" dirty="0">
                <a:latin typeface="Aptos"/>
                <a:ea typeface="Aptos"/>
                <a:cs typeface="Times New Roman"/>
              </a:rPr>
              <a:t> There</a:t>
            </a:r>
            <a:r>
              <a:rPr lang="en-US" kern="100" dirty="0">
                <a:effectLst/>
                <a:latin typeface="Aptos"/>
                <a:ea typeface="Aptos"/>
                <a:cs typeface="Times New Roman"/>
              </a:rPr>
              <a:t> are more than 20 different Spanish-speaking countries in the world. All of them are represented in the US. (Minnesota has a large Mexican and Ecuadorian population)</a:t>
            </a:r>
          </a:p>
          <a:p>
            <a:pPr marL="342900" marR="0" lvl="0" indent="-342900">
              <a:lnSpc>
                <a:spcPct val="107000"/>
              </a:lnSpc>
              <a:spcBef>
                <a:spcPts val="0"/>
              </a:spcBef>
              <a:spcAft>
                <a:spcPts val="0"/>
              </a:spcAft>
              <a:buFont typeface="Symbol" panose="05050102010706020507" pitchFamily="18" charset="2"/>
              <a:buChar char=""/>
            </a:pPr>
            <a:endParaRPr lang="en-US" kern="100">
              <a:effectLst/>
              <a:latin typeface="Aptos"/>
              <a:ea typeface="Aptos"/>
              <a:cs typeface="Times New Roman" panose="02020603050405020304" pitchFamily="18" charset="0"/>
            </a:endParaRPr>
          </a:p>
          <a:p>
            <a:pPr marL="342900" indent="-342900">
              <a:lnSpc>
                <a:spcPct val="107000"/>
              </a:lnSpc>
              <a:spcBef>
                <a:spcPts val="0"/>
              </a:spcBef>
              <a:spcAft>
                <a:spcPts val="0"/>
              </a:spcAft>
              <a:buFont typeface="Symbol" panose="05050102010706020507" pitchFamily="18" charset="2"/>
              <a:buChar char=""/>
            </a:pPr>
            <a:r>
              <a:rPr lang="en-US" b="1" kern="100" dirty="0">
                <a:latin typeface="Aptos"/>
                <a:ea typeface="Aptos"/>
                <a:cs typeface="Times New Roman"/>
              </a:rPr>
              <a:t>Trust Building: </a:t>
            </a:r>
            <a:r>
              <a:rPr lang="en-US" kern="100" dirty="0">
                <a:latin typeface="Aptos"/>
                <a:ea typeface="Aptos"/>
                <a:cs typeface="Times New Roman"/>
              </a:rPr>
              <a:t>Establishing </a:t>
            </a:r>
            <a:r>
              <a:rPr lang="en-US" i="1" kern="100" err="1">
                <a:latin typeface="Aptos"/>
                <a:ea typeface="Aptos"/>
                <a:cs typeface="Times New Roman"/>
              </a:rPr>
              <a:t>Confianza</a:t>
            </a:r>
            <a:r>
              <a:rPr lang="en-US" i="1" kern="100" dirty="0">
                <a:latin typeface="Aptos"/>
                <a:ea typeface="Aptos"/>
                <a:cs typeface="Times New Roman"/>
              </a:rPr>
              <a:t> </a:t>
            </a:r>
            <a:r>
              <a:rPr lang="en-US" kern="100" dirty="0">
                <a:latin typeface="Aptos"/>
                <a:ea typeface="Aptos"/>
                <a:cs typeface="Times New Roman"/>
              </a:rPr>
              <a:t>or TRUST leads to effective communication and built rapport not only with the member but also with their family. </a:t>
            </a:r>
            <a:endParaRPr lang="en-US" dirty="0">
              <a:cs typeface="Times New Roman"/>
            </a:endParaRPr>
          </a:p>
          <a:p>
            <a:pPr marL="342900" indent="-342900">
              <a:lnSpc>
                <a:spcPct val="107000"/>
              </a:lnSpc>
              <a:spcBef>
                <a:spcPts val="0"/>
              </a:spcBef>
              <a:spcAft>
                <a:spcPts val="0"/>
              </a:spcAft>
              <a:buFont typeface="Symbol" panose="05050102010706020507" pitchFamily="18" charset="2"/>
              <a:buChar char=""/>
            </a:pPr>
            <a:endParaRPr lang="en-US" kern="100" dirty="0">
              <a:latin typeface="Aptos"/>
              <a:ea typeface="Aptos"/>
              <a:cs typeface="Times New Roman"/>
            </a:endParaRPr>
          </a:p>
          <a:p>
            <a:pPr marL="342900" indent="-342900">
              <a:lnSpc>
                <a:spcPct val="107000"/>
              </a:lnSpc>
              <a:spcBef>
                <a:spcPts val="0"/>
              </a:spcBef>
              <a:spcAft>
                <a:spcPts val="0"/>
              </a:spcAft>
              <a:buFont typeface="Symbol" panose="05050102010706020507" pitchFamily="18" charset="2"/>
              <a:buChar char=""/>
            </a:pPr>
            <a:r>
              <a:rPr lang="en-US" b="1" kern="100" dirty="0">
                <a:latin typeface="Aptos"/>
                <a:ea typeface="Aptos"/>
                <a:cs typeface="Times New Roman"/>
              </a:rPr>
              <a:t>Follow-through. </a:t>
            </a:r>
            <a:r>
              <a:rPr lang="en-US" kern="100" dirty="0">
                <a:latin typeface="Aptos"/>
                <a:ea typeface="Aptos"/>
                <a:cs typeface="Times New Roman"/>
              </a:rPr>
              <a:t>If you say you are going to do something, follow up with it, they will remember. </a:t>
            </a:r>
            <a:endParaRPr lang="en-US" kern="100" dirty="0">
              <a:latin typeface="Aptos"/>
              <a:cs typeface="Times New Roman"/>
            </a:endParaRPr>
          </a:p>
        </p:txBody>
      </p:sp>
      <p:pic>
        <p:nvPicPr>
          <p:cNvPr id="3" name="Picture Placeholder 3" descr="A person in a kitchen with a bowl of rice&#10;&#10;Description automatically generated">
            <a:extLst>
              <a:ext uri="{FF2B5EF4-FFF2-40B4-BE49-F238E27FC236}">
                <a16:creationId xmlns:a16="http://schemas.microsoft.com/office/drawing/2014/main" id="{2A504FD2-8212-0FD4-8174-611278E342A2}"/>
              </a:ext>
            </a:extLst>
          </p:cNvPr>
          <p:cNvPicPr>
            <a:picLocks noChangeAspect="1"/>
          </p:cNvPicPr>
          <p:nvPr/>
        </p:nvPicPr>
        <p:blipFill>
          <a:blip r:embed="rId3"/>
          <a:srcRect l="4142" r="25033" b="1"/>
          <a:stretch/>
        </p:blipFill>
        <p:spPr bwMode="auto">
          <a:xfrm>
            <a:off x="7279922" y="1640557"/>
            <a:ext cx="4440999" cy="418543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608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51E73-9BEE-4033-AAE1-54B1E479F745}"/>
              </a:ext>
            </a:extLst>
          </p:cNvPr>
          <p:cNvSpPr>
            <a:spLocks noGrp="1"/>
          </p:cNvSpPr>
          <p:nvPr>
            <p:ph type="title"/>
          </p:nvPr>
        </p:nvSpPr>
        <p:spPr/>
        <p:txBody>
          <a:bodyPr/>
          <a:lstStyle/>
          <a:p>
            <a:r>
              <a:rPr lang="en-US"/>
              <a:t>Racial and health equity approach</a:t>
            </a:r>
          </a:p>
        </p:txBody>
      </p:sp>
      <p:sp>
        <p:nvSpPr>
          <p:cNvPr id="4" name="Slide Number Placeholder 3">
            <a:extLst>
              <a:ext uri="{FF2B5EF4-FFF2-40B4-BE49-F238E27FC236}">
                <a16:creationId xmlns:a16="http://schemas.microsoft.com/office/drawing/2014/main" id="{CD5923E3-3C66-4436-8EBA-4AB6485A6097}"/>
              </a:ext>
            </a:extLst>
          </p:cNvPr>
          <p:cNvSpPr>
            <a:spLocks noGrp="1"/>
          </p:cNvSpPr>
          <p:nvPr>
            <p:ph type="sldNum" sz="quarter" idx="25"/>
          </p:nvPr>
        </p:nvSpPr>
        <p:spPr/>
        <p:txBody>
          <a:bodyPr/>
          <a:lstStyle/>
          <a:p>
            <a:pPr>
              <a:defRPr/>
            </a:pPr>
            <a:fld id="{176998C4-890E-4641-9E27-C7A90B327C26}" type="slidenum">
              <a:rPr lang="en-US" altLang="en-US" smtClean="0"/>
              <a:pPr>
                <a:defRPr/>
              </a:pPr>
              <a:t>66</a:t>
            </a:fld>
            <a:endParaRPr lang="en-US" altLang="en-US"/>
          </a:p>
        </p:txBody>
      </p:sp>
      <p:sp>
        <p:nvSpPr>
          <p:cNvPr id="6" name="Text Placeholder 5">
            <a:extLst>
              <a:ext uri="{FF2B5EF4-FFF2-40B4-BE49-F238E27FC236}">
                <a16:creationId xmlns:a16="http://schemas.microsoft.com/office/drawing/2014/main" id="{7D913A8F-8117-4468-8B6F-60A39ED5112B}"/>
              </a:ext>
            </a:extLst>
          </p:cNvPr>
          <p:cNvSpPr>
            <a:spLocks noGrp="1"/>
          </p:cNvSpPr>
          <p:nvPr>
            <p:ph type="body" sz="quarter" idx="21"/>
          </p:nvPr>
        </p:nvSpPr>
        <p:spPr>
          <a:xfrm>
            <a:off x="495246" y="1435789"/>
            <a:ext cx="6771551" cy="5015875"/>
          </a:xfrm>
        </p:spPr>
        <p:txBody>
          <a:bodyPr vert="horz" lIns="0" tIns="0" rIns="0" bIns="0" anchor="t"/>
          <a:lstStyle/>
          <a:p>
            <a:pPr marL="342900" indent="-342900">
              <a:lnSpc>
                <a:spcPct val="107000"/>
              </a:lnSpc>
              <a:spcBef>
                <a:spcPts val="0"/>
              </a:spcBef>
              <a:spcAft>
                <a:spcPts val="0"/>
              </a:spcAft>
              <a:buFont typeface="Symbol,Sans-Serif" panose="05050102010706020507" pitchFamily="18" charset="2"/>
              <a:buChar char=""/>
            </a:pPr>
            <a:r>
              <a:rPr lang="en-US" b="1" kern="100" dirty="0">
                <a:latin typeface="Aptos"/>
                <a:ea typeface="Aptos"/>
                <a:cs typeface="Times New Roman"/>
              </a:rPr>
              <a:t>Beyond translated materials. </a:t>
            </a:r>
            <a:r>
              <a:rPr lang="en-US" kern="100" dirty="0">
                <a:latin typeface="Aptos"/>
                <a:ea typeface="Aptos"/>
                <a:cs typeface="Times New Roman"/>
              </a:rPr>
              <a:t>Engaging with members must look beyond translated materials into other languages. </a:t>
            </a:r>
            <a:endParaRPr lang="en-US" kern="100" dirty="0">
              <a:solidFill>
                <a:srgbClr val="0094D7"/>
              </a:solidFill>
              <a:latin typeface="Aptos"/>
              <a:ea typeface="Aptos"/>
              <a:cs typeface="Times New Roman"/>
            </a:endParaRPr>
          </a:p>
          <a:p>
            <a:pPr marL="956310" lvl="1" indent="-342900">
              <a:lnSpc>
                <a:spcPct val="107000"/>
              </a:lnSpc>
              <a:spcBef>
                <a:spcPts val="0"/>
              </a:spcBef>
              <a:spcAft>
                <a:spcPts val="0"/>
              </a:spcAft>
              <a:buFont typeface="Courier New,monospace" panose="05050102010706020507" pitchFamily="18" charset="2"/>
              <a:buChar char="o"/>
            </a:pPr>
            <a:r>
              <a:rPr lang="en-US" kern="100" dirty="0">
                <a:latin typeface="Aptos"/>
                <a:ea typeface="Aptos"/>
                <a:cs typeface="Times New Roman"/>
              </a:rPr>
              <a:t>Who are the trusted resources in the local community? </a:t>
            </a:r>
            <a:endParaRPr lang="en-US" kern="100" dirty="0">
              <a:solidFill>
                <a:srgbClr val="0094D7"/>
              </a:solidFill>
              <a:latin typeface="Aptos"/>
              <a:ea typeface="Aptos"/>
              <a:cs typeface="Times New Roman"/>
            </a:endParaRPr>
          </a:p>
          <a:p>
            <a:pPr marL="956310" lvl="1" indent="-342900">
              <a:lnSpc>
                <a:spcPct val="107000"/>
              </a:lnSpc>
              <a:spcBef>
                <a:spcPts val="0"/>
              </a:spcBef>
              <a:spcAft>
                <a:spcPts val="0"/>
              </a:spcAft>
              <a:buFont typeface="Courier New,monospace" panose="05050102010706020507" pitchFamily="18" charset="2"/>
              <a:buChar char="o"/>
            </a:pPr>
            <a:r>
              <a:rPr lang="en-US" kern="100" dirty="0">
                <a:latin typeface="Aptos"/>
                <a:ea typeface="Aptos"/>
                <a:cs typeface="Times New Roman"/>
              </a:rPr>
              <a:t>What are trusted sites in the local community? (e.g., CBOS, faith-based organizations, schools).</a:t>
            </a:r>
            <a:endParaRPr lang="en-US" kern="100" dirty="0">
              <a:solidFill>
                <a:srgbClr val="0094D7"/>
              </a:solidFill>
              <a:latin typeface="Aptos"/>
              <a:ea typeface="Aptos"/>
              <a:cs typeface="Times New Roman"/>
            </a:endParaRPr>
          </a:p>
          <a:p>
            <a:pPr marL="613410" lvl="1" indent="-227965">
              <a:lnSpc>
                <a:spcPct val="107000"/>
              </a:lnSpc>
              <a:spcBef>
                <a:spcPts val="0"/>
              </a:spcBef>
              <a:spcAft>
                <a:spcPts val="0"/>
              </a:spcAft>
              <a:buFont typeface="Arial" panose="05050102010706020507" pitchFamily="18" charset="2"/>
              <a:buChar char="•"/>
            </a:pPr>
            <a:endParaRPr lang="en-US" kern="100" dirty="0">
              <a:solidFill>
                <a:srgbClr val="0094D7"/>
              </a:solidFill>
              <a:latin typeface="Aptos"/>
              <a:ea typeface="Aptos"/>
              <a:cs typeface="Times New Roman"/>
            </a:endParaRPr>
          </a:p>
          <a:p>
            <a:pPr marL="342900" indent="-342900">
              <a:lnSpc>
                <a:spcPct val="107000"/>
              </a:lnSpc>
              <a:spcBef>
                <a:spcPts val="0"/>
              </a:spcBef>
              <a:spcAft>
                <a:spcPts val="0"/>
              </a:spcAft>
              <a:buFont typeface="Symbol,Sans-Serif" panose="05050102010706020507" pitchFamily="18" charset="2"/>
              <a:buChar char=""/>
            </a:pPr>
            <a:r>
              <a:rPr lang="en-US" b="1" kern="100" dirty="0">
                <a:latin typeface="Aptos"/>
                <a:ea typeface="Aptos"/>
                <a:cs typeface="Times New Roman"/>
              </a:rPr>
              <a:t>Word of mouth. </a:t>
            </a:r>
            <a:r>
              <a:rPr lang="en-US" kern="100" dirty="0">
                <a:latin typeface="Aptos"/>
                <a:ea typeface="Aptos"/>
                <a:cs typeface="Times New Roman"/>
              </a:rPr>
              <a:t>Be in community, attend local and cultural events. </a:t>
            </a:r>
          </a:p>
          <a:p>
            <a:pPr marL="342900" indent="-342900">
              <a:lnSpc>
                <a:spcPct val="107000"/>
              </a:lnSpc>
              <a:spcBef>
                <a:spcPts val="0"/>
              </a:spcBef>
              <a:spcAft>
                <a:spcPts val="0"/>
              </a:spcAft>
              <a:buFont typeface="Symbol" panose="05050102010706020507" pitchFamily="18" charset="2"/>
              <a:buChar char=""/>
            </a:pPr>
            <a:endParaRPr lang="en-US" kern="100">
              <a:latin typeface="Aptos"/>
              <a:ea typeface="Aptos"/>
              <a:cs typeface="Times New Roman" panose="02020603050405020304" pitchFamily="18" charset="0"/>
            </a:endParaRPr>
          </a:p>
          <a:p>
            <a:pPr marL="342900" indent="-342900">
              <a:lnSpc>
                <a:spcPct val="107000"/>
              </a:lnSpc>
              <a:spcBef>
                <a:spcPts val="0"/>
              </a:spcBef>
              <a:spcAft>
                <a:spcPts val="800"/>
              </a:spcAft>
              <a:buFont typeface="Symbol" panose="05050102010706020507" pitchFamily="18" charset="2"/>
              <a:buChar char=""/>
            </a:pPr>
            <a:r>
              <a:rPr lang="en-US" b="1" kern="100" dirty="0">
                <a:latin typeface="Aptos"/>
                <a:ea typeface="Aptos"/>
                <a:cs typeface="Times New Roman"/>
              </a:rPr>
              <a:t>Engage with members in their culture and language. </a:t>
            </a:r>
            <a:r>
              <a:rPr lang="en-US" kern="100" dirty="0">
                <a:latin typeface="Aptos"/>
                <a:ea typeface="Aptos"/>
                <a:cs typeface="Times New Roman"/>
              </a:rPr>
              <a:t>Making sure Care</a:t>
            </a:r>
            <a:r>
              <a:rPr lang="en-US" kern="100" dirty="0">
                <a:effectLst/>
                <a:latin typeface="Aptos"/>
                <a:ea typeface="Aptos"/>
                <a:cs typeface="Times New Roman"/>
              </a:rPr>
              <a:t> Coordinators who are bicultural and bilingual that can facilitate in reaching </a:t>
            </a:r>
            <a:r>
              <a:rPr lang="en-US" kern="100" dirty="0">
                <a:latin typeface="Aptos"/>
                <a:ea typeface="Aptos"/>
                <a:cs typeface="Times New Roman"/>
              </a:rPr>
              <a:t>the member.</a:t>
            </a:r>
          </a:p>
          <a:p>
            <a:pPr marL="342900" indent="-342900">
              <a:lnSpc>
                <a:spcPct val="107000"/>
              </a:lnSpc>
              <a:spcBef>
                <a:spcPts val="0"/>
              </a:spcBef>
              <a:spcAft>
                <a:spcPts val="800"/>
              </a:spcAft>
              <a:buFont typeface="Symbol" panose="05050102010706020507" pitchFamily="18" charset="2"/>
              <a:buChar char=""/>
            </a:pPr>
            <a:endParaRPr lang="en-US" kern="100" dirty="0">
              <a:latin typeface="Aptos"/>
              <a:ea typeface="Aptos"/>
              <a:cs typeface="Times New Roman"/>
            </a:endParaRPr>
          </a:p>
        </p:txBody>
      </p:sp>
      <p:pic>
        <p:nvPicPr>
          <p:cNvPr id="8" name="Picture Placeholder 3">
            <a:extLst>
              <a:ext uri="{FF2B5EF4-FFF2-40B4-BE49-F238E27FC236}">
                <a16:creationId xmlns:a16="http://schemas.microsoft.com/office/drawing/2014/main" id="{4AB88951-C764-48B1-8529-CE604543935B}"/>
              </a:ext>
            </a:extLst>
          </p:cNvPr>
          <p:cNvPicPr>
            <a:picLocks noGrp="1" noChangeAspect="1"/>
          </p:cNvPicPr>
          <p:nvPr>
            <p:ph type="pic" sz="quarter" idx="22"/>
          </p:nvPr>
        </p:nvPicPr>
        <p:blipFill>
          <a:blip r:embed="rId3"/>
          <a:srcRect l="14273" r="14273"/>
          <a:stretch/>
        </p:blipFill>
        <p:spPr bwMode="auto">
          <a:xfrm>
            <a:off x="7279922" y="1682497"/>
            <a:ext cx="4440999" cy="41434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877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B676E8-FEE5-2520-5DC6-94070247BB44}"/>
              </a:ext>
            </a:extLst>
          </p:cNvPr>
          <p:cNvSpPr>
            <a:spLocks noGrp="1"/>
          </p:cNvSpPr>
          <p:nvPr>
            <p:ph type="body" sz="quarter" idx="11"/>
          </p:nvPr>
        </p:nvSpPr>
        <p:spPr>
          <a:xfrm>
            <a:off x="484358" y="1355925"/>
            <a:ext cx="11205104" cy="4925400"/>
          </a:xfrm>
        </p:spPr>
        <p:txBody>
          <a:bodyPr vert="horz" lIns="0" tIns="0" rIns="0" bIns="0" anchor="t"/>
          <a:lstStyle/>
          <a:p>
            <a:pPr marL="0" marR="0">
              <a:lnSpc>
                <a:spcPct val="107000"/>
              </a:lnSpc>
              <a:spcBef>
                <a:spcPts val="0"/>
              </a:spcBef>
              <a:spcAft>
                <a:spcPts val="800"/>
              </a:spcAft>
            </a:pPr>
            <a:r>
              <a:rPr lang="en-US" kern="100" dirty="0" err="1">
                <a:latin typeface="Aptos"/>
                <a:ea typeface="MS PGothic"/>
                <a:cs typeface="Times New Roman"/>
              </a:rPr>
              <a:t>Familismo</a:t>
            </a:r>
            <a:r>
              <a:rPr lang="en-US" kern="100" dirty="0">
                <a:latin typeface="Aptos"/>
                <a:ea typeface="MS PGothic"/>
                <a:cs typeface="Times New Roman"/>
              </a:rPr>
              <a:t> or familism is the cultural value/concept of putting family above self. </a:t>
            </a:r>
          </a:p>
          <a:p>
            <a:pPr marL="342900" indent="-342900">
              <a:lnSpc>
                <a:spcPct val="107000"/>
              </a:lnSpc>
              <a:spcBef>
                <a:spcPts val="0"/>
              </a:spcBef>
              <a:spcAft>
                <a:spcPts val="0"/>
              </a:spcAft>
              <a:buFont typeface="Symbol" panose="05050102010706020507" pitchFamily="18" charset="2"/>
              <a:buChar char=""/>
            </a:pPr>
            <a:r>
              <a:rPr lang="en-US" kern="100" dirty="0">
                <a:latin typeface="Aptos"/>
                <a:ea typeface="MS PGothic"/>
                <a:cs typeface="Times New Roman"/>
              </a:rPr>
              <a:t>High preference for family caregiving: elder stays living within the household</a:t>
            </a:r>
            <a:endParaRPr lang="en-US" kern="100" dirty="0">
              <a:latin typeface="Aptos"/>
              <a:cs typeface="Times New Roman"/>
            </a:endParaRPr>
          </a:p>
          <a:p>
            <a:pPr marL="342900" indent="-342900">
              <a:lnSpc>
                <a:spcPct val="107000"/>
              </a:lnSpc>
              <a:spcBef>
                <a:spcPts val="0"/>
              </a:spcBef>
              <a:spcAft>
                <a:spcPts val="0"/>
              </a:spcAft>
              <a:buFont typeface="Symbol" panose="05050102010706020507" pitchFamily="18" charset="2"/>
              <a:buChar char=""/>
            </a:pPr>
            <a:r>
              <a:rPr lang="en-US" kern="100" dirty="0">
                <a:latin typeface="Aptos"/>
                <a:cs typeface="Times New Roman"/>
              </a:rPr>
              <a:t>Strong sense of purpose to care for older adult, respect for older adult as the head of the household, multigenerational households </a:t>
            </a:r>
            <a:endParaRPr lang="en-US" kern="100">
              <a:latin typeface="Aptos"/>
              <a:cs typeface="Times New Roman"/>
            </a:endParaRPr>
          </a:p>
          <a:p>
            <a:pPr marL="342900" marR="0" lvl="0" indent="-342900">
              <a:lnSpc>
                <a:spcPct val="107000"/>
              </a:lnSpc>
              <a:spcBef>
                <a:spcPts val="0"/>
              </a:spcBef>
              <a:spcAft>
                <a:spcPts val="0"/>
              </a:spcAft>
              <a:buFont typeface="Symbol" panose="05050102010706020507" pitchFamily="18" charset="2"/>
              <a:buChar char=""/>
            </a:pPr>
            <a:r>
              <a:rPr lang="en-US" kern="100" dirty="0">
                <a:latin typeface="Aptos"/>
                <a:cs typeface="Times New Roman"/>
              </a:rPr>
              <a:t>Desire for older Latino to age at home with a known personal caregiver</a:t>
            </a:r>
          </a:p>
          <a:p>
            <a:pPr marL="342900" indent="-342900">
              <a:lnSpc>
                <a:spcPct val="107000"/>
              </a:lnSpc>
              <a:spcBef>
                <a:spcPts val="0"/>
              </a:spcBef>
              <a:spcAft>
                <a:spcPts val="800"/>
              </a:spcAft>
              <a:buFont typeface="Symbol" panose="05050102010706020507" pitchFamily="18" charset="2"/>
              <a:buChar char=""/>
            </a:pPr>
            <a:r>
              <a:rPr lang="en-US" kern="100" dirty="0">
                <a:latin typeface="Aptos"/>
                <a:ea typeface="MS PGothic"/>
                <a:cs typeface="Times New Roman"/>
              </a:rPr>
              <a:t>Older adults seek support and family advice for making important decisions </a:t>
            </a:r>
          </a:p>
          <a:p>
            <a:pPr>
              <a:lnSpc>
                <a:spcPct val="107000"/>
              </a:lnSpc>
              <a:spcBef>
                <a:spcPts val="0"/>
              </a:spcBef>
              <a:spcAft>
                <a:spcPts val="800"/>
              </a:spcAft>
            </a:pPr>
            <a:r>
              <a:rPr lang="en-US" kern="100" dirty="0">
                <a:latin typeface="Aptos"/>
                <a:ea typeface="MS PGothic"/>
                <a:cs typeface="Times New Roman"/>
              </a:rPr>
              <a:t>RECOMMENDATIONS: </a:t>
            </a:r>
          </a:p>
          <a:p>
            <a:pPr marL="342900" indent="-342900">
              <a:lnSpc>
                <a:spcPct val="107000"/>
              </a:lnSpc>
              <a:spcBef>
                <a:spcPts val="0"/>
              </a:spcBef>
              <a:spcAft>
                <a:spcPts val="0"/>
              </a:spcAft>
              <a:buFont typeface="Symbol" panose="05050102010706020507" pitchFamily="18" charset="2"/>
              <a:buChar char=""/>
            </a:pPr>
            <a:r>
              <a:rPr lang="en-US" kern="100" dirty="0">
                <a:latin typeface="Aptos"/>
                <a:cs typeface="Times New Roman"/>
              </a:rPr>
              <a:t>Support and provide resources around their family-centered decision making</a:t>
            </a:r>
          </a:p>
          <a:p>
            <a:pPr marL="342900" indent="-342900">
              <a:lnSpc>
                <a:spcPct val="107000"/>
              </a:lnSpc>
              <a:spcBef>
                <a:spcPts val="0"/>
              </a:spcBef>
              <a:spcAft>
                <a:spcPts val="0"/>
              </a:spcAft>
              <a:buFont typeface="Symbol" panose="05050102010706020507" pitchFamily="18" charset="2"/>
              <a:buChar char=""/>
            </a:pPr>
            <a:r>
              <a:rPr lang="en-US" kern="100" dirty="0">
                <a:latin typeface="Aptos"/>
                <a:cs typeface="Times New Roman"/>
              </a:rPr>
              <a:t>Patriarchal structure – however, rely on family input. Decisions may take more time</a:t>
            </a:r>
          </a:p>
          <a:p>
            <a:pPr marL="342900" indent="-342900">
              <a:lnSpc>
                <a:spcPct val="107000"/>
              </a:lnSpc>
              <a:spcBef>
                <a:spcPts val="0"/>
              </a:spcBef>
              <a:spcAft>
                <a:spcPts val="0"/>
              </a:spcAft>
              <a:buFont typeface="Symbol" panose="05050102010706020507" pitchFamily="18" charset="2"/>
              <a:buChar char=""/>
            </a:pPr>
            <a:r>
              <a:rPr lang="en-US" kern="100" dirty="0">
                <a:latin typeface="Aptos"/>
                <a:cs typeface="Times New Roman"/>
              </a:rPr>
              <a:t>Get to know other family members</a:t>
            </a:r>
          </a:p>
          <a:p>
            <a:endParaRPr lang="en-US"/>
          </a:p>
        </p:txBody>
      </p:sp>
      <p:sp>
        <p:nvSpPr>
          <p:cNvPr id="3" name="Title 2">
            <a:extLst>
              <a:ext uri="{FF2B5EF4-FFF2-40B4-BE49-F238E27FC236}">
                <a16:creationId xmlns:a16="http://schemas.microsoft.com/office/drawing/2014/main" id="{304ABD0B-FB99-8134-BCB5-24D957CFD825}"/>
              </a:ext>
            </a:extLst>
          </p:cNvPr>
          <p:cNvSpPr>
            <a:spLocks noGrp="1"/>
          </p:cNvSpPr>
          <p:nvPr>
            <p:ph type="title"/>
          </p:nvPr>
        </p:nvSpPr>
        <p:spPr/>
        <p:txBody>
          <a:bodyPr/>
          <a:lstStyle/>
          <a:p>
            <a:r>
              <a:rPr lang="en-US"/>
              <a:t>Cultural values: </a:t>
            </a:r>
            <a:r>
              <a:rPr lang="en-US" err="1"/>
              <a:t>familismo</a:t>
            </a:r>
            <a:endParaRPr lang="en-US"/>
          </a:p>
        </p:txBody>
      </p:sp>
      <p:sp>
        <p:nvSpPr>
          <p:cNvPr id="4" name="Slide Number Placeholder 3">
            <a:extLst>
              <a:ext uri="{FF2B5EF4-FFF2-40B4-BE49-F238E27FC236}">
                <a16:creationId xmlns:a16="http://schemas.microsoft.com/office/drawing/2014/main" id="{D6450FE9-A7B4-F789-8312-E196390192B4}"/>
              </a:ext>
            </a:extLst>
          </p:cNvPr>
          <p:cNvSpPr>
            <a:spLocks noGrp="1"/>
          </p:cNvSpPr>
          <p:nvPr>
            <p:ph type="sldNum" sz="quarter" idx="12"/>
          </p:nvPr>
        </p:nvSpPr>
        <p:spPr/>
        <p:txBody>
          <a:bodyPr/>
          <a:lstStyle/>
          <a:p>
            <a:pPr>
              <a:defRPr/>
            </a:pPr>
            <a:fld id="{8056B25C-0DB6-42B2-A6C7-0B2BE5D05A4E}" type="slidenum">
              <a:rPr lang="en-US" altLang="en-US" smtClean="0"/>
              <a:pPr>
                <a:defRPr/>
              </a:pPr>
              <a:t>67</a:t>
            </a:fld>
            <a:endParaRPr lang="en-US" altLang="en-US"/>
          </a:p>
        </p:txBody>
      </p:sp>
    </p:spTree>
    <p:extLst>
      <p:ext uri="{BB962C8B-B14F-4D97-AF65-F5344CB8AC3E}">
        <p14:creationId xmlns:p14="http://schemas.microsoft.com/office/powerpoint/2010/main" val="37852214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F9360-14A3-DA4E-2436-D188E935CA12}"/>
              </a:ext>
            </a:extLst>
          </p:cNvPr>
          <p:cNvSpPr>
            <a:spLocks noGrp="1"/>
          </p:cNvSpPr>
          <p:nvPr>
            <p:ph type="body" sz="quarter" idx="11"/>
          </p:nvPr>
        </p:nvSpPr>
        <p:spPr>
          <a:xfrm>
            <a:off x="495244" y="1361654"/>
            <a:ext cx="11194219" cy="5342304"/>
          </a:xfrm>
        </p:spPr>
        <p:txBody>
          <a:bodyPr vert="horz" lIns="0" tIns="0" rIns="0" bIns="0" anchor="t"/>
          <a:lstStyle/>
          <a:p>
            <a:pPr marL="0" marR="0">
              <a:lnSpc>
                <a:spcPct val="107000"/>
              </a:lnSpc>
              <a:spcBef>
                <a:spcPts val="0"/>
              </a:spcBef>
              <a:spcAft>
                <a:spcPts val="800"/>
              </a:spcAft>
            </a:pPr>
            <a:r>
              <a:rPr lang="en-US" kern="100" dirty="0" err="1">
                <a:effectLst/>
                <a:latin typeface="Aptos"/>
                <a:ea typeface="Aptos"/>
                <a:cs typeface="Times New Roman"/>
              </a:rPr>
              <a:t>Personalismo</a:t>
            </a:r>
            <a:r>
              <a:rPr lang="en-US" kern="100" dirty="0">
                <a:effectLst/>
                <a:latin typeface="Aptos"/>
                <a:ea typeface="Aptos"/>
                <a:cs typeface="Times New Roman"/>
              </a:rPr>
              <a:t> or personalism is the cultural value/concept of relationships built on mutual trust and respect.</a:t>
            </a:r>
          </a:p>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Aptos"/>
                <a:ea typeface="Aptos"/>
                <a:cs typeface="Times New Roman"/>
              </a:rPr>
              <a:t>Interpersonal relationships and informal conversation -not straight business- fosters authenticity and trust</a:t>
            </a:r>
          </a:p>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Aptos"/>
                <a:ea typeface="Aptos"/>
                <a:cs typeface="Times New Roman"/>
              </a:rPr>
              <a:t>Social interactions should be caring, compassionate, and warm – not rushed or hastily- to produce better outcomes. </a:t>
            </a:r>
          </a:p>
          <a:p>
            <a:pPr marL="342900" marR="0" lvl="0" indent="-342900">
              <a:lnSpc>
                <a:spcPct val="107000"/>
              </a:lnSpc>
              <a:spcBef>
                <a:spcPts val="0"/>
              </a:spcBef>
              <a:spcAft>
                <a:spcPts val="800"/>
              </a:spcAft>
              <a:buFont typeface="Symbol" panose="05050102010706020507" pitchFamily="18" charset="2"/>
              <a:buChar char=""/>
            </a:pPr>
            <a:r>
              <a:rPr lang="en-US" kern="100" dirty="0">
                <a:effectLst/>
                <a:latin typeface="Aptos"/>
                <a:ea typeface="Aptos"/>
                <a:cs typeface="Times New Roman"/>
              </a:rPr>
              <a:t>Importance of religious and principles and values that many seniors hold dear as they navigate their healthcare interactions and healthcare decisions</a:t>
            </a:r>
          </a:p>
          <a:p>
            <a:pPr>
              <a:lnSpc>
                <a:spcPct val="107000"/>
              </a:lnSpc>
              <a:spcBef>
                <a:spcPts val="0"/>
              </a:spcBef>
              <a:spcAft>
                <a:spcPts val="800"/>
              </a:spcAft>
            </a:pPr>
            <a:r>
              <a:rPr lang="en-US" kern="100" dirty="0">
                <a:latin typeface="Aptos"/>
                <a:ea typeface="MS PGothic"/>
                <a:cs typeface="Times New Roman"/>
              </a:rPr>
              <a:t>RECOMMENDATIONS</a:t>
            </a:r>
            <a:endParaRPr lang="en-US" kern="100" dirty="0">
              <a:latin typeface="Aptos"/>
              <a:cs typeface="Times New Roman"/>
            </a:endParaRPr>
          </a:p>
          <a:p>
            <a:pPr marL="342900" indent="-342900">
              <a:lnSpc>
                <a:spcPct val="107000"/>
              </a:lnSpc>
              <a:spcBef>
                <a:spcPts val="0"/>
              </a:spcBef>
              <a:spcAft>
                <a:spcPts val="0"/>
              </a:spcAft>
              <a:buFont typeface="Symbol" panose="05050102010706020507" pitchFamily="18" charset="2"/>
              <a:buChar char=""/>
            </a:pPr>
            <a:r>
              <a:rPr lang="en-US" kern="100" dirty="0">
                <a:latin typeface="Aptos"/>
                <a:ea typeface="MS PGothic"/>
                <a:cs typeface="Times New Roman"/>
              </a:rPr>
              <a:t>Engage personally - share a </a:t>
            </a:r>
            <a:r>
              <a:rPr lang="en-US" kern="100" err="1">
                <a:latin typeface="Aptos"/>
                <a:ea typeface="MS PGothic"/>
                <a:cs typeface="Times New Roman"/>
              </a:rPr>
              <a:t>cafecito</a:t>
            </a:r>
            <a:r>
              <a:rPr lang="en-US" kern="100" dirty="0">
                <a:latin typeface="Aptos"/>
                <a:ea typeface="MS PGothic"/>
                <a:cs typeface="Times New Roman"/>
              </a:rPr>
              <a:t> or meal </a:t>
            </a:r>
          </a:p>
          <a:p>
            <a:pPr marL="342900" indent="-342900">
              <a:lnSpc>
                <a:spcPct val="107000"/>
              </a:lnSpc>
              <a:spcBef>
                <a:spcPts val="0"/>
              </a:spcBef>
              <a:spcAft>
                <a:spcPts val="0"/>
              </a:spcAft>
              <a:buFont typeface="Symbol" panose="05050102010706020507" pitchFamily="18" charset="2"/>
              <a:buChar char=""/>
            </a:pPr>
            <a:r>
              <a:rPr lang="en-US" kern="100" dirty="0">
                <a:latin typeface="Aptos"/>
                <a:cs typeface="Times New Roman"/>
              </a:rPr>
              <a:t>Provide services and resources where they are at and in their home</a:t>
            </a:r>
            <a:endParaRPr lang="en-US" kern="100">
              <a:latin typeface="Aptos"/>
              <a:cs typeface="Times New Roman"/>
            </a:endParaRPr>
          </a:p>
          <a:p>
            <a:pPr marL="342900" indent="-342900">
              <a:buFont typeface="Arial,Sans-Serif" panose="05050102010706020507" pitchFamily="18" charset="2"/>
              <a:buChar char="•"/>
            </a:pPr>
            <a:endParaRPr lang="en-US" kern="100" dirty="0">
              <a:latin typeface="Aptos"/>
              <a:ea typeface="MS PGothic"/>
              <a:cs typeface="Times New Roman"/>
            </a:endParaRPr>
          </a:p>
          <a:p>
            <a:pPr marL="342900" indent="-342900">
              <a:lnSpc>
                <a:spcPct val="107000"/>
              </a:lnSpc>
              <a:spcBef>
                <a:spcPts val="0"/>
              </a:spcBef>
              <a:spcAft>
                <a:spcPts val="800"/>
              </a:spcAft>
              <a:buFont typeface="Symbol" panose="05050102010706020507" pitchFamily="18" charset="2"/>
              <a:buChar char=""/>
            </a:pPr>
            <a:endParaRPr lang="en-US" kern="100" dirty="0">
              <a:latin typeface="Aptos"/>
              <a:cs typeface="Times New Roman"/>
            </a:endParaRPr>
          </a:p>
          <a:p>
            <a:endParaRPr lang="en-US">
              <a:cs typeface="Times New Roman"/>
            </a:endParaRPr>
          </a:p>
        </p:txBody>
      </p:sp>
      <p:sp>
        <p:nvSpPr>
          <p:cNvPr id="3" name="Title 2">
            <a:extLst>
              <a:ext uri="{FF2B5EF4-FFF2-40B4-BE49-F238E27FC236}">
                <a16:creationId xmlns:a16="http://schemas.microsoft.com/office/drawing/2014/main" id="{4E72046C-EDFB-E6EA-9F1F-37821D55B049}"/>
              </a:ext>
            </a:extLst>
          </p:cNvPr>
          <p:cNvSpPr>
            <a:spLocks noGrp="1"/>
          </p:cNvSpPr>
          <p:nvPr>
            <p:ph type="title"/>
          </p:nvPr>
        </p:nvSpPr>
        <p:spPr/>
        <p:txBody>
          <a:bodyPr/>
          <a:lstStyle/>
          <a:p>
            <a:r>
              <a:rPr lang="en-US"/>
              <a:t>Cultural values: </a:t>
            </a:r>
            <a:r>
              <a:rPr lang="en-US" err="1"/>
              <a:t>personalismo</a:t>
            </a:r>
            <a:endParaRPr lang="en-US"/>
          </a:p>
        </p:txBody>
      </p:sp>
      <p:sp>
        <p:nvSpPr>
          <p:cNvPr id="4" name="Slide Number Placeholder 3">
            <a:extLst>
              <a:ext uri="{FF2B5EF4-FFF2-40B4-BE49-F238E27FC236}">
                <a16:creationId xmlns:a16="http://schemas.microsoft.com/office/drawing/2014/main" id="{A0744346-5812-3687-E8E3-5B1711416E77}"/>
              </a:ext>
            </a:extLst>
          </p:cNvPr>
          <p:cNvSpPr>
            <a:spLocks noGrp="1"/>
          </p:cNvSpPr>
          <p:nvPr>
            <p:ph type="sldNum" sz="quarter" idx="12"/>
          </p:nvPr>
        </p:nvSpPr>
        <p:spPr/>
        <p:txBody>
          <a:bodyPr/>
          <a:lstStyle/>
          <a:p>
            <a:pPr>
              <a:defRPr/>
            </a:pPr>
            <a:fld id="{8056B25C-0DB6-42B2-A6C7-0B2BE5D05A4E}" type="slidenum">
              <a:rPr lang="en-US" altLang="en-US" smtClean="0"/>
              <a:pPr>
                <a:defRPr/>
              </a:pPr>
              <a:t>68</a:t>
            </a:fld>
            <a:endParaRPr lang="en-US" altLang="en-US"/>
          </a:p>
        </p:txBody>
      </p:sp>
    </p:spTree>
    <p:extLst>
      <p:ext uri="{BB962C8B-B14F-4D97-AF65-F5344CB8AC3E}">
        <p14:creationId xmlns:p14="http://schemas.microsoft.com/office/powerpoint/2010/main" val="23817249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F9360-14A3-DA4E-2436-D188E935CA12}"/>
              </a:ext>
            </a:extLst>
          </p:cNvPr>
          <p:cNvSpPr>
            <a:spLocks noGrp="1"/>
          </p:cNvSpPr>
          <p:nvPr>
            <p:ph type="body" sz="quarter" idx="11"/>
          </p:nvPr>
        </p:nvSpPr>
        <p:spPr>
          <a:xfrm>
            <a:off x="495244" y="1361654"/>
            <a:ext cx="11194219" cy="4633778"/>
          </a:xfrm>
        </p:spPr>
        <p:txBody>
          <a:bodyPr vert="horz" lIns="0" tIns="0" rIns="0" bIns="0" anchor="t"/>
          <a:lstStyle/>
          <a:p>
            <a:pPr marL="0" marR="0">
              <a:lnSpc>
                <a:spcPct val="107000"/>
              </a:lnSpc>
              <a:spcBef>
                <a:spcPts val="0"/>
              </a:spcBef>
              <a:spcAft>
                <a:spcPts val="800"/>
              </a:spcAft>
            </a:pPr>
            <a:r>
              <a:rPr lang="en-US" kern="100" dirty="0" err="1">
                <a:effectLst/>
                <a:latin typeface="Aptos"/>
                <a:ea typeface="Aptos"/>
                <a:cs typeface="Times New Roman"/>
              </a:rPr>
              <a:t>Fatalismo</a:t>
            </a:r>
            <a:r>
              <a:rPr lang="en-US" kern="100" dirty="0">
                <a:effectLst/>
                <a:latin typeface="Aptos"/>
                <a:ea typeface="Aptos"/>
                <a:cs typeface="Times New Roman"/>
              </a:rPr>
              <a:t> or will of god/fate is the cultural view/concept of Latinos view on a persons control over an illness has an external influence (good or bad) and is out of his or her hand</a:t>
            </a:r>
            <a:r>
              <a:rPr lang="en-US" kern="100" dirty="0">
                <a:latin typeface="Aptos"/>
                <a:ea typeface="Aptos"/>
                <a:cs typeface="Times New Roman"/>
              </a:rPr>
              <a:t>s.</a:t>
            </a:r>
          </a:p>
          <a:p>
            <a:pPr marL="342900" indent="-342900">
              <a:lnSpc>
                <a:spcPct val="107000"/>
              </a:lnSpc>
              <a:spcBef>
                <a:spcPts val="0"/>
              </a:spcBef>
              <a:spcAft>
                <a:spcPts val="0"/>
              </a:spcAft>
              <a:buFont typeface="Symbol" panose="05050102010706020507" pitchFamily="18" charset="2"/>
              <a:buChar char=""/>
            </a:pPr>
            <a:r>
              <a:rPr lang="en-US" kern="100" dirty="0">
                <a:latin typeface="Aptos"/>
                <a:cs typeface="Times New Roman"/>
              </a:rPr>
              <a:t>Fatalistic view of life and death</a:t>
            </a:r>
          </a:p>
          <a:p>
            <a:pPr marL="342900" indent="-342900">
              <a:lnSpc>
                <a:spcPct val="107000"/>
              </a:lnSpc>
              <a:spcBef>
                <a:spcPts val="0"/>
              </a:spcBef>
              <a:spcAft>
                <a:spcPts val="0"/>
              </a:spcAft>
              <a:buFont typeface="Symbol" panose="05050102010706020507" pitchFamily="18" charset="2"/>
              <a:buChar char=""/>
            </a:pPr>
            <a:r>
              <a:rPr lang="en-US" kern="100" dirty="0">
                <a:latin typeface="Aptos"/>
                <a:cs typeface="Times New Roman"/>
              </a:rPr>
              <a:t>It is what it is – left to a higher power</a:t>
            </a:r>
          </a:p>
          <a:p>
            <a:pPr marL="342900" indent="-342900">
              <a:lnSpc>
                <a:spcPct val="107000"/>
              </a:lnSpc>
              <a:spcBef>
                <a:spcPts val="0"/>
              </a:spcBef>
              <a:spcAft>
                <a:spcPts val="0"/>
              </a:spcAft>
              <a:buFont typeface="Symbol" panose="05050102010706020507" pitchFamily="18" charset="2"/>
              <a:buChar char=""/>
            </a:pPr>
            <a:r>
              <a:rPr lang="en-US" kern="100" dirty="0">
                <a:latin typeface="Aptos"/>
                <a:cs typeface="Times New Roman"/>
              </a:rPr>
              <a:t>Believed that this cultural value results in delay/lack of action to seek health care/late diagnosis</a:t>
            </a:r>
          </a:p>
          <a:p>
            <a:pPr>
              <a:lnSpc>
                <a:spcPct val="107000"/>
              </a:lnSpc>
              <a:spcBef>
                <a:spcPts val="0"/>
              </a:spcBef>
              <a:spcAft>
                <a:spcPts val="800"/>
              </a:spcAft>
            </a:pPr>
            <a:r>
              <a:rPr lang="en-US" kern="100" dirty="0">
                <a:latin typeface="Aptos"/>
                <a:ea typeface="Aptos"/>
                <a:cs typeface="Times New Roman"/>
              </a:rPr>
              <a:t>RECOMMENDATIONS:</a:t>
            </a:r>
          </a:p>
          <a:p>
            <a:pPr marL="342900" indent="-342900">
              <a:lnSpc>
                <a:spcPct val="107000"/>
              </a:lnSpc>
              <a:spcBef>
                <a:spcPts val="0"/>
              </a:spcBef>
              <a:spcAft>
                <a:spcPts val="0"/>
              </a:spcAft>
              <a:buFont typeface="Symbol" panose="05050102010706020507" pitchFamily="18" charset="2"/>
              <a:buChar char=""/>
            </a:pPr>
            <a:r>
              <a:rPr lang="en-US" kern="100" dirty="0">
                <a:latin typeface="Aptos"/>
                <a:ea typeface="MS PGothic"/>
                <a:cs typeface="Times New Roman"/>
              </a:rPr>
              <a:t>Mindset shift will take time</a:t>
            </a:r>
          </a:p>
          <a:p>
            <a:pPr marL="342900" indent="-342900">
              <a:lnSpc>
                <a:spcPct val="107000"/>
              </a:lnSpc>
              <a:spcBef>
                <a:spcPts val="0"/>
              </a:spcBef>
              <a:spcAft>
                <a:spcPts val="0"/>
              </a:spcAft>
              <a:buFont typeface="Symbol" panose="05050102010706020507" pitchFamily="18" charset="2"/>
              <a:buChar char=""/>
            </a:pPr>
            <a:r>
              <a:rPr lang="en-US" kern="100" dirty="0">
                <a:latin typeface="Aptos"/>
                <a:ea typeface="MS PGothic"/>
                <a:cs typeface="Times New Roman"/>
              </a:rPr>
              <a:t>Cultural norms around preventive care need to be taught and supported</a:t>
            </a:r>
          </a:p>
        </p:txBody>
      </p:sp>
      <p:sp>
        <p:nvSpPr>
          <p:cNvPr id="3" name="Title 2">
            <a:extLst>
              <a:ext uri="{FF2B5EF4-FFF2-40B4-BE49-F238E27FC236}">
                <a16:creationId xmlns:a16="http://schemas.microsoft.com/office/drawing/2014/main" id="{4E72046C-EDFB-E6EA-9F1F-37821D55B049}"/>
              </a:ext>
            </a:extLst>
          </p:cNvPr>
          <p:cNvSpPr>
            <a:spLocks noGrp="1"/>
          </p:cNvSpPr>
          <p:nvPr>
            <p:ph type="title"/>
          </p:nvPr>
        </p:nvSpPr>
        <p:spPr/>
        <p:txBody>
          <a:bodyPr/>
          <a:lstStyle/>
          <a:p>
            <a:r>
              <a:rPr lang="en-US"/>
              <a:t>Cultural values: </a:t>
            </a:r>
            <a:r>
              <a:rPr lang="en-US" err="1"/>
              <a:t>Fatalismo</a:t>
            </a:r>
            <a:endParaRPr lang="en-US"/>
          </a:p>
        </p:txBody>
      </p:sp>
      <p:sp>
        <p:nvSpPr>
          <p:cNvPr id="4" name="Slide Number Placeholder 3">
            <a:extLst>
              <a:ext uri="{FF2B5EF4-FFF2-40B4-BE49-F238E27FC236}">
                <a16:creationId xmlns:a16="http://schemas.microsoft.com/office/drawing/2014/main" id="{A0744346-5812-3687-E8E3-5B1711416E77}"/>
              </a:ext>
            </a:extLst>
          </p:cNvPr>
          <p:cNvSpPr>
            <a:spLocks noGrp="1"/>
          </p:cNvSpPr>
          <p:nvPr>
            <p:ph type="sldNum" sz="quarter" idx="12"/>
          </p:nvPr>
        </p:nvSpPr>
        <p:spPr/>
        <p:txBody>
          <a:bodyPr/>
          <a:lstStyle/>
          <a:p>
            <a:pPr>
              <a:defRPr/>
            </a:pPr>
            <a:fld id="{8056B25C-0DB6-42B2-A6C7-0B2BE5D05A4E}" type="slidenum">
              <a:rPr lang="en-US" altLang="en-US" smtClean="0"/>
              <a:pPr>
                <a:defRPr/>
              </a:pPr>
              <a:t>69</a:t>
            </a:fld>
            <a:endParaRPr lang="en-US" altLang="en-US"/>
          </a:p>
        </p:txBody>
      </p:sp>
      <p:sp>
        <p:nvSpPr>
          <p:cNvPr id="5" name="Text Placeholder 4">
            <a:extLst>
              <a:ext uri="{FF2B5EF4-FFF2-40B4-BE49-F238E27FC236}">
                <a16:creationId xmlns:a16="http://schemas.microsoft.com/office/drawing/2014/main" id="{24FFD352-6E5B-B8EB-2FE4-DF53FB97A60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84214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6888" t="10969" r="15416" b="11033"/>
          <a:stretch/>
        </p:blipFill>
        <p:spPr>
          <a:xfrm>
            <a:off x="178902" y="417444"/>
            <a:ext cx="4745091" cy="5467169"/>
          </a:xfr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sp>
        <p:nvSpPr>
          <p:cNvPr id="6" name="TextBox 5"/>
          <p:cNvSpPr txBox="1"/>
          <p:nvPr/>
        </p:nvSpPr>
        <p:spPr>
          <a:xfrm>
            <a:off x="-367752" y="1883108"/>
            <a:ext cx="4442795"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More than</a:t>
            </a:r>
            <a:br>
              <a:rPr kumimoji="0" lang="en-US"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US" sz="5400" b="1" i="0" u="none" strike="noStrike" kern="1200" cap="none" spc="0" normalizeH="0" baseline="0" noProof="0" dirty="0">
                <a:ln>
                  <a:noFill/>
                </a:ln>
                <a:solidFill>
                  <a:srgbClr val="BDE5E6"/>
                </a:solidFill>
                <a:effectLst/>
                <a:uLnTx/>
                <a:uFillTx/>
                <a:latin typeface="Century Gothic" panose="020B0502020202020204" pitchFamily="34" charset="0"/>
                <a:ea typeface="+mn-ea"/>
                <a:cs typeface="+mn-cs"/>
              </a:rPr>
              <a:t>370,000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Hispanic</a:t>
            </a:r>
            <a:br>
              <a:rPr kumimoji="0" lang="en-US"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US"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and Latino</a:t>
            </a:r>
            <a:br>
              <a:rPr kumimoji="0" lang="en-US"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US"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Minnesotans</a:t>
            </a:r>
          </a:p>
        </p:txBody>
      </p:sp>
      <p:graphicFrame>
        <p:nvGraphicFramePr>
          <p:cNvPr id="8" name="Chart 7"/>
          <p:cNvGraphicFramePr>
            <a:graphicFrameLocks noGrp="1"/>
          </p:cNvGraphicFramePr>
          <p:nvPr/>
        </p:nvGraphicFramePr>
        <p:xfrm>
          <a:off x="5358869" y="245900"/>
          <a:ext cx="6647601" cy="57175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06751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F9360-14A3-DA4E-2436-D188E935CA12}"/>
              </a:ext>
            </a:extLst>
          </p:cNvPr>
          <p:cNvSpPr>
            <a:spLocks noGrp="1"/>
          </p:cNvSpPr>
          <p:nvPr>
            <p:ph type="body" sz="quarter" idx="11"/>
          </p:nvPr>
        </p:nvSpPr>
        <p:spPr>
          <a:xfrm>
            <a:off x="495244" y="1361654"/>
            <a:ext cx="11194219" cy="4152515"/>
          </a:xfrm>
        </p:spPr>
        <p:txBody>
          <a:bodyPr vert="horz" lIns="0" tIns="0" rIns="0" bIns="0" anchor="t"/>
          <a:lstStyle/>
          <a:p>
            <a:pPr marL="342900" indent="-342900">
              <a:buFont typeface="Arial" panose="020B0604020202020204" pitchFamily="34" charset="0"/>
              <a:buChar char="•"/>
            </a:pPr>
            <a:endParaRPr lang="en-US" dirty="0">
              <a:latin typeface="Arial"/>
              <a:ea typeface="MS PGothic"/>
            </a:endParaRPr>
          </a:p>
          <a:p>
            <a:pPr marL="342900" indent="-342900">
              <a:buFont typeface="Arial" panose="020B0604020202020204" pitchFamily="34" charset="0"/>
              <a:buChar char="•"/>
            </a:pPr>
            <a:r>
              <a:rPr lang="en-US" dirty="0">
                <a:latin typeface="Arial"/>
                <a:ea typeface="MS PGothic"/>
              </a:rPr>
              <a:t>Addressing elder by last name or </a:t>
            </a:r>
            <a:r>
              <a:rPr lang="en-US" dirty="0" err="1">
                <a:latin typeface="Arial"/>
                <a:ea typeface="MS PGothic"/>
              </a:rPr>
              <a:t>usted</a:t>
            </a:r>
            <a:r>
              <a:rPr lang="en-US" dirty="0">
                <a:latin typeface="Arial"/>
                <a:ea typeface="MS PGothic"/>
              </a:rPr>
              <a:t> (e.g., Se</a:t>
            </a:r>
            <a:r>
              <a:rPr lang="el-GR" dirty="0">
                <a:latin typeface="Arial"/>
                <a:ea typeface="MS PGothic"/>
              </a:rPr>
              <a:t>ῆ</a:t>
            </a:r>
            <a:r>
              <a:rPr lang="en-US" dirty="0" err="1">
                <a:latin typeface="Arial"/>
                <a:ea typeface="MS PGothic"/>
              </a:rPr>
              <a:t>ora</a:t>
            </a:r>
            <a:r>
              <a:rPr lang="en-US" dirty="0">
                <a:latin typeface="Arial"/>
                <a:ea typeface="MS PGothic"/>
              </a:rPr>
              <a:t>/Se</a:t>
            </a:r>
            <a:r>
              <a:rPr lang="el-GR" dirty="0">
                <a:latin typeface="Arial"/>
                <a:ea typeface="MS PGothic"/>
              </a:rPr>
              <a:t>ῆ</a:t>
            </a:r>
            <a:r>
              <a:rPr lang="en-US" dirty="0">
                <a:latin typeface="Arial"/>
                <a:ea typeface="MS PGothic"/>
              </a:rPr>
              <a:t>or …)</a:t>
            </a:r>
            <a:endParaRPr lang="en-US" dirty="0"/>
          </a:p>
          <a:p>
            <a:pPr marL="342900" indent="-342900">
              <a:buFont typeface="Arial" panose="020B0604020202020204" pitchFamily="34" charset="0"/>
              <a:buChar char="•"/>
            </a:pPr>
            <a:r>
              <a:rPr lang="en-US" dirty="0">
                <a:latin typeface="Arial"/>
                <a:ea typeface="MS PGothic"/>
              </a:rPr>
              <a:t>Follow through</a:t>
            </a:r>
          </a:p>
          <a:p>
            <a:pPr marL="342900" indent="-342900">
              <a:buFont typeface="Arial" panose="020B0604020202020204" pitchFamily="34" charset="0"/>
              <a:buChar char="•"/>
            </a:pPr>
            <a:r>
              <a:rPr lang="en-US" dirty="0">
                <a:latin typeface="Arial"/>
                <a:ea typeface="MS PGothic"/>
              </a:rPr>
              <a:t>Patience and Grace</a:t>
            </a:r>
          </a:p>
          <a:p>
            <a:pPr marL="342900" indent="-342900">
              <a:buFont typeface="Arial" panose="020B0604020202020204" pitchFamily="34" charset="0"/>
              <a:buChar char="•"/>
            </a:pPr>
            <a:r>
              <a:rPr lang="en-US" dirty="0">
                <a:latin typeface="Arial"/>
                <a:ea typeface="MS PGothic"/>
              </a:rPr>
              <a:t>Technology vs Phone Call – </a:t>
            </a:r>
            <a:r>
              <a:rPr lang="en-US" i="1" dirty="0">
                <a:latin typeface="Arial"/>
                <a:ea typeface="MS PGothic"/>
              </a:rPr>
              <a:t>varies</a:t>
            </a:r>
          </a:p>
          <a:p>
            <a:pPr marL="342900" indent="-342900">
              <a:buFont typeface="Arial" panose="020B0604020202020204" pitchFamily="34" charset="0"/>
              <a:buChar char="•"/>
            </a:pPr>
            <a:r>
              <a:rPr lang="en-US" dirty="0">
                <a:latin typeface="Arial"/>
                <a:ea typeface="MS PGothic"/>
                <a:cs typeface="Arial"/>
              </a:rPr>
              <a:t>Be in Community – local and cultural events</a:t>
            </a:r>
          </a:p>
          <a:p>
            <a:pPr marL="342900" indent="-342900">
              <a:buFont typeface="Arial" panose="020B0604020202020204" pitchFamily="34" charset="0"/>
              <a:buChar char="•"/>
            </a:pPr>
            <a:endParaRPr lang="en-US" i="1" dirty="0"/>
          </a:p>
          <a:p>
            <a:pPr marL="342900" indent="-342900">
              <a:buFont typeface="Arial" panose="020B0604020202020204" pitchFamily="34" charset="0"/>
              <a:buChar char="•"/>
            </a:pPr>
            <a:endParaRPr lang="en-US" i="1"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4E72046C-EDFB-E6EA-9F1F-37821D55B049}"/>
              </a:ext>
            </a:extLst>
          </p:cNvPr>
          <p:cNvSpPr>
            <a:spLocks noGrp="1"/>
          </p:cNvSpPr>
          <p:nvPr>
            <p:ph type="title"/>
          </p:nvPr>
        </p:nvSpPr>
        <p:spPr/>
        <p:txBody>
          <a:bodyPr/>
          <a:lstStyle/>
          <a:p>
            <a:r>
              <a:rPr lang="en-US" dirty="0">
                <a:latin typeface="Arial Narrow"/>
                <a:ea typeface="MS PGothic"/>
              </a:rPr>
              <a:t>OTHER Social Engagement and connection recommendations</a:t>
            </a:r>
          </a:p>
        </p:txBody>
      </p:sp>
      <p:sp>
        <p:nvSpPr>
          <p:cNvPr id="4" name="Slide Number Placeholder 3">
            <a:extLst>
              <a:ext uri="{FF2B5EF4-FFF2-40B4-BE49-F238E27FC236}">
                <a16:creationId xmlns:a16="http://schemas.microsoft.com/office/drawing/2014/main" id="{A0744346-5812-3687-E8E3-5B1711416E77}"/>
              </a:ext>
            </a:extLst>
          </p:cNvPr>
          <p:cNvSpPr>
            <a:spLocks noGrp="1"/>
          </p:cNvSpPr>
          <p:nvPr>
            <p:ph type="sldNum" sz="quarter" idx="12"/>
          </p:nvPr>
        </p:nvSpPr>
        <p:spPr/>
        <p:txBody>
          <a:bodyPr/>
          <a:lstStyle/>
          <a:p>
            <a:pPr>
              <a:defRPr/>
            </a:pPr>
            <a:fld id="{8056B25C-0DB6-42B2-A6C7-0B2BE5D05A4E}" type="slidenum">
              <a:rPr lang="en-US" altLang="en-US" smtClean="0"/>
              <a:pPr>
                <a:defRPr/>
              </a:pPr>
              <a:t>70</a:t>
            </a:fld>
            <a:endParaRPr lang="en-US" altLang="en-US"/>
          </a:p>
        </p:txBody>
      </p:sp>
      <p:sp>
        <p:nvSpPr>
          <p:cNvPr id="5" name="Text Placeholder 4">
            <a:extLst>
              <a:ext uri="{FF2B5EF4-FFF2-40B4-BE49-F238E27FC236}">
                <a16:creationId xmlns:a16="http://schemas.microsoft.com/office/drawing/2014/main" id="{24FFD352-6E5B-B8EB-2FE4-DF53FB97A60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87908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F9360-14A3-DA4E-2436-D188E935CA12}"/>
              </a:ext>
            </a:extLst>
          </p:cNvPr>
          <p:cNvSpPr>
            <a:spLocks noGrp="1"/>
          </p:cNvSpPr>
          <p:nvPr>
            <p:ph type="body" sz="quarter" idx="11"/>
          </p:nvPr>
        </p:nvSpPr>
        <p:spPr/>
        <p:txBody>
          <a:bodyPr vert="horz" lIns="0" tIns="0" rIns="0" bIns="0" anchor="t"/>
          <a:lstStyle/>
          <a:p>
            <a:pPr marL="342900" indent="-342900" algn="ctr">
              <a:buFont typeface="Calibri" panose="020B0604020202020204" pitchFamily="34" charset="0"/>
              <a:buChar char="-"/>
            </a:pPr>
            <a:r>
              <a:rPr lang="en-US">
                <a:latin typeface="Arial"/>
                <a:ea typeface="MS PGothic"/>
              </a:rPr>
              <a:t>What surprised you?</a:t>
            </a:r>
            <a:endParaRPr lang="en-US"/>
          </a:p>
          <a:p>
            <a:pPr marL="342900" indent="-342900" algn="ctr">
              <a:buFont typeface="Calibri" panose="020B0604020202020204" pitchFamily="34" charset="0"/>
              <a:buChar char="-"/>
            </a:pPr>
            <a:r>
              <a:rPr lang="en-US">
                <a:latin typeface="Arial"/>
                <a:ea typeface="MS PGothic"/>
              </a:rPr>
              <a:t>What has been your experience visiting/ working with a Hispanic family? </a:t>
            </a:r>
          </a:p>
          <a:p>
            <a:pPr marL="342900" indent="-342900" algn="ctr">
              <a:buFont typeface="Calibri" panose="020B0604020202020204" pitchFamily="34" charset="0"/>
              <a:buChar char="-"/>
            </a:pPr>
            <a:r>
              <a:rPr lang="en-US">
                <a:latin typeface="Arial"/>
                <a:ea typeface="MS PGothic"/>
              </a:rPr>
              <a:t>What resonates with you?</a:t>
            </a:r>
          </a:p>
          <a:p>
            <a:pPr marL="342900" indent="-342900" algn="ctr">
              <a:buFont typeface="Calibri" panose="020B0604020202020204" pitchFamily="34" charset="0"/>
              <a:buChar char="-"/>
            </a:pPr>
            <a:r>
              <a:rPr lang="en-US">
                <a:latin typeface="Arial"/>
                <a:ea typeface="MS PGothic"/>
              </a:rPr>
              <a:t>What questions do you have?</a:t>
            </a:r>
            <a:endParaRPr lang="en-US"/>
          </a:p>
        </p:txBody>
      </p:sp>
      <p:sp>
        <p:nvSpPr>
          <p:cNvPr id="3" name="Title 2">
            <a:extLst>
              <a:ext uri="{FF2B5EF4-FFF2-40B4-BE49-F238E27FC236}">
                <a16:creationId xmlns:a16="http://schemas.microsoft.com/office/drawing/2014/main" id="{4E72046C-EDFB-E6EA-9F1F-37821D55B049}"/>
              </a:ext>
            </a:extLst>
          </p:cNvPr>
          <p:cNvSpPr>
            <a:spLocks noGrp="1"/>
          </p:cNvSpPr>
          <p:nvPr>
            <p:ph type="title"/>
          </p:nvPr>
        </p:nvSpPr>
        <p:spPr/>
        <p:txBody>
          <a:bodyPr/>
          <a:lstStyle/>
          <a:p>
            <a:r>
              <a:rPr lang="en-US"/>
              <a:t>Q &amp; A</a:t>
            </a:r>
          </a:p>
        </p:txBody>
      </p:sp>
      <p:sp>
        <p:nvSpPr>
          <p:cNvPr id="4" name="Slide Number Placeholder 3">
            <a:extLst>
              <a:ext uri="{FF2B5EF4-FFF2-40B4-BE49-F238E27FC236}">
                <a16:creationId xmlns:a16="http://schemas.microsoft.com/office/drawing/2014/main" id="{A0744346-5812-3687-E8E3-5B1711416E77}"/>
              </a:ext>
            </a:extLst>
          </p:cNvPr>
          <p:cNvSpPr>
            <a:spLocks noGrp="1"/>
          </p:cNvSpPr>
          <p:nvPr>
            <p:ph type="sldNum" sz="quarter" idx="12"/>
          </p:nvPr>
        </p:nvSpPr>
        <p:spPr/>
        <p:txBody>
          <a:bodyPr/>
          <a:lstStyle/>
          <a:p>
            <a:pPr>
              <a:defRPr/>
            </a:pPr>
            <a:fld id="{8056B25C-0DB6-42B2-A6C7-0B2BE5D05A4E}" type="slidenum">
              <a:rPr lang="en-US" altLang="en-US" smtClean="0"/>
              <a:pPr>
                <a:defRPr/>
              </a:pPr>
              <a:t>71</a:t>
            </a:fld>
            <a:endParaRPr lang="en-US" altLang="en-US"/>
          </a:p>
        </p:txBody>
      </p:sp>
      <p:sp>
        <p:nvSpPr>
          <p:cNvPr id="5" name="Text Placeholder 4">
            <a:extLst>
              <a:ext uri="{FF2B5EF4-FFF2-40B4-BE49-F238E27FC236}">
                <a16:creationId xmlns:a16="http://schemas.microsoft.com/office/drawing/2014/main" id="{24FFD352-6E5B-B8EB-2FE4-DF53FB97A60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20526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F9360-14A3-DA4E-2436-D188E935CA12}"/>
              </a:ext>
            </a:extLst>
          </p:cNvPr>
          <p:cNvSpPr>
            <a:spLocks noGrp="1"/>
          </p:cNvSpPr>
          <p:nvPr>
            <p:ph type="body" sz="quarter" idx="11"/>
          </p:nvPr>
        </p:nvSpPr>
        <p:spPr/>
        <p:txBody>
          <a:bodyPr/>
          <a:lstStyle/>
          <a:p>
            <a:endParaRPr lang="en-US" sz="1800" dirty="0"/>
          </a:p>
          <a:p>
            <a:pPr algn="ctr"/>
            <a:r>
              <a:rPr lang="en-US" sz="1800" dirty="0"/>
              <a:t>Carla Kohler, </a:t>
            </a:r>
            <a:r>
              <a:rPr lang="en-US" sz="1800" dirty="0">
                <a:hlinkClick r:id="rId3"/>
              </a:rPr>
              <a:t>carla.kohler@bluecrossmn.com</a:t>
            </a:r>
            <a:endParaRPr lang="en-US" sz="1800" dirty="0"/>
          </a:p>
          <a:p>
            <a:pPr algn="ctr"/>
            <a:r>
              <a:rPr lang="en-US" sz="1800" dirty="0"/>
              <a:t>Ana Isabel Gabilondo-Scholz, </a:t>
            </a:r>
            <a:r>
              <a:rPr lang="en-US" sz="1800" dirty="0">
                <a:hlinkClick r:id="rId4"/>
              </a:rPr>
              <a:t>Anaisabel.GabilondoScholz@bluecrossmn.com</a:t>
            </a:r>
            <a:endParaRPr lang="en-US" sz="1800" dirty="0"/>
          </a:p>
          <a:p>
            <a:endParaRPr lang="en-US" dirty="0"/>
          </a:p>
          <a:p>
            <a:endParaRPr lang="en-US" dirty="0"/>
          </a:p>
          <a:p>
            <a:r>
              <a:rPr lang="en-US" dirty="0"/>
              <a:t>Resources</a:t>
            </a:r>
          </a:p>
          <a:p>
            <a:pPr marL="285750" marR="0" indent="-285750">
              <a:lnSpc>
                <a:spcPct val="107000"/>
              </a:lnSpc>
              <a:spcBef>
                <a:spcPts val="0"/>
              </a:spcBef>
              <a:spcAft>
                <a:spcPts val="800"/>
              </a:spcAft>
              <a:buFont typeface="Arial" panose="020B0604020202020204" pitchFamily="34" charset="0"/>
              <a:buChar char="•"/>
            </a:pPr>
            <a:r>
              <a:rPr lang="en-US" sz="1400" kern="100" dirty="0">
                <a:effectLst/>
                <a:latin typeface="+mj-lt"/>
                <a:ea typeface="Aptos"/>
                <a:cs typeface="Times New Roman" panose="02020603050405020304" pitchFamily="18" charset="0"/>
              </a:rPr>
              <a:t>County of Ventura Area Agency of Aging: </a:t>
            </a:r>
            <a:r>
              <a:rPr lang="en-US" sz="1400" dirty="0">
                <a:latin typeface="+mj-lt"/>
                <a:hlinkClick r:id="rId5"/>
              </a:rPr>
              <a:t>Aging &amp; Disability Resource Center – VCAAA</a:t>
            </a:r>
            <a:endParaRPr lang="en-US" sz="1400" kern="100" dirty="0">
              <a:effectLst/>
              <a:latin typeface="+mj-lt"/>
              <a:ea typeface="Aptos"/>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400" kern="100" dirty="0">
                <a:latin typeface="+mj-lt"/>
                <a:cs typeface="Times New Roman" panose="02020603050405020304" pitchFamily="18" charset="0"/>
              </a:rPr>
              <a:t>National Library of Medicine: </a:t>
            </a:r>
            <a:r>
              <a:rPr lang="en-US" sz="1400" dirty="0">
                <a:latin typeface="+mj-lt"/>
                <a:hlinkClick r:id="rId6"/>
              </a:rPr>
              <a:t>Better care for older Hispanics: identifying priorities and harmonizing care - PMC</a:t>
            </a:r>
            <a:endParaRPr lang="en-US" sz="1400" u="sng" kern="100" dirty="0">
              <a:solidFill>
                <a:srgbClr val="467886"/>
              </a:solidFill>
              <a:latin typeface="+mj-lt"/>
              <a:ea typeface="Aptos"/>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400" dirty="0">
                <a:latin typeface="+mj-lt"/>
                <a:hlinkClick r:id="rId7"/>
              </a:rPr>
              <a:t>Health and Health Care of Hispanic/Latino American Older Adults.pdf</a:t>
            </a:r>
            <a:endParaRPr lang="en-US" sz="1400" dirty="0">
              <a:latin typeface="+mj-lt"/>
            </a:endParaRPr>
          </a:p>
          <a:p>
            <a:pPr marL="285750" indent="-285750">
              <a:lnSpc>
                <a:spcPct val="107000"/>
              </a:lnSpc>
              <a:spcBef>
                <a:spcPts val="0"/>
              </a:spcBef>
              <a:spcAft>
                <a:spcPts val="800"/>
              </a:spcAft>
              <a:buFont typeface="Arial" panose="020B0604020202020204" pitchFamily="34" charset="0"/>
              <a:buChar char="•"/>
            </a:pPr>
            <a:r>
              <a:rPr lang="en-US" sz="1400" kern="100" dirty="0">
                <a:latin typeface="+mj-lt"/>
                <a:ea typeface="Aptos"/>
                <a:cs typeface="Times New Roman" panose="02020603050405020304" pitchFamily="18" charset="0"/>
              </a:rPr>
              <a:t>A Program of The National Hospice and Palliative Care Organization</a:t>
            </a:r>
            <a:r>
              <a:rPr lang="en-US" sz="1400" kern="100" dirty="0">
                <a:effectLst/>
                <a:latin typeface="+mj-lt"/>
                <a:ea typeface="Aptos"/>
                <a:cs typeface="Times New Roman" panose="02020603050405020304" pitchFamily="18" charset="0"/>
              </a:rPr>
              <a:t>: </a:t>
            </a:r>
            <a:r>
              <a:rPr lang="en-US" sz="1400" dirty="0">
                <a:latin typeface="+mj-lt"/>
                <a:hlinkClick r:id="rId8">
                  <a:extLst>
                    <a:ext uri="{A12FA001-AC4F-418D-AE19-62706E023703}">
                      <ahyp:hlinkClr xmlns:ahyp="http://schemas.microsoft.com/office/drawing/2018/hyperlinkcolor" val="tx"/>
                    </a:ext>
                  </a:extLst>
                </a:hlinkClick>
              </a:rPr>
              <a:t>Caring Connections Latino Outreach</a:t>
            </a:r>
            <a:endParaRPr lang="en-US" sz="1400" dirty="0">
              <a:latin typeface="+mj-lt"/>
            </a:endParaRP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4E72046C-EDFB-E6EA-9F1F-37821D55B049}"/>
              </a:ext>
            </a:extLst>
          </p:cNvPr>
          <p:cNvSpPr>
            <a:spLocks noGrp="1"/>
          </p:cNvSpPr>
          <p:nvPr>
            <p:ph type="title"/>
          </p:nvPr>
        </p:nvSpPr>
        <p:spPr/>
        <p:txBody>
          <a:bodyPr/>
          <a:lstStyle/>
          <a:p>
            <a:r>
              <a:rPr lang="en-US"/>
              <a:t>thank you &amp; Resources</a:t>
            </a:r>
          </a:p>
        </p:txBody>
      </p:sp>
      <p:sp>
        <p:nvSpPr>
          <p:cNvPr id="4" name="Slide Number Placeholder 3">
            <a:extLst>
              <a:ext uri="{FF2B5EF4-FFF2-40B4-BE49-F238E27FC236}">
                <a16:creationId xmlns:a16="http://schemas.microsoft.com/office/drawing/2014/main" id="{A0744346-5812-3687-E8E3-5B1711416E77}"/>
              </a:ext>
            </a:extLst>
          </p:cNvPr>
          <p:cNvSpPr>
            <a:spLocks noGrp="1"/>
          </p:cNvSpPr>
          <p:nvPr>
            <p:ph type="sldNum" sz="quarter" idx="12"/>
          </p:nvPr>
        </p:nvSpPr>
        <p:spPr/>
        <p:txBody>
          <a:bodyPr/>
          <a:lstStyle/>
          <a:p>
            <a:pPr>
              <a:defRPr/>
            </a:pPr>
            <a:fld id="{8056B25C-0DB6-42B2-A6C7-0B2BE5D05A4E}" type="slidenum">
              <a:rPr lang="en-US" altLang="en-US" smtClean="0"/>
              <a:pPr>
                <a:defRPr/>
              </a:pPr>
              <a:t>72</a:t>
            </a:fld>
            <a:endParaRPr lang="en-US" altLang="en-US"/>
          </a:p>
        </p:txBody>
      </p:sp>
      <p:sp>
        <p:nvSpPr>
          <p:cNvPr id="5" name="Text Placeholder 4">
            <a:extLst>
              <a:ext uri="{FF2B5EF4-FFF2-40B4-BE49-F238E27FC236}">
                <a16:creationId xmlns:a16="http://schemas.microsoft.com/office/drawing/2014/main" id="{24FFD352-6E5B-B8EB-2FE4-DF53FB97A60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34864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365125"/>
            <a:ext cx="11097491" cy="1325563"/>
          </a:xfrm>
        </p:spPr>
        <p:txBody>
          <a:bodyPr/>
          <a:lstStyle/>
          <a:p>
            <a:r>
              <a:rPr lang="en-US" dirty="0"/>
              <a:t>Minnesota’s Hispanic and Latino population is nearly six times larger than in 1990</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graphicFrame>
        <p:nvGraphicFramePr>
          <p:cNvPr id="5" name="Content Placeholder 4"/>
          <p:cNvGraphicFramePr>
            <a:graphicFrameLocks noGrp="1"/>
          </p:cNvGraphicFramePr>
          <p:nvPr>
            <p:ph sz="half" idx="1"/>
          </p:nvPr>
        </p:nvGraphicFramePr>
        <p:xfrm>
          <a:off x="256309" y="1825625"/>
          <a:ext cx="11461926" cy="4351338"/>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5188093" y="3398145"/>
            <a:ext cx="4894671" cy="1411356"/>
            <a:chOff x="5188093" y="3398145"/>
            <a:chExt cx="4894671" cy="1411356"/>
          </a:xfrm>
        </p:grpSpPr>
        <p:sp>
          <p:nvSpPr>
            <p:cNvPr id="6" name="Right Arrow 5"/>
            <p:cNvSpPr/>
            <p:nvPr/>
          </p:nvSpPr>
          <p:spPr>
            <a:xfrm rot="20154190">
              <a:off x="5188093" y="3398145"/>
              <a:ext cx="4894671" cy="141135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p:cNvSpPr txBox="1"/>
            <p:nvPr/>
          </p:nvSpPr>
          <p:spPr>
            <a:xfrm rot="20144369">
              <a:off x="5476463" y="3933918"/>
              <a:ext cx="37371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588% growth</a:t>
              </a:r>
            </a:p>
          </p:txBody>
        </p:sp>
      </p:grpSp>
    </p:spTree>
    <p:extLst>
      <p:ext uri="{BB962C8B-B14F-4D97-AF65-F5344CB8AC3E}">
        <p14:creationId xmlns:p14="http://schemas.microsoft.com/office/powerpoint/2010/main" val="2997897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8" y="300618"/>
            <a:ext cx="4474717" cy="2830207"/>
          </a:xfrm>
        </p:spPr>
        <p:txBody>
          <a:bodyPr/>
          <a:lstStyle/>
          <a:p>
            <a:r>
              <a:rPr lang="en-US" sz="3600" dirty="0">
                <a:solidFill>
                  <a:schemeClr val="tx1"/>
                </a:solidFill>
              </a:rPr>
              <a:t>11 of 87 counties where at least </a:t>
            </a:r>
            <a:br>
              <a:rPr lang="en-US" sz="3600" dirty="0">
                <a:solidFill>
                  <a:schemeClr val="tx1"/>
                </a:solidFill>
              </a:rPr>
            </a:br>
            <a:r>
              <a:rPr lang="en-US" sz="4400" dirty="0">
                <a:solidFill>
                  <a:schemeClr val="tx2">
                    <a:lumMod val="75000"/>
                  </a:schemeClr>
                </a:solidFill>
              </a:rPr>
              <a:t>one in ten </a:t>
            </a:r>
            <a:br>
              <a:rPr lang="en-US" sz="4400" dirty="0">
                <a:solidFill>
                  <a:schemeClr val="tx2">
                    <a:lumMod val="75000"/>
                  </a:schemeClr>
                </a:solidFill>
              </a:rPr>
            </a:br>
            <a:r>
              <a:rPr lang="en-US" sz="3600" dirty="0">
                <a:solidFill>
                  <a:schemeClr val="tx1"/>
                </a:solidFill>
              </a:rPr>
              <a:t>residents is Hispanic or Latino</a:t>
            </a: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734" t="23371" r="42016" b="11037"/>
          <a:stretch/>
        </p:blipFill>
        <p:spPr>
          <a:xfrm>
            <a:off x="5396948" y="81300"/>
            <a:ext cx="5466522" cy="5986349"/>
          </a:xfr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83F63-A35F-CE4E-BD0C-AD557E40ABA3}" type="slidenum">
              <a:rPr kumimoji="0" lang="en-US" sz="1000" b="0" i="0" u="none" strike="noStrike" kern="1200" cap="none" spc="0" normalizeH="0" baseline="0" noProof="0" smtClean="0">
                <a:ln>
                  <a:noFill/>
                </a:ln>
                <a:solidFill>
                  <a:srgbClr val="0FACBD"/>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FACBD"/>
              </a:solidFill>
              <a:effectLst/>
              <a:uLnTx/>
              <a:uFillTx/>
              <a:latin typeface="Century Gothic" panose="020B0502020202020204" pitchFamily="34" charset="0"/>
              <a:ea typeface="+mn-ea"/>
              <a:cs typeface="+mn-cs"/>
            </a:endParaRPr>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88089" t="50079" r="1361" b="37538"/>
          <a:stretch/>
        </p:blipFill>
        <p:spPr>
          <a:xfrm>
            <a:off x="10147852" y="5120444"/>
            <a:ext cx="1773856" cy="947205"/>
          </a:xfrm>
          <a:prstGeom prst="rect">
            <a:avLst/>
          </a:prstGeom>
        </p:spPr>
      </p:pic>
      <p:sp>
        <p:nvSpPr>
          <p:cNvPr id="7" name="TextBox 6"/>
          <p:cNvSpPr txBox="1"/>
          <p:nvPr/>
        </p:nvSpPr>
        <p:spPr>
          <a:xfrm>
            <a:off x="5774635" y="5446643"/>
            <a:ext cx="15206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35%</a:t>
            </a:r>
          </a:p>
        </p:txBody>
      </p:sp>
      <p:sp>
        <p:nvSpPr>
          <p:cNvPr id="8" name="TextBox 7"/>
          <p:cNvSpPr txBox="1"/>
          <p:nvPr/>
        </p:nvSpPr>
        <p:spPr>
          <a:xfrm>
            <a:off x="6609522" y="5169644"/>
            <a:ext cx="15206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Watonwan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31%</a:t>
            </a:r>
          </a:p>
        </p:txBody>
      </p:sp>
    </p:spTree>
    <p:extLst>
      <p:ext uri="{BB962C8B-B14F-4D97-AF65-F5344CB8AC3E}">
        <p14:creationId xmlns:p14="http://schemas.microsoft.com/office/powerpoint/2010/main" val="3477230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Blue Cross colors">
      <a:dk1>
        <a:srgbClr val="0094D7"/>
      </a:dk1>
      <a:lt1>
        <a:srgbClr val="FFFFFF"/>
      </a:lt1>
      <a:dk2>
        <a:srgbClr val="003359"/>
      </a:dk2>
      <a:lt2>
        <a:srgbClr val="BED6DB"/>
      </a:lt2>
      <a:accent1>
        <a:srgbClr val="1E1E1E"/>
      </a:accent1>
      <a:accent2>
        <a:srgbClr val="8FCAE7"/>
      </a:accent2>
      <a:accent3>
        <a:srgbClr val="DCD6B2"/>
      </a:accent3>
      <a:accent4>
        <a:srgbClr val="755418"/>
      </a:accent4>
      <a:accent5>
        <a:srgbClr val="AA272F"/>
      </a:accent5>
      <a:accent6>
        <a:srgbClr val="B5BF00"/>
      </a:accent6>
      <a:hlink>
        <a:srgbClr val="0093D7"/>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ormAutofit/>
      </a:bodyPr>
      <a:lstStyle>
        <a:defPPr>
          <a:defRPr sz="1500" dirty="0" smtClean="0"/>
        </a:defPPr>
      </a:lstStyle>
    </a:txDef>
  </a:objectDefaults>
  <a:extraClrSchemeLst/>
</a:theme>
</file>

<file path=ppt/theme/theme2.xml><?xml version="1.0" encoding="utf-8"?>
<a:theme xmlns:a="http://schemas.openxmlformats.org/drawingml/2006/main" name="1_Office Theme">
  <a:themeElements>
    <a:clrScheme name="MN Compass">
      <a:dk1>
        <a:srgbClr val="000000"/>
      </a:dk1>
      <a:lt1>
        <a:srgbClr val="FFFFFF"/>
      </a:lt1>
      <a:dk2>
        <a:srgbClr val="0FACBD"/>
      </a:dk2>
      <a:lt2>
        <a:srgbClr val="BDE5E6"/>
      </a:lt2>
      <a:accent1>
        <a:srgbClr val="E3C91F"/>
      </a:accent1>
      <a:accent2>
        <a:srgbClr val="F8EA7B"/>
      </a:accent2>
      <a:accent3>
        <a:srgbClr val="D96B2A"/>
      </a:accent3>
      <a:accent4>
        <a:srgbClr val="5C5E5C"/>
      </a:accent4>
      <a:accent5>
        <a:srgbClr val="4E8F00"/>
      </a:accent5>
      <a:accent6>
        <a:srgbClr val="000000"/>
      </a:accent6>
      <a:hlink>
        <a:srgbClr val="11ABBC"/>
      </a:hlink>
      <a:folHlink>
        <a:srgbClr val="5D5E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0bab484-3bb4-4afd-a6c1-5e011f67d8b4">
      <Terms xmlns="http://schemas.microsoft.com/office/infopath/2007/PartnerControls"/>
    </lcf76f155ced4ddcb4097134ff3c332f>
    <TaxCatchAll xmlns="62e5e15c-7478-4584-8e19-4e9362b2611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2A67E8656AB841933B184C9B9D7B35" ma:contentTypeVersion="12" ma:contentTypeDescription="Create a new document." ma:contentTypeScope="" ma:versionID="fba7c633c5801542e2ada5cf3504703e">
  <xsd:schema xmlns:xsd="http://www.w3.org/2001/XMLSchema" xmlns:xs="http://www.w3.org/2001/XMLSchema" xmlns:p="http://schemas.microsoft.com/office/2006/metadata/properties" xmlns:ns2="10bab484-3bb4-4afd-a6c1-5e011f67d8b4" xmlns:ns3="62e5e15c-7478-4584-8e19-4e9362b2611b" targetNamespace="http://schemas.microsoft.com/office/2006/metadata/properties" ma:root="true" ma:fieldsID="5fd6ffecab7dda4307499910bc347722" ns2:_="" ns3:_="">
    <xsd:import namespace="10bab484-3bb4-4afd-a6c1-5e011f67d8b4"/>
    <xsd:import namespace="62e5e15c-7478-4584-8e19-4e9362b261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bab484-3bb4-4afd-a6c1-5e011f67d8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38fe7c5-dfd2-445a-adb5-cb1f510ba2e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e5e15c-7478-4584-8e19-4e9362b2611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21d3439-9ead-446c-a6a4-ea45e4ee9781}" ma:internalName="TaxCatchAll" ma:showField="CatchAllData" ma:web="62e5e15c-7478-4584-8e19-4e9362b261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D429B3-3F79-4EE5-970A-F96589A0474C}">
  <ds:schemaRefs>
    <ds:schemaRef ds:uri="http://schemas.microsoft.com/sharepoint/v3/contenttype/forms"/>
  </ds:schemaRefs>
</ds:datastoreItem>
</file>

<file path=customXml/itemProps2.xml><?xml version="1.0" encoding="utf-8"?>
<ds:datastoreItem xmlns:ds="http://schemas.openxmlformats.org/officeDocument/2006/customXml" ds:itemID="{21E329D9-BAC6-46D3-B362-E28628C64459}">
  <ds:schemaRef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 ds:uri="http://schemas.microsoft.com/office/2006/documentManagement/types"/>
    <ds:schemaRef ds:uri="ca88911e-95c7-4543-9708-cb1abc7e05a8"/>
    <ds:schemaRef ds:uri="http://schemas.microsoft.com/office/infopath/2007/PartnerControls"/>
    <ds:schemaRef ds:uri="88a68a26-ed11-4434-9dba-0b6e8979eae6"/>
    <ds:schemaRef ds:uri="http://purl.org/dc/terms/"/>
    <ds:schemaRef ds:uri="10bab484-3bb4-4afd-a6c1-5e011f67d8b4"/>
    <ds:schemaRef ds:uri="62e5e15c-7478-4584-8e19-4e9362b2611b"/>
  </ds:schemaRefs>
</ds:datastoreItem>
</file>

<file path=customXml/itemProps3.xml><?xml version="1.0" encoding="utf-8"?>
<ds:datastoreItem xmlns:ds="http://schemas.openxmlformats.org/officeDocument/2006/customXml" ds:itemID="{D02BC191-CFEC-4BDD-B251-082D238D0362}"/>
</file>

<file path=docProps/app.xml><?xml version="1.0" encoding="utf-8"?>
<Properties xmlns="http://schemas.openxmlformats.org/officeDocument/2006/extended-properties" xmlns:vt="http://schemas.openxmlformats.org/officeDocument/2006/docPropsVTypes">
  <TotalTime>238</TotalTime>
  <Words>4661</Words>
  <Application>Microsoft Office PowerPoint</Application>
  <PresentationFormat>Widescreen</PresentationFormat>
  <Paragraphs>684</Paragraphs>
  <Slides>72</Slides>
  <Notes>62</Notes>
  <HiddenSlides>0</HiddenSlides>
  <MMClips>0</MMClip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Office Theme</vt:lpstr>
      <vt:lpstr>1_Office Theme</vt:lpstr>
      <vt:lpstr>Serving Hispanic and latino older adults</vt:lpstr>
      <vt:lpstr>Agenda</vt:lpstr>
      <vt:lpstr>PowerPoint Presentation</vt:lpstr>
      <vt:lpstr>PowerPoint Presentation</vt:lpstr>
      <vt:lpstr>Purpose</vt:lpstr>
      <vt:lpstr>Minnesota’s Hispanic and Latino populations</vt:lpstr>
      <vt:lpstr>PowerPoint Presentation</vt:lpstr>
      <vt:lpstr>Minnesota’s Hispanic and Latino population is nearly six times larger than in 1990</vt:lpstr>
      <vt:lpstr>11 of 87 counties where at least  one in ten  residents is Hispanic or Latino</vt:lpstr>
      <vt:lpstr>27 of 87 counties where at least  one in ten  youth residents is Hispanic or Latino</vt:lpstr>
      <vt:lpstr>All Minnesotans and Hispanic / Latino Minnesotans have very different age structures</vt:lpstr>
      <vt:lpstr>Social determinants  of health “are the conditions in the environments where people are born, live, learn, work, play, worship, and age that affect a wide range of health, functioning, and quality-of-life outcomes and risks.”</vt:lpstr>
      <vt:lpstr>~ U.S. Centers for Disease Control and Prevention</vt:lpstr>
      <vt:lpstr>Social determinants  of health “are the conditions in the environments where people are born, live, learn, work, play, worship, and age that affect a wide range of health, functioning, and quality-of-life outcomes and risks.”</vt:lpstr>
      <vt:lpstr>Education access and quality of Hispanic and Latino Minnesotans</vt:lpstr>
      <vt:lpstr>Education access and quality of Hispanic and Latino Minnesotans</vt:lpstr>
      <vt:lpstr>Social determinants  of health “are the conditions in the environments where people are born, live, learn, work, play, worship, and age that affect a wide range of health, functioning, and quality-of-life outcomes and risks.”</vt:lpstr>
      <vt:lpstr>Economic stability of Hispanic and Latino Minnesotans</vt:lpstr>
      <vt:lpstr>Economic stability of Hispanic and Latino Minnesotans</vt:lpstr>
      <vt:lpstr>Economic stability of Hispanic and Latino Minnesotans</vt:lpstr>
      <vt:lpstr>Social determinants  of health “are the conditions in the environments where people are born, live, learn, work, play, worship, and age that affect a wide range of health, functioning, and quality-of-life outcomes and risks.”</vt:lpstr>
      <vt:lpstr>Social and community context of Hispanic and Latino Minnesotans</vt:lpstr>
      <vt:lpstr>Social and community context of Hispanic and Latino Minnesotans</vt:lpstr>
      <vt:lpstr>Social determinants  of health “are the conditions in the environments where people are born, live, learn, work, play, worship, and age that affect a wide range of health, functioning, and quality-of-life outcomes and risks.”</vt:lpstr>
      <vt:lpstr>Neighborhood and built environment of Hispanic and Latino Minnesotans</vt:lpstr>
      <vt:lpstr>Neighborhood and built environment of Hispanic and Latino Minnesotans</vt:lpstr>
      <vt:lpstr>Social determinants  of health “are the conditions in the environments where people are born, live, learn, work, play, worship, and age that affect a wide range of health, functioning, and quality-of-life outcomes and risks.”</vt:lpstr>
      <vt:lpstr>Health care access and  quality among Hispanic / Latino Minnesotans</vt:lpstr>
      <vt:lpstr>Health care access and  quality among Hispanic / Latino Minnesotans</vt:lpstr>
      <vt:lpstr>All Minnesotans and Hispanic / Latino Minnesotans have very different age structures</vt:lpstr>
      <vt:lpstr>Older adults (65+) as a share of the population</vt:lpstr>
      <vt:lpstr>Social determinants  of health “are the conditions in the environments where people are born, live, learn, work, play, worship, and age that affect a wide range of health, functioning, and quality-of-life outcomes and risks.”</vt:lpstr>
      <vt:lpstr>Social determinants of health and older adults</vt:lpstr>
      <vt:lpstr>Social determinants of health and older adults</vt:lpstr>
      <vt:lpstr>PowerPoint Presentation</vt:lpstr>
      <vt:lpstr>Minnesota’s Hispanic and Latino cultural communities</vt:lpstr>
      <vt:lpstr>Minnesota’s Hispanic and Latino cultural communities</vt:lpstr>
      <vt:lpstr>What do we know about Colombian Minnesotans?</vt:lpstr>
      <vt:lpstr>What do we know about Colombian Minnesotans?</vt:lpstr>
      <vt:lpstr>Minnesota’s Hispanic and Latino cultural communities</vt:lpstr>
      <vt:lpstr>What do we know about Cuban Minnesotans?</vt:lpstr>
      <vt:lpstr>What do we know about Cuban Minnesotans?</vt:lpstr>
      <vt:lpstr>Minnesota’s Hispanic and Latino cultural communities</vt:lpstr>
      <vt:lpstr>What do we know about Guatemalan Minnesotans?</vt:lpstr>
      <vt:lpstr>What do we know about Guatemalan Minnesotans?</vt:lpstr>
      <vt:lpstr>Minnesota’s Hispanic and Latino cultural communities</vt:lpstr>
      <vt:lpstr>What do we know about Salvadoran Minnesotans?</vt:lpstr>
      <vt:lpstr>What do we know about Salvadoran Minnesotans?</vt:lpstr>
      <vt:lpstr>Minnesota’s Hispanic and Latino cultural communities</vt:lpstr>
      <vt:lpstr>What do we know about Ecuadorian Minnesotans?</vt:lpstr>
      <vt:lpstr>What do we know about Ecuadorian Minnesotans?</vt:lpstr>
      <vt:lpstr>Minnesota’s Hispanic and Latino cultural communities</vt:lpstr>
      <vt:lpstr>What do we know about Puerto Rican Minnesotans?</vt:lpstr>
      <vt:lpstr>What do we know about Puerto Rican Minnesotans?</vt:lpstr>
      <vt:lpstr>Minnesota’s Hispanic and Latino cultural communities</vt:lpstr>
      <vt:lpstr>What do we know about Mexican Minnesotans?</vt:lpstr>
      <vt:lpstr>What do we know about Mexican Minnesotans?</vt:lpstr>
      <vt:lpstr>PowerPoint Presentation</vt:lpstr>
      <vt:lpstr>PowerPoint Presentation</vt:lpstr>
      <vt:lpstr>PowerPoint Presentation</vt:lpstr>
      <vt:lpstr>PowerPoint Presentation</vt:lpstr>
      <vt:lpstr>PowerPoint Presentation</vt:lpstr>
      <vt:lpstr>Questions?</vt:lpstr>
      <vt:lpstr> Recommendations for older adult engagement and authentic connection</vt:lpstr>
      <vt:lpstr>Racial and health equity approach</vt:lpstr>
      <vt:lpstr>Racial and health equity approach</vt:lpstr>
      <vt:lpstr>Cultural values: familismo</vt:lpstr>
      <vt:lpstr>Cultural values: personalismo</vt:lpstr>
      <vt:lpstr>Cultural values: Fatalismo</vt:lpstr>
      <vt:lpstr>OTHER Social Engagement and connection recommendations</vt:lpstr>
      <vt:lpstr>Q &amp; A</vt:lpstr>
      <vt:lpstr>thank you &amp; Resources</vt:lpstr>
    </vt:vector>
  </TitlesOfParts>
  <Company>JT Mega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Gabe Sojka</dc:creator>
  <cp:lastModifiedBy>Pirkl, Kim</cp:lastModifiedBy>
  <cp:revision>683</cp:revision>
  <dcterms:created xsi:type="dcterms:W3CDTF">2011-07-27T15:37:09Z</dcterms:created>
  <dcterms:modified xsi:type="dcterms:W3CDTF">2024-12-06T17:37:44Z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0x010100492A67E8656AB841933B184C9B9D7B35</vt:lpwstr>
  </property>
  <property fmtid="{D5CDD505-2E9C-101B-9397-08002B2CF9AE}" pid="3" name="MSIP_Label_0f04ea80-2e84-4b62-bb18-51452e033be8_Enabled">
    <vt:lpwstr>true</vt:lpwstr>
  </property>
  <property fmtid="{D5CDD505-2E9C-101B-9397-08002B2CF9AE}" pid="4" name="MSIP_Label_0f04ea80-2e84-4b62-bb18-51452e033be8_SetDate">
    <vt:lpwstr>2023-11-13T21:39:08Z</vt:lpwstr>
  </property>
  <property fmtid="{D5CDD505-2E9C-101B-9397-08002B2CF9AE}" pid="5" name="MSIP_Label_0f04ea80-2e84-4b62-bb18-51452e033be8_Method">
    <vt:lpwstr>Standard</vt:lpwstr>
  </property>
  <property fmtid="{D5CDD505-2E9C-101B-9397-08002B2CF9AE}" pid="6" name="MSIP_Label_0f04ea80-2e84-4b62-bb18-51452e033be8_Name">
    <vt:lpwstr>Internal</vt:lpwstr>
  </property>
  <property fmtid="{D5CDD505-2E9C-101B-9397-08002B2CF9AE}" pid="7" name="MSIP_Label_0f04ea80-2e84-4b62-bb18-51452e033be8_SiteId">
    <vt:lpwstr>f2cae92a-8892-4e20-96c4-6ad7ba8f0e72</vt:lpwstr>
  </property>
  <property fmtid="{D5CDD505-2E9C-101B-9397-08002B2CF9AE}" pid="8" name="MSIP_Label_0f04ea80-2e84-4b62-bb18-51452e033be8_ActionId">
    <vt:lpwstr>1e732f10-fbc0-4eee-9a95-2da5ef16764b</vt:lpwstr>
  </property>
  <property fmtid="{D5CDD505-2E9C-101B-9397-08002B2CF9AE}" pid="9" name="MSIP_Label_0f04ea80-2e84-4b62-bb18-51452e033be8_ContentBits">
    <vt:lpwstr>0</vt:lpwstr>
  </property>
  <property fmtid="{D5CDD505-2E9C-101B-9397-08002B2CF9AE}" pid="10" name="MediaServiceImageTags">
    <vt:lpwstr/>
  </property>
</Properties>
</file>