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892" r:id="rId2"/>
    <p:sldId id="978" r:id="rId3"/>
    <p:sldId id="953" r:id="rId4"/>
    <p:sldId id="966" r:id="rId5"/>
    <p:sldId id="968" r:id="rId6"/>
    <p:sldId id="967" r:id="rId7"/>
    <p:sldId id="97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B8BD"/>
    <a:srgbClr val="4EA6B1"/>
    <a:srgbClr val="618C92"/>
    <a:srgbClr val="33CCCC"/>
    <a:srgbClr val="FFE6CD"/>
    <a:srgbClr val="FFCC99"/>
    <a:srgbClr val="FBE3F4"/>
    <a:srgbClr val="6FD2FF"/>
    <a:srgbClr val="D9D9D9"/>
    <a:srgbClr val="FEE7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95" autoAdjust="0"/>
    <p:restoredTop sz="94660"/>
  </p:normalViewPr>
  <p:slideViewPr>
    <p:cSldViewPr snapToGrid="0">
      <p:cViewPr varScale="1">
        <p:scale>
          <a:sx n="106" d="100"/>
          <a:sy n="106" d="100"/>
        </p:scale>
        <p:origin x="13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inowski, Marie" userId="886575df-6b9a-4143-ac1e-35aed7943c39" providerId="ADAL" clId="{DE65E844-8D84-4FE0-8201-C78CBED73D84}"/>
    <pc:docChg chg="delSld">
      <pc:chgData name="Malinowski, Marie" userId="886575df-6b9a-4143-ac1e-35aed7943c39" providerId="ADAL" clId="{DE65E844-8D84-4FE0-8201-C78CBED73D84}" dt="2024-08-13T13:50:51.329" v="0" actId="47"/>
      <pc:docMkLst>
        <pc:docMk/>
      </pc:docMkLst>
      <pc:sldChg chg="del">
        <pc:chgData name="Malinowski, Marie" userId="886575df-6b9a-4143-ac1e-35aed7943c39" providerId="ADAL" clId="{DE65E844-8D84-4FE0-8201-C78CBED73D84}" dt="2024-08-13T13:50:51.329" v="0" actId="47"/>
        <pc:sldMkLst>
          <pc:docMk/>
          <pc:sldMk cId="987144688" sldId="9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E2EE3-10B2-40EC-A06D-AB2DB240365D}" type="datetimeFigureOut">
              <a:rPr lang="en-US" smtClean="0"/>
              <a:t>8/19/2024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C3746-B769-4654-96CA-FC3D264E05C5}" type="slidenum">
              <a:rPr lang="en-US" smtClean="0"/>
              <a:t>‹#›</a:t>
            </a:fld>
            <a:endParaRPr lang="en-US"/>
          </a:p>
        </p:txBody>
      </p:sp>
    </p:spTree>
    <p:extLst>
      <p:ext uri="{BB962C8B-B14F-4D97-AF65-F5344CB8AC3E}">
        <p14:creationId xmlns:p14="http://schemas.microsoft.com/office/powerpoint/2010/main" val="1839632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1.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4" name="Picture 7" descr="0285_BCNAT-23942-040Z-v2_t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07485"/>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3009925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Column with Subheader)">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dirty="0">
              <a:solidFill>
                <a:srgbClr val="0094D7"/>
              </a:solidFill>
            </a:endParaRPr>
          </a:p>
        </p:txBody>
      </p:sp>
      <p:sp>
        <p:nvSpPr>
          <p:cNvPr id="6"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000" dirty="0">
              <a:solidFill>
                <a:srgbClr val="0094D7"/>
              </a:solidFill>
            </a:endParaRPr>
          </a:p>
        </p:txBody>
      </p:sp>
      <p:sp>
        <p:nvSpPr>
          <p:cNvPr id="7" name="Text Placeholder 2"/>
          <p:cNvSpPr>
            <a:spLocks noGrp="1"/>
          </p:cNvSpPr>
          <p:nvPr>
            <p:ph type="body" sz="quarter" idx="14"/>
          </p:nvPr>
        </p:nvSpPr>
        <p:spPr>
          <a:xfrm>
            <a:off x="490874" y="1867586"/>
            <a:ext cx="11196847"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1" name="Title 1"/>
          <p:cNvSpPr>
            <a:spLocks noGrp="1"/>
          </p:cNvSpPr>
          <p:nvPr>
            <p:ph type="title"/>
          </p:nvPr>
        </p:nvSpPr>
        <p:spPr>
          <a:xfrm>
            <a:off x="491613" y="164865"/>
            <a:ext cx="9329721" cy="1005075"/>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15" name="Text Placeholder 2"/>
          <p:cNvSpPr>
            <a:spLocks noGrp="1"/>
          </p:cNvSpPr>
          <p:nvPr>
            <p:ph type="body" sz="quarter" idx="16"/>
          </p:nvPr>
        </p:nvSpPr>
        <p:spPr>
          <a:xfrm>
            <a:off x="495244" y="2742107"/>
            <a:ext cx="11194219"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7"/>
          </p:nvPr>
        </p:nvSpPr>
        <p:spPr/>
        <p:txBody>
          <a:bodyPr/>
          <a:lstStyle>
            <a:lvl1pPr>
              <a:defRPr/>
            </a:lvl1pPr>
          </a:lstStyle>
          <a:p>
            <a:pPr>
              <a:defRPr/>
            </a:pPr>
            <a:fld id="{3F93DC06-A36E-4D6C-8525-F5E8658D6C9B}" type="slidenum">
              <a:rPr lang="en-US" altLang="en-US"/>
              <a:pPr>
                <a:defRPr/>
              </a:pPr>
              <a:t>‹#›</a:t>
            </a:fld>
            <a:endParaRPr lang="en-US" altLang="en-US" dirty="0"/>
          </a:p>
        </p:txBody>
      </p:sp>
    </p:spTree>
    <p:extLst>
      <p:ext uri="{BB962C8B-B14F-4D97-AF65-F5344CB8AC3E}">
        <p14:creationId xmlns:p14="http://schemas.microsoft.com/office/powerpoint/2010/main" val="194588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s)">
    <p:spTree>
      <p:nvGrpSpPr>
        <p:cNvPr id="1" name=""/>
        <p:cNvGrpSpPr/>
        <p:nvPr/>
      </p:nvGrpSpPr>
      <p:grpSpPr>
        <a:xfrm>
          <a:off x="0" y="0"/>
          <a:ext cx="0" cy="0"/>
          <a:chOff x="0" y="0"/>
          <a:chExt cx="0" cy="0"/>
        </a:xfrm>
      </p:grpSpPr>
      <p:sp>
        <p:nvSpPr>
          <p:cNvPr id="16" name="Title 1"/>
          <p:cNvSpPr>
            <a:spLocks noGrp="1"/>
          </p:cNvSpPr>
          <p:nvPr>
            <p:ph type="title"/>
          </p:nvPr>
        </p:nvSpPr>
        <p:spPr>
          <a:xfrm>
            <a:off x="491612" y="164865"/>
            <a:ext cx="9362496" cy="1005075"/>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24" name="Text Placeholder 2"/>
          <p:cNvSpPr>
            <a:spLocks noGrp="1"/>
          </p:cNvSpPr>
          <p:nvPr>
            <p:ph type="body" sz="quarter" idx="20"/>
          </p:nvPr>
        </p:nvSpPr>
        <p:spPr>
          <a:xfrm>
            <a:off x="490875" y="1867586"/>
            <a:ext cx="5383525"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25" name="Text Placeholder 2"/>
          <p:cNvSpPr>
            <a:spLocks noGrp="1"/>
          </p:cNvSpPr>
          <p:nvPr>
            <p:ph type="body" sz="quarter" idx="21"/>
          </p:nvPr>
        </p:nvSpPr>
        <p:spPr>
          <a:xfrm>
            <a:off x="495244" y="2742107"/>
            <a:ext cx="5382261"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
          <p:cNvSpPr>
            <a:spLocks noGrp="1"/>
          </p:cNvSpPr>
          <p:nvPr>
            <p:ph type="body" sz="quarter" idx="22"/>
          </p:nvPr>
        </p:nvSpPr>
        <p:spPr>
          <a:xfrm>
            <a:off x="6313756" y="1867586"/>
            <a:ext cx="5383525"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29" name="Text Placeholder 2"/>
          <p:cNvSpPr>
            <a:spLocks noGrp="1"/>
          </p:cNvSpPr>
          <p:nvPr>
            <p:ph type="body" sz="quarter" idx="23"/>
          </p:nvPr>
        </p:nvSpPr>
        <p:spPr>
          <a:xfrm>
            <a:off x="6318126" y="2742107"/>
            <a:ext cx="5382261"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2"/>
          <p:cNvSpPr>
            <a:spLocks noGrp="1"/>
          </p:cNvSpPr>
          <p:nvPr>
            <p:ph type="sldNum" sz="quarter" idx="24"/>
          </p:nvPr>
        </p:nvSpPr>
        <p:spPr/>
        <p:txBody>
          <a:bodyPr/>
          <a:lstStyle>
            <a:lvl1pPr>
              <a:defRPr/>
            </a:lvl1pPr>
          </a:lstStyle>
          <a:p>
            <a:pPr>
              <a:defRPr/>
            </a:pPr>
            <a:fld id="{86906991-E843-4EEF-9555-B76AAA14D66B}" type="slidenum">
              <a:rPr lang="en-US" altLang="en-US"/>
              <a:pPr>
                <a:defRPr/>
              </a:pPr>
              <a:t>‹#›</a:t>
            </a:fld>
            <a:endParaRPr lang="en-US" altLang="en-US" dirty="0"/>
          </a:p>
        </p:txBody>
      </p:sp>
    </p:spTree>
    <p:extLst>
      <p:ext uri="{BB962C8B-B14F-4D97-AF65-F5344CB8AC3E}">
        <p14:creationId xmlns:p14="http://schemas.microsoft.com/office/powerpoint/2010/main" val="349761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1 Column with Subhead and Image)">
    <p:spTree>
      <p:nvGrpSpPr>
        <p:cNvPr id="1" name=""/>
        <p:cNvGrpSpPr/>
        <p:nvPr/>
      </p:nvGrpSpPr>
      <p:grpSpPr>
        <a:xfrm>
          <a:off x="0" y="0"/>
          <a:ext cx="0" cy="0"/>
          <a:chOff x="0" y="0"/>
          <a:chExt cx="0" cy="0"/>
        </a:xfrm>
      </p:grpSpPr>
      <p:sp>
        <p:nvSpPr>
          <p:cNvPr id="10" name="Title 1"/>
          <p:cNvSpPr>
            <a:spLocks noGrp="1"/>
          </p:cNvSpPr>
          <p:nvPr>
            <p:ph type="title"/>
          </p:nvPr>
        </p:nvSpPr>
        <p:spPr>
          <a:xfrm>
            <a:off x="491613" y="158441"/>
            <a:ext cx="9275097" cy="1011500"/>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13" name="Picture Placeholder 15"/>
          <p:cNvSpPr>
            <a:spLocks noGrp="1"/>
          </p:cNvSpPr>
          <p:nvPr>
            <p:ph type="pic" sz="quarter" idx="22"/>
          </p:nvPr>
        </p:nvSpPr>
        <p:spPr>
          <a:xfrm>
            <a:off x="7279922" y="1875015"/>
            <a:ext cx="4440999" cy="4143495"/>
          </a:xfrm>
          <a:prstGeom prst="rect">
            <a:avLst/>
          </a:prstGeom>
        </p:spPr>
        <p:txBody>
          <a:bodyPr vert="horz"/>
          <a:lstStyle/>
          <a:p>
            <a:pPr lvl="0"/>
            <a:r>
              <a:rPr lang="en-US" noProof="0" dirty="0"/>
              <a:t>Click icon to add picture</a:t>
            </a:r>
          </a:p>
        </p:txBody>
      </p:sp>
      <p:sp>
        <p:nvSpPr>
          <p:cNvPr id="18" name="Text Placeholder 2"/>
          <p:cNvSpPr>
            <a:spLocks noGrp="1"/>
          </p:cNvSpPr>
          <p:nvPr>
            <p:ph type="body" sz="quarter" idx="23"/>
          </p:nvPr>
        </p:nvSpPr>
        <p:spPr>
          <a:xfrm>
            <a:off x="490875" y="1867586"/>
            <a:ext cx="6366981"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9" name="Text Placeholder 2"/>
          <p:cNvSpPr>
            <a:spLocks noGrp="1"/>
          </p:cNvSpPr>
          <p:nvPr>
            <p:ph type="body" sz="quarter" idx="24"/>
          </p:nvPr>
        </p:nvSpPr>
        <p:spPr>
          <a:xfrm>
            <a:off x="495243" y="2742107"/>
            <a:ext cx="6365487"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25"/>
          </p:nvPr>
        </p:nvSpPr>
        <p:spPr/>
        <p:txBody>
          <a:bodyPr/>
          <a:lstStyle>
            <a:lvl1pPr>
              <a:defRPr/>
            </a:lvl1pPr>
          </a:lstStyle>
          <a:p>
            <a:pPr>
              <a:defRPr/>
            </a:pPr>
            <a:fld id="{934C9DC1-9563-4CFF-AA13-A26A4A5F6CFA}" type="slidenum">
              <a:rPr lang="en-US" altLang="en-US"/>
              <a:pPr>
                <a:defRPr/>
              </a:pPr>
              <a:t>‹#›</a:t>
            </a:fld>
            <a:endParaRPr lang="en-US" altLang="en-US" dirty="0"/>
          </a:p>
        </p:txBody>
      </p:sp>
    </p:spTree>
    <p:extLst>
      <p:ext uri="{BB962C8B-B14F-4D97-AF65-F5344CB8AC3E}">
        <p14:creationId xmlns:p14="http://schemas.microsoft.com/office/powerpoint/2010/main" val="1156748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lide Option 1">
    <p:spTree>
      <p:nvGrpSpPr>
        <p:cNvPr id="1" name=""/>
        <p:cNvGrpSpPr/>
        <p:nvPr/>
      </p:nvGrpSpPr>
      <p:grpSpPr>
        <a:xfrm>
          <a:off x="0" y="0"/>
          <a:ext cx="0" cy="0"/>
          <a:chOff x="0" y="0"/>
          <a:chExt cx="0" cy="0"/>
        </a:xfrm>
      </p:grpSpPr>
      <p:sp>
        <p:nvSpPr>
          <p:cNvPr id="3" name="Rectangle 2"/>
          <p:cNvSpPr/>
          <p:nvPr userDrawn="1"/>
        </p:nvSpPr>
        <p:spPr>
          <a:xfrm>
            <a:off x="0" y="0"/>
            <a:ext cx="12192000" cy="6366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cxnSp>
        <p:nvCxnSpPr>
          <p:cNvPr id="4" name="Straight Connector 3"/>
          <p:cNvCxnSpPr/>
          <p:nvPr userDrawn="1"/>
        </p:nvCxnSpPr>
        <p:spPr>
          <a:xfrm>
            <a:off x="493185" y="4301067"/>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91067" y="2271184"/>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tx2"/>
                </a:solidFill>
                <a:latin typeface="Arial"/>
                <a:cs typeface="Arial"/>
              </a:defRPr>
            </a:lvl1pPr>
          </a:lstStyle>
          <a:p>
            <a:r>
              <a:rPr lang="en-US"/>
              <a:t>Click to edit Master title style</a:t>
            </a:r>
            <a:endParaRPr lang="en-US" dirty="0"/>
          </a:p>
        </p:txBody>
      </p:sp>
      <p:sp>
        <p:nvSpPr>
          <p:cNvPr id="7" name="Slide Number Placeholder 2"/>
          <p:cNvSpPr>
            <a:spLocks noGrp="1"/>
          </p:cNvSpPr>
          <p:nvPr>
            <p:ph type="sldNum" sz="quarter" idx="10"/>
          </p:nvPr>
        </p:nvSpPr>
        <p:spPr/>
        <p:txBody>
          <a:bodyPr/>
          <a:lstStyle>
            <a:lvl1pPr>
              <a:defRPr/>
            </a:lvl1pPr>
          </a:lstStyle>
          <a:p>
            <a:pPr>
              <a:defRPr/>
            </a:pPr>
            <a:fld id="{7A5FDFC7-D6B2-4138-B121-5864CA1ECF6A}" type="slidenum">
              <a:rPr lang="en-US" altLang="en-US"/>
              <a:pPr>
                <a:defRPr/>
              </a:pPr>
              <a:t>‹#›</a:t>
            </a:fld>
            <a:endParaRPr lang="en-US" altLang="en-US" dirty="0"/>
          </a:p>
        </p:txBody>
      </p:sp>
    </p:spTree>
    <p:extLst>
      <p:ext uri="{BB962C8B-B14F-4D97-AF65-F5344CB8AC3E}">
        <p14:creationId xmlns:p14="http://schemas.microsoft.com/office/powerpoint/2010/main" val="1364888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Slide Option 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cxnSp>
        <p:nvCxnSpPr>
          <p:cNvPr id="4" name="Straight Connector 3"/>
          <p:cNvCxnSpPr/>
          <p:nvPr userDrawn="1"/>
        </p:nvCxnSpPr>
        <p:spPr>
          <a:xfrm>
            <a:off x="493185" y="4301067"/>
            <a:ext cx="1119716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7" y="2271184"/>
            <a:ext cx="933026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bg1"/>
                </a:solidFill>
                <a:latin typeface="Arial"/>
                <a:cs typeface="Arial"/>
              </a:defRPr>
            </a:lvl1pPr>
          </a:lstStyle>
          <a:p>
            <a:r>
              <a:rPr lang="en-US"/>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pPr>
              <a:defRPr/>
            </a:pPr>
            <a:fld id="{D8D70A50-C442-491C-AF32-5477E477B96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749069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Slide Op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cxnSp>
        <p:nvCxnSpPr>
          <p:cNvPr id="4" name="Straight Connector 3"/>
          <p:cNvCxnSpPr/>
          <p:nvPr userDrawn="1"/>
        </p:nvCxnSpPr>
        <p:spPr>
          <a:xfrm>
            <a:off x="493185" y="4301067"/>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7" y="2271184"/>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bg1"/>
                </a:solidFill>
                <a:latin typeface="Arial"/>
                <a:cs typeface="Arial"/>
              </a:defRPr>
            </a:lvl1pPr>
          </a:lstStyle>
          <a:p>
            <a:r>
              <a:rPr lang="en-US"/>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pPr>
              <a:defRPr/>
            </a:pPr>
            <a:fld id="{22752C86-3E8E-4ECA-AB29-7460EAB27AE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68576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Option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1066801"/>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1286933"/>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434362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Option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19151"/>
            <a:ext cx="861271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2202499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Option 3">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7F7F7F"/>
                </a:solidFill>
                <a:cs typeface="Arial" panose="020B0604020202020204" pitchFamily="34" charset="0"/>
              </a:rPr>
              <a:t>Blue Cross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and Blue Shield</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of Minnesota and Blue Plus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are nonprofit independent licensees of the Blue Cross and Blue Shield Association.</a:t>
            </a:r>
            <a:endParaRPr lang="en-US" altLang="en-US" sz="8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8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07485"/>
            <a:ext cx="2230967" cy="7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chemeClr val="tx2"/>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2893512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dirty="0">
              <a:solidFill>
                <a:srgbClr val="0094D7"/>
              </a:solidFill>
            </a:endParaRPr>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000" dirty="0">
              <a:solidFill>
                <a:srgbClr val="0094D7"/>
              </a:solidFill>
            </a:endParaRPr>
          </a:p>
        </p:txBody>
      </p:sp>
      <p:sp>
        <p:nvSpPr>
          <p:cNvPr id="17" name="Text Placeholder 2"/>
          <p:cNvSpPr>
            <a:spLocks noGrp="1"/>
          </p:cNvSpPr>
          <p:nvPr>
            <p:ph type="body" sz="quarter" idx="11"/>
          </p:nvPr>
        </p:nvSpPr>
        <p:spPr>
          <a:xfrm>
            <a:off x="495244" y="1857203"/>
            <a:ext cx="11194219" cy="4111796"/>
          </a:xfrm>
          <a:prstGeom prst="rect">
            <a:avLst/>
          </a:prstGeom>
        </p:spPr>
        <p:txBody>
          <a:bodyPr vert="horz" lIns="0" tIns="0" rIns="0" bIns="0"/>
          <a:lstStyle>
            <a:lvl1pPr>
              <a:lnSpc>
                <a:spcPct val="120000"/>
              </a:lnSpc>
              <a:buClrTx/>
              <a:defRPr sz="1867">
                <a:solidFill>
                  <a:srgbClr val="003359"/>
                </a:solidFill>
              </a:defRPr>
            </a:lvl1pPr>
            <a:lvl2pPr>
              <a:lnSpc>
                <a:spcPct val="120000"/>
              </a:lnSpc>
              <a:buClrTx/>
              <a:defRPr sz="1600">
                <a:solidFill>
                  <a:srgbClr val="003359"/>
                </a:solidFill>
              </a:defRPr>
            </a:lvl2pPr>
            <a:lvl3pPr>
              <a:lnSpc>
                <a:spcPct val="120000"/>
              </a:lnSpc>
              <a:buClrTx/>
              <a:defRPr sz="1333">
                <a:solidFill>
                  <a:srgbClr val="003359"/>
                </a:solidFill>
              </a:defRPr>
            </a:lvl3pPr>
            <a:lvl4pPr>
              <a:lnSpc>
                <a:spcPct val="120000"/>
              </a:lnSpc>
              <a:buClrTx/>
              <a:defRPr sz="1333">
                <a:solidFill>
                  <a:srgbClr val="003359"/>
                </a:solidFill>
              </a:defRPr>
            </a:lvl4pPr>
            <a:lvl5pPr>
              <a:lnSpc>
                <a:spcPct val="120000"/>
              </a:lnSpc>
              <a:buClrTx/>
              <a:defRPr sz="1067">
                <a:solidFill>
                  <a:srgbClr val="003359"/>
                </a:solidFill>
              </a:defRPr>
            </a:lvl5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491613" y="153940"/>
            <a:ext cx="9318796" cy="1016000"/>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6" name="Slide Number Placeholder 2"/>
          <p:cNvSpPr>
            <a:spLocks noGrp="1"/>
          </p:cNvSpPr>
          <p:nvPr>
            <p:ph type="sldNum" sz="quarter" idx="12"/>
          </p:nvPr>
        </p:nvSpPr>
        <p:spPr/>
        <p:txBody>
          <a:bodyPr/>
          <a:lstStyle>
            <a:lvl1pPr>
              <a:defRPr/>
            </a:lvl1pPr>
          </a:lstStyle>
          <a:p>
            <a:pPr>
              <a:defRPr/>
            </a:pPr>
            <a:fld id="{1A2CA7AA-3D38-44BD-ABD2-F6ED07DF4A8F}" type="slidenum">
              <a:rPr lang="en-US" altLang="en-US"/>
              <a:pPr>
                <a:defRPr/>
              </a:pPr>
              <a:t>‹#›</a:t>
            </a:fld>
            <a:endParaRPr lang="en-US" altLang="en-US" dirty="0"/>
          </a:p>
        </p:txBody>
      </p:sp>
    </p:spTree>
    <p:extLst>
      <p:ext uri="{BB962C8B-B14F-4D97-AF65-F5344CB8AC3E}">
        <p14:creationId xmlns:p14="http://schemas.microsoft.com/office/powerpoint/2010/main" val="277816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2)">
    <p:spTree>
      <p:nvGrpSpPr>
        <p:cNvPr id="1" name=""/>
        <p:cNvGrpSpPr/>
        <p:nvPr/>
      </p:nvGrpSpPr>
      <p:grpSpPr>
        <a:xfrm>
          <a:off x="0" y="0"/>
          <a:ext cx="0" cy="0"/>
          <a:chOff x="0" y="0"/>
          <a:chExt cx="0" cy="0"/>
        </a:xfrm>
      </p:grpSpPr>
      <p:pic>
        <p:nvPicPr>
          <p:cNvPr id="4" name="Picture 7" descr="0643_BCNAT-23942-176Z-v1_t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FFFFF"/>
                </a:solidFill>
                <a:latin typeface="Arial"/>
                <a:cs typeface="Arial"/>
              </a:defRPr>
            </a:lvl1pPr>
          </a:lstStyle>
          <a:p>
            <a:r>
              <a:rPr lang="en-US"/>
              <a:t>Click to edit Master title style</a:t>
            </a:r>
            <a:endParaRPr lang="en-US" dirty="0"/>
          </a:p>
        </p:txBody>
      </p:sp>
      <p:sp>
        <p:nvSpPr>
          <p:cNvPr id="17"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rgbClr val="FFFFFF"/>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2070664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hoto #1)">
    <p:spTree>
      <p:nvGrpSpPr>
        <p:cNvPr id="1" name=""/>
        <p:cNvGrpSpPr/>
        <p:nvPr/>
      </p:nvGrpSpPr>
      <p:grpSpPr>
        <a:xfrm>
          <a:off x="0" y="0"/>
          <a:ext cx="0" cy="0"/>
          <a:chOff x="0" y="0"/>
          <a:chExt cx="0" cy="0"/>
        </a:xfrm>
      </p:grpSpPr>
      <p:pic>
        <p:nvPicPr>
          <p:cNvPr id="4" name="Picture 7" descr="0285_BCNAT-23942-040Z-v2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5"/>
          <p:cNvSpPr>
            <a:spLocks noChangeAspect="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dirty="0"/>
          </a:p>
        </p:txBody>
      </p:sp>
      <p:sp>
        <p:nvSpPr>
          <p:cNvPr id="6" name="Picture 5"/>
          <p:cNvSpPr>
            <a:spLocks noChangeAspect="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dirty="0"/>
          </a:p>
        </p:txBody>
      </p:sp>
      <p:sp>
        <p:nvSpPr>
          <p:cNvPr id="7"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8"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9"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6" y="631827"/>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2" y="2957837"/>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dirty="0"/>
              <a:t>Click to edit Master title style</a:t>
            </a:r>
          </a:p>
        </p:txBody>
      </p:sp>
      <p:sp>
        <p:nvSpPr>
          <p:cNvPr id="12" name="Text Placeholder 2"/>
          <p:cNvSpPr>
            <a:spLocks noGrp="1"/>
          </p:cNvSpPr>
          <p:nvPr>
            <p:ph type="body" sz="quarter" idx="14"/>
          </p:nvPr>
        </p:nvSpPr>
        <p:spPr>
          <a:xfrm>
            <a:off x="494272" y="4233826"/>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33533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No Photo)">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237163"/>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6" y="631827"/>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8" y="796925"/>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3" name="Title 1"/>
          <p:cNvSpPr>
            <a:spLocks noGrp="1"/>
          </p:cNvSpPr>
          <p:nvPr>
            <p:ph type="ctrTitle"/>
          </p:nvPr>
        </p:nvSpPr>
        <p:spPr>
          <a:xfrm>
            <a:off x="494272" y="2571757"/>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sz="quarter" idx="14"/>
          </p:nvPr>
        </p:nvSpPr>
        <p:spPr>
          <a:xfrm>
            <a:off x="494272" y="3847746"/>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3023428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No Photo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7F7F7F"/>
                </a:solidFill>
                <a:cs typeface="Arial" panose="020B0604020202020204" pitchFamily="34" charset="0"/>
              </a:rPr>
              <a:t>Blue Cross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and Blue Shield</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of Minnesota and Blue Plus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are nonprofit independent licensees of the Blue Cross and Blue Shield Association.</a:t>
            </a:r>
            <a:endParaRPr lang="en-US" altLang="en-US" sz="6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7F7F7F"/>
                </a:solidFill>
                <a:cs typeface="Arial" panose="020B0604020202020204" pitchFamily="34" charset="0"/>
              </a:rPr>
              <a:t>Confidential and proprietary. </a:t>
            </a:r>
            <a:endParaRPr lang="en-US" altLang="en-US" sz="6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237163"/>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91068" y="796925"/>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5151" y="628652"/>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494272" y="2571757"/>
            <a:ext cx="11194305" cy="1139977"/>
          </a:xfrm>
          <a:prstGeom prst="rect">
            <a:avLst/>
          </a:prstGeom>
        </p:spPr>
        <p:txBody>
          <a:bodyPr lIns="0" tIns="45712" rIns="91424" bIns="45712" anchor="b"/>
          <a:lstStyle>
            <a:lvl1pPr>
              <a:lnSpc>
                <a:spcPct val="100000"/>
              </a:lnSpc>
              <a:defRPr sz="2800" b="1" i="0" cap="all" baseline="0">
                <a:solidFill>
                  <a:schemeClr val="tx2"/>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sz="quarter" idx="14"/>
          </p:nvPr>
        </p:nvSpPr>
        <p:spPr>
          <a:xfrm>
            <a:off x="494272" y="3847746"/>
            <a:ext cx="11194305" cy="777085"/>
          </a:xfrm>
          <a:prstGeom prst="rect">
            <a:avLst/>
          </a:prstGeom>
        </p:spPr>
        <p:txBody>
          <a:bodyPr vert="horz" lIns="0" tIns="0" rIns="0" bIns="0" anchor="t"/>
          <a:lstStyle>
            <a:lvl1pPr marL="0" indent="0">
              <a:lnSpc>
                <a:spcPct val="120000"/>
              </a:lnSpc>
              <a:buClrTx/>
              <a:buNone/>
              <a:defRPr sz="1800" b="0">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3485411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No Photo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b="10831"/>
          <a:stretch/>
        </p:blipFill>
        <p:spPr>
          <a:xfrm rot="16200000">
            <a:off x="2686255" y="-2686252"/>
            <a:ext cx="6858000" cy="12230504"/>
          </a:xfrm>
          <a:prstGeom prst="rect">
            <a:avLst/>
          </a:prstGeom>
        </p:spPr>
      </p:pic>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chemeClr val="bg1">
                    <a:lumMod val="65000"/>
                  </a:schemeClr>
                </a:solidFill>
                <a:cs typeface="Arial" panose="020B0604020202020204" pitchFamily="34" charset="0"/>
              </a:rPr>
              <a:t>Blue Cross</a:t>
            </a:r>
            <a:r>
              <a:rPr lang="en-US" altLang="en-US" sz="800" baseline="30000" dirty="0">
                <a:solidFill>
                  <a:schemeClr val="bg1">
                    <a:lumMod val="65000"/>
                  </a:schemeClr>
                </a:solidFill>
                <a:cs typeface="Arial" panose="020B0604020202020204" pitchFamily="34" charset="0"/>
              </a:rPr>
              <a:t>®</a:t>
            </a:r>
            <a:r>
              <a:rPr lang="en-US" altLang="en-US" sz="800" dirty="0">
                <a:solidFill>
                  <a:schemeClr val="bg1">
                    <a:lumMod val="65000"/>
                  </a:schemeClr>
                </a:solidFill>
                <a:cs typeface="Arial" panose="020B0604020202020204" pitchFamily="34" charset="0"/>
              </a:rPr>
              <a:t> and Blue Shield</a:t>
            </a:r>
            <a:r>
              <a:rPr lang="en-US" altLang="en-US" sz="800" baseline="30000" dirty="0">
                <a:solidFill>
                  <a:schemeClr val="bg1">
                    <a:lumMod val="65000"/>
                  </a:schemeClr>
                </a:solidFill>
                <a:cs typeface="Arial" panose="020B0604020202020204" pitchFamily="34" charset="0"/>
              </a:rPr>
              <a:t>®</a:t>
            </a:r>
            <a:r>
              <a:rPr lang="en-US" altLang="en-US" sz="800" dirty="0">
                <a:solidFill>
                  <a:schemeClr val="bg1">
                    <a:lumMod val="65000"/>
                  </a:schemeClr>
                </a:solidFill>
                <a:cs typeface="Arial" panose="020B0604020202020204" pitchFamily="34" charset="0"/>
              </a:rPr>
              <a:t> of Minnesota and Blue Plus</a:t>
            </a:r>
            <a:r>
              <a:rPr lang="en-US" altLang="en-US" sz="800" baseline="30000" dirty="0">
                <a:solidFill>
                  <a:schemeClr val="bg1">
                    <a:lumMod val="65000"/>
                  </a:schemeClr>
                </a:solidFill>
                <a:cs typeface="Arial" panose="020B0604020202020204" pitchFamily="34" charset="0"/>
              </a:rPr>
              <a:t>®</a:t>
            </a:r>
            <a:r>
              <a:rPr lang="en-US" altLang="en-US" sz="800" dirty="0">
                <a:solidFill>
                  <a:schemeClr val="bg1">
                    <a:lumMod val="65000"/>
                  </a:schemeClr>
                </a:solidFill>
                <a:cs typeface="Arial" panose="020B0604020202020204" pitchFamily="34" charset="0"/>
              </a:rPr>
              <a:t> are nonprofit independent licensees of the Blue Cross and Blue Shield Association.</a:t>
            </a:r>
            <a:endParaRPr lang="en-US" altLang="en-US" sz="600" dirty="0">
              <a:solidFill>
                <a:schemeClr val="bg1">
                  <a:lumMod val="65000"/>
                </a:schemeClr>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chemeClr val="bg1">
                    <a:lumMod val="65000"/>
                  </a:schemeClr>
                </a:solidFill>
                <a:cs typeface="Arial" panose="020B0604020202020204" pitchFamily="34" charset="0"/>
              </a:rPr>
              <a:t>Confidential and proprietary. </a:t>
            </a:r>
            <a:endParaRPr lang="en-US" altLang="en-US" sz="600" dirty="0">
              <a:solidFill>
                <a:schemeClr val="bg1">
                  <a:lumMod val="65000"/>
                </a:schemeClr>
              </a:solidFill>
              <a:cs typeface="Arial" panose="020B0604020202020204" pitchFamily="34" charset="0"/>
              <a:sym typeface="Arial" panose="020B0604020202020204" pitchFamily="34" charset="0"/>
            </a:endParaRPr>
          </a:p>
        </p:txBody>
      </p:sp>
      <p:pic>
        <p:nvPicPr>
          <p:cNvPr id="12"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55151" y="628652"/>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283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1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2" name="Object 1"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4" name="TextBox 9"/>
          <p:cNvSpPr txBox="1">
            <a:spLocks noChangeArrowheads="1"/>
          </p:cNvSpPr>
          <p:nvPr userDrawn="1"/>
        </p:nvSpPr>
        <p:spPr bwMode="auto">
          <a:xfrm>
            <a:off x="11417300" y="6751639"/>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07" eaLnBrk="1" hangingPunct="1">
              <a:defRPr/>
            </a:pPr>
            <a:endParaRPr lang="en-US" sz="1500" dirty="0"/>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5" y="1532196"/>
            <a:ext cx="11194219" cy="4436805"/>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5246" y="0"/>
            <a:ext cx="8838641" cy="623944"/>
          </a:xfrm>
          <a:prstGeom prst="rect">
            <a:avLst/>
          </a:prstGeom>
        </p:spPr>
        <p:txBody>
          <a:bodyPr lIns="0" tIns="0" rIns="0" bIns="0" anchor="b"/>
          <a:lstStyle>
            <a:lvl1pPr>
              <a:lnSpc>
                <a:spcPct val="90000"/>
              </a:lnSpc>
              <a:defRPr sz="2000" b="1" i="0" baseline="0">
                <a:solidFill>
                  <a:schemeClr val="tx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137556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1 Column with Sources)">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1639"/>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07" eaLnBrk="1" hangingPunct="1">
              <a:defRPr/>
            </a:pPr>
            <a:endParaRPr lang="en-US" sz="1500" dirty="0"/>
          </a:p>
        </p:txBody>
      </p:sp>
      <p:sp>
        <p:nvSpPr>
          <p:cNvPr id="6"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5" y="1532196"/>
            <a:ext cx="11194219" cy="4436805"/>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495245" y="5997678"/>
            <a:ext cx="11194219" cy="290871"/>
          </a:xfrm>
          <a:prstGeom prst="rect">
            <a:avLst/>
          </a:prstGeom>
        </p:spPr>
        <p:txBody>
          <a:bodyPr vert="horz" lIns="0" tIns="0" rIns="0" bIns="0" anchor="b"/>
          <a:lstStyle>
            <a:lvl1pPr marL="0" indent="0" algn="l">
              <a:lnSpc>
                <a:spcPct val="120000"/>
              </a:lnSpc>
              <a:buClrTx/>
              <a:buNone/>
              <a:defRPr sz="800">
                <a:solidFill>
                  <a:schemeClr val="bg1">
                    <a:lumMod val="50000"/>
                  </a:schemeClr>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0" name="Title 1"/>
          <p:cNvSpPr>
            <a:spLocks noGrp="1"/>
          </p:cNvSpPr>
          <p:nvPr>
            <p:ph type="title"/>
          </p:nvPr>
        </p:nvSpPr>
        <p:spPr>
          <a:xfrm>
            <a:off x="495246" y="0"/>
            <a:ext cx="8838641" cy="680944"/>
          </a:xfrm>
          <a:prstGeom prst="rect">
            <a:avLst/>
          </a:prstGeom>
        </p:spPr>
        <p:txBody>
          <a:bodyPr lIns="0" tIns="0" rIns="0" bIns="0" anchor="b"/>
          <a:lstStyle>
            <a:lvl1pPr>
              <a:lnSpc>
                <a:spcPct val="90000"/>
              </a:lnSpc>
              <a:defRPr sz="2000" b="1" i="0" baseline="0">
                <a:solidFill>
                  <a:srgbClr val="003359"/>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990205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Slide (2 Column with Subheads)">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95244" y="2285995"/>
            <a:ext cx="5371336"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p:cNvSpPr>
            <a:spLocks noGrp="1"/>
          </p:cNvSpPr>
          <p:nvPr>
            <p:ph type="body" sz="quarter" idx="14"/>
          </p:nvPr>
        </p:nvSpPr>
        <p:spPr>
          <a:xfrm>
            <a:off x="490874" y="1528916"/>
            <a:ext cx="5375708"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2" name="Text Placeholder 2"/>
          <p:cNvSpPr>
            <a:spLocks noGrp="1"/>
          </p:cNvSpPr>
          <p:nvPr>
            <p:ph type="body" sz="quarter" idx="15"/>
          </p:nvPr>
        </p:nvSpPr>
        <p:spPr>
          <a:xfrm>
            <a:off x="6318125" y="2285995"/>
            <a:ext cx="5371336"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sz="quarter" idx="16"/>
          </p:nvPr>
        </p:nvSpPr>
        <p:spPr>
          <a:xfrm>
            <a:off x="6313755" y="1528916"/>
            <a:ext cx="5375708"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0" name="Title 1"/>
          <p:cNvSpPr>
            <a:spLocks noGrp="1"/>
          </p:cNvSpPr>
          <p:nvPr>
            <p:ph type="title"/>
          </p:nvPr>
        </p:nvSpPr>
        <p:spPr>
          <a:xfrm>
            <a:off x="495246" y="0"/>
            <a:ext cx="8838641" cy="680944"/>
          </a:xfrm>
          <a:prstGeom prst="rect">
            <a:avLst/>
          </a:prstGeom>
        </p:spPr>
        <p:txBody>
          <a:bodyPr lIns="0" tIns="0" rIns="0" bIns="0" anchor="b"/>
          <a:lstStyle>
            <a:lvl1pPr>
              <a:lnSpc>
                <a:spcPct val="90000"/>
              </a:lnSpc>
              <a:defRPr sz="2000" b="1" i="0" baseline="0">
                <a:solidFill>
                  <a:srgbClr val="003359"/>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347497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Break Slide Option 1">
    <p:spTree>
      <p:nvGrpSpPr>
        <p:cNvPr id="1" name=""/>
        <p:cNvGrpSpPr/>
        <p:nvPr/>
      </p:nvGrpSpPr>
      <p:grpSpPr>
        <a:xfrm>
          <a:off x="0" y="0"/>
          <a:ext cx="0" cy="0"/>
          <a:chOff x="0" y="0"/>
          <a:chExt cx="0" cy="0"/>
        </a:xfrm>
      </p:grpSpPr>
      <p:sp>
        <p:nvSpPr>
          <p:cNvPr id="3" name="Rectangle 2"/>
          <p:cNvSpPr/>
          <p:nvPr userDrawn="1"/>
        </p:nvSpPr>
        <p:spPr>
          <a:xfrm>
            <a:off x="0" y="1"/>
            <a:ext cx="12192000" cy="636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cxnSp>
        <p:nvCxnSpPr>
          <p:cNvPr id="4" name="Straight Connector 3"/>
          <p:cNvCxnSpPr/>
          <p:nvPr userDrawn="1"/>
        </p:nvCxnSpPr>
        <p:spPr>
          <a:xfrm>
            <a:off x="493186" y="4300539"/>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2" y="2154240"/>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91068" y="2274888"/>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8"/>
            <a:ext cx="11200595" cy="1139977"/>
          </a:xfrm>
          <a:prstGeom prst="rect">
            <a:avLst/>
          </a:prstGeom>
        </p:spPr>
        <p:txBody>
          <a:bodyPr lIns="91424" tIns="45712" rIns="91424" bIns="45712" anchor="b"/>
          <a:lstStyle>
            <a:lvl1pPr marL="0" marR="0" indent="0" algn="l" defTabSz="455602" rtl="0" eaLnBrk="0" fontAlgn="base" latinLnBrk="0" hangingPunct="0">
              <a:lnSpc>
                <a:spcPct val="100000"/>
              </a:lnSpc>
              <a:spcBef>
                <a:spcPct val="0"/>
              </a:spcBef>
              <a:spcAft>
                <a:spcPct val="0"/>
              </a:spcAft>
              <a:buClrTx/>
              <a:buSzTx/>
              <a:buFontTx/>
              <a:buNone/>
              <a:tabLst/>
              <a:defRPr sz="2600" b="1" i="0" cap="all" baseline="0">
                <a:solidFill>
                  <a:schemeClr val="tx2"/>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494639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Break Slide Option 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cxnSp>
        <p:nvCxnSpPr>
          <p:cNvPr id="4" name="Straight Connector 3"/>
          <p:cNvCxnSpPr/>
          <p:nvPr userDrawn="1"/>
        </p:nvCxnSpPr>
        <p:spPr>
          <a:xfrm>
            <a:off x="493186" y="4300539"/>
            <a:ext cx="1119716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2" y="2154240"/>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8" y="2274888"/>
            <a:ext cx="933026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8"/>
            <a:ext cx="11200595" cy="1139977"/>
          </a:xfrm>
          <a:prstGeom prst="rect">
            <a:avLst/>
          </a:prstGeom>
        </p:spPr>
        <p:txBody>
          <a:bodyPr lIns="91424" tIns="45712" rIns="91424" bIns="45712" anchor="b"/>
          <a:lstStyle>
            <a:lvl1pPr marL="0" marR="0" indent="0" algn="l" defTabSz="455602" rtl="0" eaLnBrk="0" fontAlgn="base" latinLnBrk="0" hangingPunct="0">
              <a:lnSpc>
                <a:spcPct val="100000"/>
              </a:lnSpc>
              <a:spcBef>
                <a:spcPct val="0"/>
              </a:spcBef>
              <a:spcAft>
                <a:spcPct val="0"/>
              </a:spcAft>
              <a:buClrTx/>
              <a:buSzTx/>
              <a:buFontTx/>
              <a:buNone/>
              <a:tabLst/>
              <a:defRPr sz="2600" b="1" i="0" cap="all" baseline="0">
                <a:solidFill>
                  <a:schemeClr val="bg1"/>
                </a:solidFill>
                <a:latin typeface="Arial"/>
                <a:cs typeface="Arial"/>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0A4DF59C-36CA-4B3F-B8B0-7780DBA3D8D2}"/>
              </a:ext>
            </a:extLst>
          </p:cNvPr>
          <p:cNvSpPr txBox="1"/>
          <p:nvPr userDrawn="1"/>
        </p:nvSpPr>
        <p:spPr>
          <a:xfrm>
            <a:off x="11076320" y="6425722"/>
            <a:ext cx="614033" cy="22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defPPr>
              <a:defRPr lang="en-US"/>
            </a:defPPr>
            <a:lvl1pPr eaLnBrk="1" hangingPunct="1">
              <a:defRPr sz="800">
                <a:solidFill>
                  <a:srgbClr val="7F7F7F"/>
                </a:solidFill>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defTabSz="455613" eaLnBrk="0" fontAlgn="base" hangingPunct="0">
              <a:spcBef>
                <a:spcPct val="0"/>
              </a:spcBef>
              <a:spcAft>
                <a:spcPct val="0"/>
              </a:spcAft>
              <a:defRPr sz="2400"/>
            </a:lvl6pPr>
            <a:lvl7pPr marL="2971800" indent="-228600" defTabSz="455613" eaLnBrk="0" fontAlgn="base" hangingPunct="0">
              <a:spcBef>
                <a:spcPct val="0"/>
              </a:spcBef>
              <a:spcAft>
                <a:spcPct val="0"/>
              </a:spcAft>
              <a:defRPr sz="2400"/>
            </a:lvl7pPr>
            <a:lvl8pPr marL="3429000" indent="-228600" defTabSz="455613" eaLnBrk="0" fontAlgn="base" hangingPunct="0">
              <a:spcBef>
                <a:spcPct val="0"/>
              </a:spcBef>
              <a:spcAft>
                <a:spcPct val="0"/>
              </a:spcAft>
              <a:defRPr sz="2400"/>
            </a:lvl8pPr>
            <a:lvl9pPr marL="3886200" indent="-228600" defTabSz="455613" eaLnBrk="0" fontAlgn="base" hangingPunct="0">
              <a:spcBef>
                <a:spcPct val="0"/>
              </a:spcBef>
              <a:spcAft>
                <a:spcPct val="0"/>
              </a:spcAft>
              <a:defRPr sz="2400"/>
            </a:lvl9pPr>
          </a:lstStyle>
          <a:p>
            <a:pPr lvl="0" algn="r"/>
            <a:fld id="{8CBD4D9C-2A9D-46E5-806C-5243AB377378}"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3014383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Break Slide Op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cxnSp>
        <p:nvCxnSpPr>
          <p:cNvPr id="4" name="Straight Connector 3"/>
          <p:cNvCxnSpPr/>
          <p:nvPr userDrawn="1"/>
        </p:nvCxnSpPr>
        <p:spPr>
          <a:xfrm>
            <a:off x="493186" y="4300539"/>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2" y="2154240"/>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8" y="2274888"/>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8"/>
            <a:ext cx="11200595" cy="1139977"/>
          </a:xfrm>
          <a:prstGeom prst="rect">
            <a:avLst/>
          </a:prstGeom>
        </p:spPr>
        <p:txBody>
          <a:bodyPr lIns="91424" tIns="45712" rIns="91424" bIns="45712" anchor="b"/>
          <a:lstStyle>
            <a:lvl1pPr marL="0" marR="0" indent="0" algn="l" defTabSz="455602" rtl="0" eaLnBrk="0" fontAlgn="base" latinLnBrk="0" hangingPunct="0">
              <a:lnSpc>
                <a:spcPct val="100000"/>
              </a:lnSpc>
              <a:spcBef>
                <a:spcPct val="0"/>
              </a:spcBef>
              <a:spcAft>
                <a:spcPct val="0"/>
              </a:spcAft>
              <a:buClrTx/>
              <a:buSzTx/>
              <a:buFontTx/>
              <a:buNone/>
              <a:tabLst/>
              <a:defRPr sz="2600" b="1" i="0" cap="all" baseline="0">
                <a:solidFill>
                  <a:schemeClr val="bg1"/>
                </a:solidFill>
                <a:latin typeface="Arial"/>
                <a:cs typeface="Aria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4CE906AE-F6A7-4390-9746-68A3C2F1FA10}"/>
              </a:ext>
            </a:extLst>
          </p:cNvPr>
          <p:cNvSpPr txBox="1"/>
          <p:nvPr userDrawn="1"/>
        </p:nvSpPr>
        <p:spPr>
          <a:xfrm>
            <a:off x="11076320" y="6425722"/>
            <a:ext cx="614033" cy="22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defPPr>
              <a:defRPr lang="en-US"/>
            </a:defPPr>
            <a:lvl1pPr eaLnBrk="1" hangingPunct="1">
              <a:defRPr sz="800">
                <a:solidFill>
                  <a:srgbClr val="7F7F7F"/>
                </a:solidFill>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defTabSz="455613" eaLnBrk="0" fontAlgn="base" hangingPunct="0">
              <a:spcBef>
                <a:spcPct val="0"/>
              </a:spcBef>
              <a:spcAft>
                <a:spcPct val="0"/>
              </a:spcAft>
              <a:defRPr sz="2400"/>
            </a:lvl6pPr>
            <a:lvl7pPr marL="2971800" indent="-228600" defTabSz="455613" eaLnBrk="0" fontAlgn="base" hangingPunct="0">
              <a:spcBef>
                <a:spcPct val="0"/>
              </a:spcBef>
              <a:spcAft>
                <a:spcPct val="0"/>
              </a:spcAft>
              <a:defRPr sz="2400"/>
            </a:lvl7pPr>
            <a:lvl8pPr marL="3429000" indent="-228600" defTabSz="455613" eaLnBrk="0" fontAlgn="base" hangingPunct="0">
              <a:spcBef>
                <a:spcPct val="0"/>
              </a:spcBef>
              <a:spcAft>
                <a:spcPct val="0"/>
              </a:spcAft>
              <a:defRPr sz="2400"/>
            </a:lvl8pPr>
            <a:lvl9pPr marL="3886200" indent="-228600" defTabSz="455613" eaLnBrk="0" fontAlgn="base" hangingPunct="0">
              <a:spcBef>
                <a:spcPct val="0"/>
              </a:spcBef>
              <a:spcAft>
                <a:spcPct val="0"/>
              </a:spcAft>
              <a:defRPr sz="2400"/>
            </a:lvl9pPr>
          </a:lstStyle>
          <a:p>
            <a:pPr lvl="0" algn="r"/>
            <a:fld id="{8CBD4D9C-2A9D-46E5-806C-5243AB377378}"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31591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4" name="Picture 7" descr="0079_10012027_t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07485"/>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8"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504222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 Slide Option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6" y="1112841"/>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8" y="1277939"/>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8"/>
            <a:ext cx="11252200"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955450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ank You Slide Option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6" y="635002"/>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8" y="800100"/>
            <a:ext cx="861271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8"/>
            <a:ext cx="11252200"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1240479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ank You Slide Option 3">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7F7F7F"/>
                </a:solidFill>
                <a:cs typeface="Arial" panose="020B0604020202020204" pitchFamily="34" charset="0"/>
              </a:rPr>
              <a:t>Blue Cross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and Blue Shield</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of Minnesota and Blue Plus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are nonprofit independent licensees of the Blue Cross and Blue Shield Association.</a:t>
            </a:r>
            <a:endParaRPr lang="en-US" altLang="en-US" sz="6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7F7F7F"/>
                </a:solidFill>
                <a:cs typeface="Arial" panose="020B0604020202020204" pitchFamily="34" charset="0"/>
              </a:rPr>
              <a:t>Confidential and proprietary. </a:t>
            </a:r>
            <a:endParaRPr lang="en-US" altLang="en-US" sz="6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6" y="644527"/>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8" y="811213"/>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8"/>
            <a:ext cx="11252200" cy="1139977"/>
          </a:xfrm>
          <a:prstGeom prst="rect">
            <a:avLst/>
          </a:prstGeom>
        </p:spPr>
        <p:txBody>
          <a:bodyPr lIns="0" tIns="45712" rIns="91424" bIns="45712" anchor="b"/>
          <a:lstStyle>
            <a:lvl1pPr>
              <a:lnSpc>
                <a:spcPct val="100000"/>
              </a:lnSpc>
              <a:defRPr sz="2800" b="1" i="0" cap="all" baseline="0">
                <a:solidFill>
                  <a:schemeClr val="tx2"/>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1800" b="0">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316873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lstStyle>
            <a:lvl1pPr>
              <a:lnSpc>
                <a:spcPct val="100000"/>
              </a:lnSpc>
              <a:spcAft>
                <a:spcPts val="6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370849" y="4211955"/>
            <a:ext cx="2319503" cy="1725448"/>
          </a:xfrm>
        </p:spPr>
        <p:txBody>
          <a:bodyPr anchor="ctr" anchorCtr="0"/>
          <a:lstStyle>
            <a:lvl1pPr algn="ctr">
              <a:defRPr sz="900"/>
            </a:lvl1pPr>
          </a:lstStyle>
          <a:p>
            <a:r>
              <a:rPr lang="en-US" sz="900" noProof="0" dirty="0"/>
              <a:t>Insert sponsorship mark here</a:t>
            </a:r>
            <a:endParaRPr lang="en-US" noProof="0" dirty="0"/>
          </a:p>
        </p:txBody>
      </p:sp>
      <p:sp>
        <p:nvSpPr>
          <p:cNvPr id="8" name="Text Placeholder 7"/>
          <p:cNvSpPr>
            <a:spLocks noGrp="1"/>
          </p:cNvSpPr>
          <p:nvPr>
            <p:ph type="body" sz="quarter" idx="15"/>
          </p:nvPr>
        </p:nvSpPr>
        <p:spPr>
          <a:xfrm>
            <a:off x="9370851" y="6018028"/>
            <a:ext cx="2319501" cy="363723"/>
          </a:xfrm>
        </p:spPr>
        <p:txBody>
          <a:bodyPr anchor="b" anchorCtr="0"/>
          <a:lstStyle>
            <a:lvl1pPr>
              <a:lnSpc>
                <a:spcPct val="100000"/>
              </a:lnSpc>
              <a:defRPr sz="951"/>
            </a:lvl1pPr>
          </a:lstStyle>
          <a:p>
            <a:pPr lvl="0"/>
            <a:r>
              <a:rPr lang="en-US" noProof="0"/>
              <a:t>Edit Master text styles</a:t>
            </a:r>
          </a:p>
        </p:txBody>
      </p:sp>
      <p:grpSp>
        <p:nvGrpSpPr>
          <p:cNvPr id="2" name="Group 1"/>
          <p:cNvGrpSpPr/>
          <p:nvPr userDrawn="1"/>
        </p:nvGrpSpPr>
        <p:grpSpPr>
          <a:xfrm>
            <a:off x="503988" y="378000"/>
            <a:ext cx="2160000" cy="307976"/>
            <a:chOff x="377991" y="378000"/>
            <a:chExt cx="1620000" cy="307976"/>
          </a:xfrm>
        </p:grpSpPr>
        <p:sp>
          <p:nvSpPr>
            <p:cNvPr id="10" name="Oval 5"/>
            <p:cNvSpPr>
              <a:spLocks noChangeArrowheads="1"/>
            </p:cNvSpPr>
            <p:nvPr userDrawn="1"/>
          </p:nvSpPr>
          <p:spPr bwMode="auto">
            <a:xfrm>
              <a:off x="1911065" y="598663"/>
              <a:ext cx="86926" cy="87313"/>
            </a:xfrm>
            <a:prstGeom prst="ellipse">
              <a:avLst/>
            </a:prstGeom>
            <a:solidFill>
              <a:srgbClr val="87C546"/>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1" name="Freeform 6"/>
            <p:cNvSpPr>
              <a:spLocks noEditPoints="1"/>
            </p:cNvSpPr>
            <p:nvPr userDrawn="1"/>
          </p:nvSpPr>
          <p:spPr bwMode="auto">
            <a:xfrm>
              <a:off x="377991" y="379588"/>
              <a:ext cx="246556"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2" name="Rectangle 7"/>
            <p:cNvSpPr>
              <a:spLocks noChangeArrowheads="1"/>
            </p:cNvSpPr>
            <p:nvPr userDrawn="1"/>
          </p:nvSpPr>
          <p:spPr bwMode="auto">
            <a:xfrm>
              <a:off x="883747" y="378000"/>
              <a:ext cx="74282" cy="303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3" name="Freeform 8"/>
            <p:cNvSpPr>
              <a:spLocks noEditPoints="1"/>
            </p:cNvSpPr>
            <p:nvPr userDrawn="1"/>
          </p:nvSpPr>
          <p:spPr bwMode="auto">
            <a:xfrm>
              <a:off x="988059" y="452613"/>
              <a:ext cx="214946"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4" name="Rectangle 9"/>
            <p:cNvSpPr>
              <a:spLocks noChangeArrowheads="1"/>
            </p:cNvSpPr>
            <p:nvPr userDrawn="1"/>
          </p:nvSpPr>
          <p:spPr bwMode="auto">
            <a:xfrm>
              <a:off x="1233035" y="455788"/>
              <a:ext cx="74282" cy="2254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5" name="Rectangle 10"/>
            <p:cNvSpPr>
              <a:spLocks noChangeArrowheads="1"/>
            </p:cNvSpPr>
            <p:nvPr userDrawn="1"/>
          </p:nvSpPr>
          <p:spPr bwMode="auto">
            <a:xfrm>
              <a:off x="1233035" y="378000"/>
              <a:ext cx="74282" cy="50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6" name="Freeform 11"/>
            <p:cNvSpPr>
              <a:spLocks/>
            </p:cNvSpPr>
            <p:nvPr userDrawn="1"/>
          </p:nvSpPr>
          <p:spPr bwMode="auto">
            <a:xfrm>
              <a:off x="1337347" y="384350"/>
              <a:ext cx="158049"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7" name="Freeform 12"/>
            <p:cNvSpPr>
              <a:spLocks/>
            </p:cNvSpPr>
            <p:nvPr userDrawn="1"/>
          </p:nvSpPr>
          <p:spPr bwMode="auto">
            <a:xfrm>
              <a:off x="1509621" y="384350"/>
              <a:ext cx="158049"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8" name="Freeform 13"/>
            <p:cNvSpPr>
              <a:spLocks noEditPoints="1"/>
            </p:cNvSpPr>
            <p:nvPr userDrawn="1"/>
          </p:nvSpPr>
          <p:spPr bwMode="auto">
            <a:xfrm>
              <a:off x="1683474" y="452613"/>
              <a:ext cx="210204"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9" name="Freeform 14"/>
            <p:cNvSpPr>
              <a:spLocks noEditPoints="1"/>
            </p:cNvSpPr>
            <p:nvPr userDrawn="1"/>
          </p:nvSpPr>
          <p:spPr bwMode="auto">
            <a:xfrm>
              <a:off x="646674" y="452613"/>
              <a:ext cx="208624"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grpSp>
    </p:spTree>
    <p:extLst>
      <p:ext uri="{BB962C8B-B14F-4D97-AF65-F5344CB8AC3E}">
        <p14:creationId xmlns:p14="http://schemas.microsoft.com/office/powerpoint/2010/main" val="3740860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hoto #1)">
    <p:spTree>
      <p:nvGrpSpPr>
        <p:cNvPr id="1" name=""/>
        <p:cNvGrpSpPr/>
        <p:nvPr/>
      </p:nvGrpSpPr>
      <p:grpSpPr>
        <a:xfrm>
          <a:off x="0" y="0"/>
          <a:ext cx="0" cy="0"/>
          <a:chOff x="0" y="0"/>
          <a:chExt cx="0" cy="0"/>
        </a:xfrm>
      </p:grpSpPr>
      <p:pic>
        <p:nvPicPr>
          <p:cNvPr id="4" name="Picture 7" descr="0285_BCNAT-23942-040Z-v2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5"/>
          <p:cNvSpPr>
            <a:spLocks noChangeAspect="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dirty="0"/>
          </a:p>
        </p:txBody>
      </p:sp>
      <p:sp>
        <p:nvSpPr>
          <p:cNvPr id="6" name="Picture 5"/>
          <p:cNvSpPr>
            <a:spLocks noChangeAspect="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dirty="0"/>
          </a:p>
        </p:txBody>
      </p:sp>
      <p:sp>
        <p:nvSpPr>
          <p:cNvPr id="7"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8"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9"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31826"/>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0" y="2957835"/>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0" y="423382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93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hoto #2)">
    <p:spTree>
      <p:nvGrpSpPr>
        <p:cNvPr id="1" name=""/>
        <p:cNvGrpSpPr/>
        <p:nvPr/>
      </p:nvGrpSpPr>
      <p:grpSpPr>
        <a:xfrm>
          <a:off x="0" y="0"/>
          <a:ext cx="0" cy="0"/>
          <a:chOff x="0" y="0"/>
          <a:chExt cx="0" cy="0"/>
        </a:xfrm>
      </p:grpSpPr>
      <p:pic>
        <p:nvPicPr>
          <p:cNvPr id="4" name="Picture 7" descr="0643_BCNAT-23942-176Z-v1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5151" y="628651"/>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0" y="2957835"/>
            <a:ext cx="11194305" cy="1139977"/>
          </a:xfrm>
          <a:prstGeom prst="rect">
            <a:avLst/>
          </a:prstGeom>
        </p:spPr>
        <p:txBody>
          <a:bodyPr lIns="0" tIns="45712" rIns="91424" bIns="45712" anchor="b"/>
          <a:lstStyle>
            <a:lvl1pPr>
              <a:lnSpc>
                <a:spcPct val="100000"/>
              </a:lnSpc>
              <a:defRPr sz="2800" b="1" i="0" cap="all" baseline="0">
                <a:solidFill>
                  <a:schemeClr val="bg1"/>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0" y="423382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569068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hoto #3)">
    <p:spTree>
      <p:nvGrpSpPr>
        <p:cNvPr id="1" name=""/>
        <p:cNvGrpSpPr/>
        <p:nvPr/>
      </p:nvGrpSpPr>
      <p:grpSpPr>
        <a:xfrm>
          <a:off x="0" y="0"/>
          <a:ext cx="0" cy="0"/>
          <a:chOff x="0" y="0"/>
          <a:chExt cx="0" cy="0"/>
        </a:xfrm>
      </p:grpSpPr>
      <p:pic>
        <p:nvPicPr>
          <p:cNvPr id="4" name="Picture 7" descr="0079_10012027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31826"/>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0" y="2957835"/>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0" y="423382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915424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hoto #4)">
    <p:spTree>
      <p:nvGrpSpPr>
        <p:cNvPr id="1" name=""/>
        <p:cNvGrpSpPr/>
        <p:nvPr/>
      </p:nvGrpSpPr>
      <p:grpSpPr>
        <a:xfrm>
          <a:off x="0" y="0"/>
          <a:ext cx="0" cy="0"/>
          <a:chOff x="0" y="0"/>
          <a:chExt cx="0" cy="0"/>
        </a:xfrm>
      </p:grpSpPr>
      <p:pic>
        <p:nvPicPr>
          <p:cNvPr id="4" name="Picture 7" descr="0658_BCNAT-23942-191Z-v1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5151" y="628651"/>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0" y="2957835"/>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0" y="423382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14744622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No Photo)">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237163"/>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31826"/>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796925"/>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3" name="Title 1"/>
          <p:cNvSpPr>
            <a:spLocks noGrp="1"/>
          </p:cNvSpPr>
          <p:nvPr>
            <p:ph type="ctrTitle"/>
          </p:nvPr>
        </p:nvSpPr>
        <p:spPr>
          <a:xfrm>
            <a:off x="494270" y="2571755"/>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sz="quarter" idx="14"/>
          </p:nvPr>
        </p:nvSpPr>
        <p:spPr>
          <a:xfrm>
            <a:off x="494270" y="384774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405150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No Photo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7F7F7F"/>
                </a:solidFill>
                <a:cs typeface="Arial" panose="020B0604020202020204" pitchFamily="34" charset="0"/>
              </a:rPr>
              <a:t>Blue Cross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and Blue Shield</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of Minnesota and Blue Plus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are nonprofit independent licensees of the Blue Cross and Blue Shield Association.</a:t>
            </a:r>
            <a:endParaRPr lang="en-US" altLang="en-US" sz="6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7F7F7F"/>
                </a:solidFill>
                <a:cs typeface="Arial" panose="020B0604020202020204" pitchFamily="34" charset="0"/>
              </a:rPr>
              <a:t>Confidential and proprietary. </a:t>
            </a:r>
            <a:endParaRPr lang="en-US" altLang="en-US" sz="6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237163"/>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91067" y="796925"/>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5151" y="628651"/>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494270" y="2571755"/>
            <a:ext cx="11194305" cy="1139977"/>
          </a:xfrm>
          <a:prstGeom prst="rect">
            <a:avLst/>
          </a:prstGeom>
        </p:spPr>
        <p:txBody>
          <a:bodyPr lIns="0" tIns="45712" rIns="91424" bIns="45712" anchor="b"/>
          <a:lstStyle>
            <a:lvl1pPr>
              <a:lnSpc>
                <a:spcPct val="100000"/>
              </a:lnSpc>
              <a:defRPr sz="2800" b="1" i="0" cap="all" baseline="0">
                <a:solidFill>
                  <a:schemeClr val="tx2"/>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sz="quarter" idx="14"/>
          </p:nvPr>
        </p:nvSpPr>
        <p:spPr>
          <a:xfrm>
            <a:off x="494270" y="3847745"/>
            <a:ext cx="11194305" cy="777085"/>
          </a:xfrm>
          <a:prstGeom prst="rect">
            <a:avLst/>
          </a:prstGeom>
        </p:spPr>
        <p:txBody>
          <a:bodyPr vert="horz" lIns="0" tIns="0" rIns="0" bIns="0" anchor="t"/>
          <a:lstStyle>
            <a:lvl1pPr marL="0" indent="0">
              <a:lnSpc>
                <a:spcPct val="120000"/>
              </a:lnSpc>
              <a:buClrTx/>
              <a:buNone/>
              <a:defRPr sz="1800" b="0">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195763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4" name="Picture 7" descr="0658_BCNAT-23942-191Z-v1_t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8"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3245574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Slide (1 Column)">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1417300" y="6751638"/>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18" eaLnBrk="1" hangingPunct="1">
              <a:defRPr/>
            </a:pPr>
            <a:endParaRPr lang="en-US" sz="1500" dirty="0"/>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4" y="1532195"/>
            <a:ext cx="11194219" cy="4436805"/>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1612" y="179301"/>
            <a:ext cx="88386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6" name="Slide Number Placeholder 2"/>
          <p:cNvSpPr>
            <a:spLocks noGrp="1"/>
          </p:cNvSpPr>
          <p:nvPr>
            <p:ph type="sldNum" sz="quarter" idx="12"/>
          </p:nvPr>
        </p:nvSpPr>
        <p:spPr/>
        <p:txBody>
          <a:bodyPr/>
          <a:lstStyle>
            <a:lvl1pPr>
              <a:defRPr/>
            </a:lvl1pPr>
          </a:lstStyle>
          <a:p>
            <a:pPr>
              <a:defRPr/>
            </a:pPr>
            <a:fld id="{6F5F27A2-6486-46CD-BEDD-5ACBD26EEA36}" type="slidenum">
              <a:rPr lang="en-US" altLang="en-US"/>
              <a:pPr>
                <a:defRPr/>
              </a:pPr>
              <a:t>‹#›</a:t>
            </a:fld>
            <a:endParaRPr lang="en-US" altLang="en-US" dirty="0"/>
          </a:p>
        </p:txBody>
      </p:sp>
    </p:spTree>
    <p:extLst>
      <p:ext uri="{BB962C8B-B14F-4D97-AF65-F5344CB8AC3E}">
        <p14:creationId xmlns:p14="http://schemas.microsoft.com/office/powerpoint/2010/main" val="3507791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Slide (1 Column with Sources)">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1638"/>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18" eaLnBrk="1" hangingPunct="1">
              <a:defRPr/>
            </a:pPr>
            <a:endParaRPr lang="en-US" sz="1500" dirty="0"/>
          </a:p>
        </p:txBody>
      </p:sp>
      <p:sp>
        <p:nvSpPr>
          <p:cNvPr id="6"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4" y="1532195"/>
            <a:ext cx="11194219" cy="4436805"/>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1612" y="179301"/>
            <a:ext cx="88386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7" name="Text Placeholder 2"/>
          <p:cNvSpPr>
            <a:spLocks noGrp="1"/>
          </p:cNvSpPr>
          <p:nvPr>
            <p:ph type="body" sz="quarter" idx="13"/>
          </p:nvPr>
        </p:nvSpPr>
        <p:spPr>
          <a:xfrm>
            <a:off x="495244" y="5997678"/>
            <a:ext cx="11194219" cy="290870"/>
          </a:xfrm>
          <a:prstGeom prst="rect">
            <a:avLst/>
          </a:prstGeom>
        </p:spPr>
        <p:txBody>
          <a:bodyPr vert="horz" lIns="0" tIns="0" rIns="0" bIns="0" anchor="b"/>
          <a:lstStyle>
            <a:lvl1pPr marL="0" indent="0" algn="l">
              <a:lnSpc>
                <a:spcPct val="120000"/>
              </a:lnSpc>
              <a:buClrTx/>
              <a:buNone/>
              <a:defRPr sz="800">
                <a:solidFill>
                  <a:schemeClr val="bg1">
                    <a:lumMod val="50000"/>
                  </a:schemeClr>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8" name="Slide Number Placeholder 2"/>
          <p:cNvSpPr>
            <a:spLocks noGrp="1"/>
          </p:cNvSpPr>
          <p:nvPr>
            <p:ph type="sldNum" sz="quarter" idx="14"/>
          </p:nvPr>
        </p:nvSpPr>
        <p:spPr/>
        <p:txBody>
          <a:bodyPr/>
          <a:lstStyle>
            <a:lvl1pPr>
              <a:defRPr/>
            </a:lvl1pPr>
          </a:lstStyle>
          <a:p>
            <a:pPr>
              <a:defRPr/>
            </a:pPr>
            <a:fld id="{35FDB782-A2ED-4BD7-B6FA-20B90E5874FA}" type="slidenum">
              <a:rPr lang="en-US" altLang="en-US"/>
              <a:pPr>
                <a:defRPr/>
              </a:pPr>
              <a:t>‹#›</a:t>
            </a:fld>
            <a:endParaRPr lang="en-US" altLang="en-US" dirty="0"/>
          </a:p>
        </p:txBody>
      </p:sp>
    </p:spTree>
    <p:extLst>
      <p:ext uri="{BB962C8B-B14F-4D97-AF65-F5344CB8AC3E}">
        <p14:creationId xmlns:p14="http://schemas.microsoft.com/office/powerpoint/2010/main" val="275267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Slide (1 Column with Image)">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95243" y="1524001"/>
            <a:ext cx="6361329" cy="4440903"/>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91611" y="179297"/>
            <a:ext cx="8830340"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17" name="Picture Placeholder 15"/>
          <p:cNvSpPr>
            <a:spLocks noGrp="1"/>
          </p:cNvSpPr>
          <p:nvPr>
            <p:ph type="pic" sz="quarter" idx="19"/>
          </p:nvPr>
        </p:nvSpPr>
        <p:spPr>
          <a:xfrm>
            <a:off x="7279921" y="1531436"/>
            <a:ext cx="4440999" cy="4432448"/>
          </a:xfrm>
          <a:prstGeom prst="rect">
            <a:avLst/>
          </a:prstGeom>
        </p:spPr>
        <p:txBody>
          <a:bodyPr vert="horz"/>
          <a:lstStyle/>
          <a:p>
            <a:pPr lvl="0"/>
            <a:r>
              <a:rPr lang="en-US" noProof="0" dirty="0"/>
              <a:t>Click icon to add picture</a:t>
            </a:r>
          </a:p>
        </p:txBody>
      </p:sp>
      <p:sp>
        <p:nvSpPr>
          <p:cNvPr id="5" name="Slide Number Placeholder 2"/>
          <p:cNvSpPr>
            <a:spLocks noGrp="1"/>
          </p:cNvSpPr>
          <p:nvPr>
            <p:ph type="sldNum" sz="quarter" idx="20"/>
          </p:nvPr>
        </p:nvSpPr>
        <p:spPr/>
        <p:txBody>
          <a:bodyPr/>
          <a:lstStyle>
            <a:lvl1pPr>
              <a:defRPr/>
            </a:lvl1pPr>
          </a:lstStyle>
          <a:p>
            <a:pPr>
              <a:defRPr/>
            </a:pPr>
            <a:fld id="{658FB763-EF79-4A68-B40A-DFEA58F488BC}" type="slidenum">
              <a:rPr lang="en-US" altLang="en-US"/>
              <a:pPr>
                <a:defRPr/>
              </a:pPr>
              <a:t>‹#›</a:t>
            </a:fld>
            <a:endParaRPr lang="en-US" altLang="en-US" dirty="0"/>
          </a:p>
        </p:txBody>
      </p:sp>
    </p:spTree>
    <p:extLst>
      <p:ext uri="{BB962C8B-B14F-4D97-AF65-F5344CB8AC3E}">
        <p14:creationId xmlns:p14="http://schemas.microsoft.com/office/powerpoint/2010/main" val="3179753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Slide (1 Column with Subheader)">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1638"/>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18" eaLnBrk="1" hangingPunct="1">
              <a:defRPr/>
            </a:pPr>
            <a:endParaRPr lang="en-US" sz="1500" dirty="0"/>
          </a:p>
        </p:txBody>
      </p:sp>
      <p:sp>
        <p:nvSpPr>
          <p:cNvPr id="6"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4" y="2278479"/>
            <a:ext cx="11194219" cy="3690521"/>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1612" y="179301"/>
            <a:ext cx="88386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7" name="Text Placeholder 2"/>
          <p:cNvSpPr>
            <a:spLocks noGrp="1"/>
          </p:cNvSpPr>
          <p:nvPr>
            <p:ph type="body" sz="quarter" idx="14"/>
          </p:nvPr>
        </p:nvSpPr>
        <p:spPr>
          <a:xfrm>
            <a:off x="490873" y="1528916"/>
            <a:ext cx="11196847" cy="618829"/>
          </a:xfrm>
          <a:prstGeom prst="rect">
            <a:avLst/>
          </a:prstGeom>
        </p:spPr>
        <p:txBody>
          <a:bodyPr vert="horz" lIns="0" tIns="0" rIns="0" bIns="0" anchor="ctr"/>
          <a:lstStyle>
            <a:lvl1pPr marL="0" indent="0">
              <a:lnSpc>
                <a:spcPct val="120000"/>
              </a:lnSpc>
              <a:buClrTx/>
              <a:buNone/>
              <a:defRPr sz="1800" b="1">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8" name="Slide Number Placeholder 2"/>
          <p:cNvSpPr>
            <a:spLocks noGrp="1"/>
          </p:cNvSpPr>
          <p:nvPr>
            <p:ph type="sldNum" sz="quarter" idx="15"/>
          </p:nvPr>
        </p:nvSpPr>
        <p:spPr/>
        <p:txBody>
          <a:bodyPr/>
          <a:lstStyle>
            <a:lvl1pPr>
              <a:defRPr/>
            </a:lvl1pPr>
          </a:lstStyle>
          <a:p>
            <a:pPr>
              <a:defRPr/>
            </a:pPr>
            <a:fld id="{DA32A694-2AA7-459F-95ED-E8F38A0E600C}" type="slidenum">
              <a:rPr lang="en-US" altLang="en-US"/>
              <a:pPr>
                <a:defRPr/>
              </a:pPr>
              <a:t>‹#›</a:t>
            </a:fld>
            <a:endParaRPr lang="en-US" altLang="en-US" dirty="0"/>
          </a:p>
        </p:txBody>
      </p:sp>
    </p:spTree>
    <p:extLst>
      <p:ext uri="{BB962C8B-B14F-4D97-AF65-F5344CB8AC3E}">
        <p14:creationId xmlns:p14="http://schemas.microsoft.com/office/powerpoint/2010/main" val="40714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Slide (2 Column with Subheads)">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95244" y="2285994"/>
            <a:ext cx="5371336"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91612" y="179297"/>
            <a:ext cx="88469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11" name="Text Placeholder 2"/>
          <p:cNvSpPr>
            <a:spLocks noGrp="1"/>
          </p:cNvSpPr>
          <p:nvPr>
            <p:ph type="body" sz="quarter" idx="14"/>
          </p:nvPr>
        </p:nvSpPr>
        <p:spPr>
          <a:xfrm>
            <a:off x="490873" y="1528916"/>
            <a:ext cx="5375708"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2" name="Text Placeholder 2"/>
          <p:cNvSpPr>
            <a:spLocks noGrp="1"/>
          </p:cNvSpPr>
          <p:nvPr>
            <p:ph type="body" sz="quarter" idx="15"/>
          </p:nvPr>
        </p:nvSpPr>
        <p:spPr>
          <a:xfrm>
            <a:off x="6318125" y="2285994"/>
            <a:ext cx="5371336"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sz="quarter" idx="16"/>
          </p:nvPr>
        </p:nvSpPr>
        <p:spPr>
          <a:xfrm>
            <a:off x="6313754" y="1528916"/>
            <a:ext cx="5375708"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9" name="Slide Number Placeholder 2"/>
          <p:cNvSpPr>
            <a:spLocks noGrp="1"/>
          </p:cNvSpPr>
          <p:nvPr>
            <p:ph type="sldNum" sz="quarter" idx="17"/>
          </p:nvPr>
        </p:nvSpPr>
        <p:spPr/>
        <p:txBody>
          <a:bodyPr/>
          <a:lstStyle>
            <a:lvl1pPr>
              <a:defRPr/>
            </a:lvl1pPr>
          </a:lstStyle>
          <a:p>
            <a:pPr>
              <a:defRPr/>
            </a:pPr>
            <a:fld id="{A8189E86-4B56-4D05-AB51-5A2C96E27F32}" type="slidenum">
              <a:rPr lang="en-US" altLang="en-US"/>
              <a:pPr>
                <a:defRPr/>
              </a:pPr>
              <a:t>‹#›</a:t>
            </a:fld>
            <a:endParaRPr lang="en-US" altLang="en-US" dirty="0"/>
          </a:p>
        </p:txBody>
      </p:sp>
    </p:spTree>
    <p:extLst>
      <p:ext uri="{BB962C8B-B14F-4D97-AF65-F5344CB8AC3E}">
        <p14:creationId xmlns:p14="http://schemas.microsoft.com/office/powerpoint/2010/main" val="3017445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Slide (1 Column with Subhead and Image)">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95243" y="2285994"/>
            <a:ext cx="6361329"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91611" y="179297"/>
            <a:ext cx="8830340"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11" name="Text Placeholder 2"/>
          <p:cNvSpPr>
            <a:spLocks noGrp="1"/>
          </p:cNvSpPr>
          <p:nvPr>
            <p:ph type="body" sz="quarter" idx="14"/>
          </p:nvPr>
        </p:nvSpPr>
        <p:spPr>
          <a:xfrm>
            <a:off x="490872" y="1528916"/>
            <a:ext cx="6366507"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7" name="Picture Placeholder 15"/>
          <p:cNvSpPr>
            <a:spLocks noGrp="1"/>
          </p:cNvSpPr>
          <p:nvPr>
            <p:ph type="pic" sz="quarter" idx="19"/>
          </p:nvPr>
        </p:nvSpPr>
        <p:spPr>
          <a:xfrm>
            <a:off x="7279921" y="1531436"/>
            <a:ext cx="4440999" cy="4432448"/>
          </a:xfrm>
          <a:prstGeom prst="rect">
            <a:avLst/>
          </a:prstGeom>
        </p:spPr>
        <p:txBody>
          <a:bodyPr vert="horz"/>
          <a:lstStyle/>
          <a:p>
            <a:pPr lvl="0"/>
            <a:r>
              <a:rPr lang="en-US" noProof="0" dirty="0"/>
              <a:t>Click icon to add picture</a:t>
            </a:r>
          </a:p>
        </p:txBody>
      </p:sp>
      <p:sp>
        <p:nvSpPr>
          <p:cNvPr id="6" name="Slide Number Placeholder 2"/>
          <p:cNvSpPr>
            <a:spLocks noGrp="1"/>
          </p:cNvSpPr>
          <p:nvPr>
            <p:ph type="sldNum" sz="quarter" idx="20"/>
          </p:nvPr>
        </p:nvSpPr>
        <p:spPr/>
        <p:txBody>
          <a:bodyPr/>
          <a:lstStyle>
            <a:lvl1pPr>
              <a:defRPr/>
            </a:lvl1pPr>
          </a:lstStyle>
          <a:p>
            <a:pPr>
              <a:defRPr/>
            </a:pPr>
            <a:fld id="{43454E40-0E1C-4E92-8463-B1AC5689DC5D}" type="slidenum">
              <a:rPr lang="en-US" altLang="en-US"/>
              <a:pPr>
                <a:defRPr/>
              </a:pPr>
              <a:t>‹#›</a:t>
            </a:fld>
            <a:endParaRPr lang="en-US" altLang="en-US" dirty="0"/>
          </a:p>
        </p:txBody>
      </p:sp>
    </p:spTree>
    <p:extLst>
      <p:ext uri="{BB962C8B-B14F-4D97-AF65-F5344CB8AC3E}">
        <p14:creationId xmlns:p14="http://schemas.microsoft.com/office/powerpoint/2010/main" val="3043929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ction Break Slide Option 1">
    <p:spTree>
      <p:nvGrpSpPr>
        <p:cNvPr id="1" name=""/>
        <p:cNvGrpSpPr/>
        <p:nvPr/>
      </p:nvGrpSpPr>
      <p:grpSpPr>
        <a:xfrm>
          <a:off x="0" y="0"/>
          <a:ext cx="0" cy="0"/>
          <a:chOff x="0" y="0"/>
          <a:chExt cx="0" cy="0"/>
        </a:xfrm>
      </p:grpSpPr>
      <p:sp>
        <p:nvSpPr>
          <p:cNvPr id="3" name="Rectangle 2"/>
          <p:cNvSpPr/>
          <p:nvPr userDrawn="1"/>
        </p:nvSpPr>
        <p:spPr>
          <a:xfrm>
            <a:off x="0" y="1"/>
            <a:ext cx="12192000" cy="636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cxnSp>
        <p:nvCxnSpPr>
          <p:cNvPr id="4" name="Straight Connector 3"/>
          <p:cNvCxnSpPr/>
          <p:nvPr userDrawn="1"/>
        </p:nvCxnSpPr>
        <p:spPr>
          <a:xfrm>
            <a:off x="493185" y="4300538"/>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54239"/>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91067" y="2274888"/>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455613" rtl="0" eaLnBrk="0" fontAlgn="base" latinLnBrk="0" hangingPunct="0">
              <a:lnSpc>
                <a:spcPct val="100000"/>
              </a:lnSpc>
              <a:spcBef>
                <a:spcPct val="0"/>
              </a:spcBef>
              <a:spcAft>
                <a:spcPct val="0"/>
              </a:spcAft>
              <a:buClrTx/>
              <a:buSzTx/>
              <a:buFontTx/>
              <a:buNone/>
              <a:tabLst/>
              <a:defRPr sz="2600" b="1" i="0" cap="all" baseline="0">
                <a:solidFill>
                  <a:schemeClr val="tx2"/>
                </a:solidFill>
                <a:latin typeface="Arial"/>
                <a:cs typeface="Arial"/>
              </a:defRPr>
            </a:lvl1pPr>
          </a:lstStyle>
          <a:p>
            <a:r>
              <a:rPr lang="en-US"/>
              <a:t>Click to edit Master title style</a:t>
            </a:r>
            <a:endParaRPr lang="en-US" dirty="0"/>
          </a:p>
        </p:txBody>
      </p:sp>
      <p:sp>
        <p:nvSpPr>
          <p:cNvPr id="7" name="Slide Number Placeholder 2"/>
          <p:cNvSpPr>
            <a:spLocks noGrp="1"/>
          </p:cNvSpPr>
          <p:nvPr>
            <p:ph type="sldNum" sz="quarter" idx="10"/>
          </p:nvPr>
        </p:nvSpPr>
        <p:spPr/>
        <p:txBody>
          <a:bodyPr/>
          <a:lstStyle>
            <a:lvl1pPr>
              <a:defRPr/>
            </a:lvl1pPr>
          </a:lstStyle>
          <a:p>
            <a:pPr>
              <a:defRPr/>
            </a:pPr>
            <a:fld id="{74B76FF2-89D2-4375-B093-B2B9846E8376}" type="slidenum">
              <a:rPr lang="en-US" altLang="en-US"/>
              <a:pPr>
                <a:defRPr/>
              </a:pPr>
              <a:t>‹#›</a:t>
            </a:fld>
            <a:endParaRPr lang="en-US" altLang="en-US" dirty="0"/>
          </a:p>
        </p:txBody>
      </p:sp>
    </p:spTree>
    <p:extLst>
      <p:ext uri="{BB962C8B-B14F-4D97-AF65-F5344CB8AC3E}">
        <p14:creationId xmlns:p14="http://schemas.microsoft.com/office/powerpoint/2010/main" val="3902709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Break Slide Option 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cxnSp>
        <p:nvCxnSpPr>
          <p:cNvPr id="4" name="Straight Connector 3"/>
          <p:cNvCxnSpPr/>
          <p:nvPr userDrawn="1"/>
        </p:nvCxnSpPr>
        <p:spPr>
          <a:xfrm>
            <a:off x="493185" y="4300538"/>
            <a:ext cx="1119716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54239"/>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7" y="2274888"/>
            <a:ext cx="933026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455613" rtl="0" eaLnBrk="0" fontAlgn="base" latinLnBrk="0" hangingPunct="0">
              <a:lnSpc>
                <a:spcPct val="100000"/>
              </a:lnSpc>
              <a:spcBef>
                <a:spcPct val="0"/>
              </a:spcBef>
              <a:spcAft>
                <a:spcPct val="0"/>
              </a:spcAft>
              <a:buClrTx/>
              <a:buSzTx/>
              <a:buFontTx/>
              <a:buNone/>
              <a:tabLst/>
              <a:defRPr sz="2600" b="1" i="0" cap="all" baseline="0">
                <a:solidFill>
                  <a:schemeClr val="bg1"/>
                </a:solidFill>
                <a:latin typeface="Arial"/>
                <a:cs typeface="Arial"/>
              </a:defRPr>
            </a:lvl1pPr>
          </a:lstStyle>
          <a:p>
            <a:r>
              <a:rPr lang="en-US"/>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pPr>
              <a:defRPr/>
            </a:pPr>
            <a:fld id="{C40E18C7-0DFC-4F21-BC1B-A83502A969DF}" type="slidenum">
              <a:rPr lang="en-US" altLang="en-US"/>
              <a:pPr>
                <a:defRPr/>
              </a:pPr>
              <a:t>‹#›</a:t>
            </a:fld>
            <a:endParaRPr lang="en-US" altLang="en-US" dirty="0"/>
          </a:p>
        </p:txBody>
      </p:sp>
    </p:spTree>
    <p:extLst>
      <p:ext uri="{BB962C8B-B14F-4D97-AF65-F5344CB8AC3E}">
        <p14:creationId xmlns:p14="http://schemas.microsoft.com/office/powerpoint/2010/main" val="3371490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ection Break Slide Op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cxnSp>
        <p:nvCxnSpPr>
          <p:cNvPr id="4" name="Straight Connector 3"/>
          <p:cNvCxnSpPr/>
          <p:nvPr userDrawn="1"/>
        </p:nvCxnSpPr>
        <p:spPr>
          <a:xfrm>
            <a:off x="493185" y="4300538"/>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54239"/>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7" y="2274888"/>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455613" rtl="0" eaLnBrk="0" fontAlgn="base" latinLnBrk="0" hangingPunct="0">
              <a:lnSpc>
                <a:spcPct val="100000"/>
              </a:lnSpc>
              <a:spcBef>
                <a:spcPct val="0"/>
              </a:spcBef>
              <a:spcAft>
                <a:spcPct val="0"/>
              </a:spcAft>
              <a:buClrTx/>
              <a:buSzTx/>
              <a:buFontTx/>
              <a:buNone/>
              <a:tabLst/>
              <a:defRPr sz="2600" b="1" i="0" cap="all" baseline="0">
                <a:solidFill>
                  <a:schemeClr val="bg1"/>
                </a:solidFill>
                <a:latin typeface="Arial"/>
                <a:cs typeface="Arial"/>
              </a:defRPr>
            </a:lvl1pPr>
          </a:lstStyle>
          <a:p>
            <a:r>
              <a:rPr lang="en-US"/>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pPr>
              <a:defRPr/>
            </a:pPr>
            <a:fld id="{8FD3EB03-6E9E-4BBA-83E5-6A724D9F581E}" type="slidenum">
              <a:rPr lang="en-US" altLang="en-US"/>
              <a:pPr>
                <a:defRPr/>
              </a:pPr>
              <a:t>‹#›</a:t>
            </a:fld>
            <a:endParaRPr lang="en-US" altLang="en-US" dirty="0"/>
          </a:p>
        </p:txBody>
      </p:sp>
    </p:spTree>
    <p:extLst>
      <p:ext uri="{BB962C8B-B14F-4D97-AF65-F5344CB8AC3E}">
        <p14:creationId xmlns:p14="http://schemas.microsoft.com/office/powerpoint/2010/main" val="2604458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hank You Slide Option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0"/>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1112839"/>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1277938"/>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6"/>
            <a:ext cx="11252200" cy="1848448"/>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412569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No Photo)">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433484"/>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5" name="Title 1"/>
          <p:cNvSpPr>
            <a:spLocks noGrp="1"/>
          </p:cNvSpPr>
          <p:nvPr>
            <p:ph type="ctrTitle"/>
          </p:nvPr>
        </p:nvSpPr>
        <p:spPr>
          <a:xfrm>
            <a:off x="494272" y="2602013"/>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6" name="Text Placeholder 2"/>
          <p:cNvSpPr>
            <a:spLocks noGrp="1"/>
          </p:cNvSpPr>
          <p:nvPr>
            <p:ph type="body" sz="quarter" idx="14"/>
          </p:nvPr>
        </p:nvSpPr>
        <p:spPr>
          <a:xfrm>
            <a:off x="494272" y="3878002"/>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187375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hank You Slide Option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0"/>
            <a:ext cx="111992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35001"/>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00100"/>
            <a:ext cx="861271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6"/>
            <a:ext cx="11252200" cy="1848448"/>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990404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hank You Slide Option 3">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7F7F7F"/>
                </a:solidFill>
                <a:cs typeface="Arial" panose="020B0604020202020204" pitchFamily="34" charset="0"/>
              </a:rPr>
              <a:t>Blue Cross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and Blue Shield</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of Minnesota and Blue Plus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are nonprofit independent licensees of the Blue Cross and Blue Shield Association.</a:t>
            </a:r>
            <a:endParaRPr lang="en-US" altLang="en-US" sz="6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7F7F7F"/>
                </a:solidFill>
                <a:cs typeface="Arial" panose="020B0604020202020204" pitchFamily="34" charset="0"/>
              </a:rPr>
              <a:t>Confidential and proprietary. </a:t>
            </a:r>
            <a:endParaRPr lang="en-US" altLang="en-US" sz="6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0"/>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44526"/>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11213"/>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2800" b="1" i="0" cap="all" baseline="0">
                <a:solidFill>
                  <a:schemeClr val="tx2"/>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6"/>
            <a:ext cx="11252200" cy="1848448"/>
          </a:xfrm>
          <a:prstGeom prst="rect">
            <a:avLst/>
          </a:prstGeom>
        </p:spPr>
        <p:txBody>
          <a:bodyPr vert="horz" lIns="0" tIns="0" rIns="0" bIns="0" anchor="t"/>
          <a:lstStyle>
            <a:lvl1pPr marL="0" indent="0">
              <a:lnSpc>
                <a:spcPct val="120000"/>
              </a:lnSpc>
              <a:buClrTx/>
              <a:buNone/>
              <a:defRPr sz="1800" b="0">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3787474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ppendix Slide">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1417300" y="6751638"/>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18" eaLnBrk="1" hangingPunct="1">
              <a:defRPr/>
            </a:pPr>
            <a:endParaRPr lang="en-US" sz="1500" dirty="0"/>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4" y="1532195"/>
            <a:ext cx="11194219" cy="4436805"/>
          </a:xfrm>
          <a:prstGeom prst="rect">
            <a:avLst/>
          </a:prstGeom>
        </p:spPr>
        <p:txBody>
          <a:bodyPr vert="horz" lIns="0" tIns="0" rIns="0" bIns="0"/>
          <a:lstStyle>
            <a:lvl1pPr>
              <a:lnSpc>
                <a:spcPct val="120000"/>
              </a:lnSpc>
              <a:buClrTx/>
              <a:defRPr sz="1400">
                <a:solidFill>
                  <a:srgbClr val="003359"/>
                </a:solidFill>
              </a:defRPr>
            </a:lvl1pPr>
            <a:lvl2pPr>
              <a:lnSpc>
                <a:spcPct val="120000"/>
              </a:lnSpc>
              <a:buClrTx/>
              <a:defRPr sz="1200">
                <a:solidFill>
                  <a:srgbClr val="003359"/>
                </a:solidFill>
              </a:defRPr>
            </a:lvl2pPr>
            <a:lvl3pPr>
              <a:lnSpc>
                <a:spcPct val="120000"/>
              </a:lnSpc>
              <a:buClrTx/>
              <a:defRPr sz="1000">
                <a:solidFill>
                  <a:srgbClr val="003359"/>
                </a:solidFill>
              </a:defRPr>
            </a:lvl3pPr>
            <a:lvl4pPr>
              <a:lnSpc>
                <a:spcPct val="120000"/>
              </a:lnSpc>
              <a:buClrTx/>
              <a:defRPr sz="1000">
                <a:solidFill>
                  <a:srgbClr val="003359"/>
                </a:solidFill>
              </a:defRPr>
            </a:lvl4pPr>
            <a:lvl5pPr>
              <a:lnSpc>
                <a:spcPct val="120000"/>
              </a:lnSpc>
              <a:buClrTx/>
              <a:defRPr sz="800">
                <a:solidFill>
                  <a:srgbClr val="003359"/>
                </a:solidFill>
              </a:defRPr>
            </a:lvl5pPr>
          </a:lstStyle>
          <a:p>
            <a:pPr lvl="0"/>
            <a:r>
              <a:rPr lang="en-US"/>
              <a:t>Edit Master text styles</a:t>
            </a:r>
          </a:p>
          <a:p>
            <a:pPr lvl="1"/>
            <a:r>
              <a:rPr lang="en-US"/>
              <a:t>Second level</a:t>
            </a:r>
          </a:p>
          <a:p>
            <a:pPr lvl="2"/>
            <a:r>
              <a:rPr lang="en-US"/>
              <a:t>Third level</a:t>
            </a:r>
          </a:p>
        </p:txBody>
      </p:sp>
      <p:sp>
        <p:nvSpPr>
          <p:cNvPr id="9" name="Title 1"/>
          <p:cNvSpPr>
            <a:spLocks noGrp="1"/>
          </p:cNvSpPr>
          <p:nvPr>
            <p:ph type="title"/>
          </p:nvPr>
        </p:nvSpPr>
        <p:spPr>
          <a:xfrm>
            <a:off x="491612" y="179301"/>
            <a:ext cx="88386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6" name="Slide Number Placeholder 2"/>
          <p:cNvSpPr>
            <a:spLocks noGrp="1"/>
          </p:cNvSpPr>
          <p:nvPr>
            <p:ph type="sldNum" sz="quarter" idx="12"/>
          </p:nvPr>
        </p:nvSpPr>
        <p:spPr/>
        <p:txBody>
          <a:bodyPr/>
          <a:lstStyle>
            <a:lvl1pPr>
              <a:defRPr/>
            </a:lvl1pPr>
          </a:lstStyle>
          <a:p>
            <a:pPr>
              <a:defRPr/>
            </a:pPr>
            <a:fld id="{75EFB9A6-DB7B-4CB0-AEC4-769DFCA95278}" type="slidenum">
              <a:rPr lang="en-US" altLang="en-US"/>
              <a:pPr>
                <a:defRPr/>
              </a:pPr>
              <a:t>‹#›</a:t>
            </a:fld>
            <a:endParaRPr lang="en-US" altLang="en-US" dirty="0"/>
          </a:p>
        </p:txBody>
      </p:sp>
    </p:spTree>
    <p:extLst>
      <p:ext uri="{BB962C8B-B14F-4D97-AF65-F5344CB8AC3E}">
        <p14:creationId xmlns:p14="http://schemas.microsoft.com/office/powerpoint/2010/main" val="1057730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 Slide 3">
    <p:spTree>
      <p:nvGrpSpPr>
        <p:cNvPr id="1" name=""/>
        <p:cNvGrpSpPr/>
        <p:nvPr/>
      </p:nvGrpSpPr>
      <p:grpSpPr>
        <a:xfrm>
          <a:off x="0" y="0"/>
          <a:ext cx="0" cy="0"/>
          <a:chOff x="0" y="0"/>
          <a:chExt cx="0" cy="0"/>
        </a:xfrm>
      </p:grpSpPr>
      <p:sp>
        <p:nvSpPr>
          <p:cNvPr id="2" name="Text Placeholder 2"/>
          <p:cNvSpPr>
            <a:spLocks noGrp="1"/>
          </p:cNvSpPr>
          <p:nvPr>
            <p:ph type="body" sz="quarter" idx="11"/>
          </p:nvPr>
        </p:nvSpPr>
        <p:spPr>
          <a:xfrm>
            <a:off x="311573" y="1109473"/>
            <a:ext cx="11377891" cy="4914156"/>
          </a:xfrm>
          <a:prstGeom prst="rect">
            <a:avLst/>
          </a:prstGeom>
        </p:spPr>
        <p:txBody>
          <a:bodyPr vert="horz" lIns="0" tIns="0" rIns="0" bIns="0"/>
          <a:lstStyle>
            <a:lvl1pPr>
              <a:lnSpc>
                <a:spcPct val="120000"/>
              </a:lnSpc>
              <a:buClrTx/>
              <a:defRPr sz="1800">
                <a:solidFill>
                  <a:srgbClr val="003359"/>
                </a:solidFill>
              </a:defRPr>
            </a:lvl1pPr>
            <a:lvl2pPr>
              <a:lnSpc>
                <a:spcPct val="120000"/>
              </a:lnSpc>
              <a:buClrTx/>
              <a:defRPr sz="1600">
                <a:solidFill>
                  <a:srgbClr val="003359"/>
                </a:solidFill>
              </a:defRPr>
            </a:lvl2pPr>
            <a:lvl3pPr>
              <a:lnSpc>
                <a:spcPct val="120000"/>
              </a:lnSpc>
              <a:buClrTx/>
              <a:defRPr sz="1400">
                <a:solidFill>
                  <a:srgbClr val="003359"/>
                </a:solidFill>
              </a:defRPr>
            </a:lvl3pPr>
            <a:lvl4pPr>
              <a:lnSpc>
                <a:spcPct val="120000"/>
              </a:lnSpc>
              <a:buClrTx/>
              <a:defRPr sz="1200">
                <a:solidFill>
                  <a:srgbClr val="003359"/>
                </a:solidFill>
              </a:defRPr>
            </a:lvl4pPr>
            <a:lvl5pPr>
              <a:lnSpc>
                <a:spcPct val="120000"/>
              </a:lnSpc>
              <a:buClrTx/>
              <a:defRPr sz="1000">
                <a:solidFill>
                  <a:srgbClr val="003359"/>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p:cNvSpPr>
            <a:spLocks noGrp="1"/>
          </p:cNvSpPr>
          <p:nvPr>
            <p:ph type="title"/>
          </p:nvPr>
        </p:nvSpPr>
        <p:spPr>
          <a:xfrm>
            <a:off x="311575" y="148516"/>
            <a:ext cx="9478972" cy="583007"/>
          </a:xfrm>
          <a:prstGeom prst="rect">
            <a:avLst/>
          </a:prstGeom>
        </p:spPr>
        <p:txBody>
          <a:bodyPr lIns="0" tIns="0" rIns="0" bIns="0" anchor="b"/>
          <a:lstStyle>
            <a:lvl1pPr>
              <a:lnSpc>
                <a:spcPct val="90000"/>
              </a:lnSpc>
              <a:defRPr sz="2400" b="1" i="0" baseline="0">
                <a:solidFill>
                  <a:srgbClr val="003359"/>
                </a:solidFill>
                <a:latin typeface="Arial"/>
                <a:cs typeface="Arial"/>
              </a:defRPr>
            </a:lvl1pPr>
          </a:lstStyle>
          <a:p>
            <a:r>
              <a:rPr lang="en-US" dirty="0"/>
              <a:t>Click to edit Master title style</a:t>
            </a:r>
          </a:p>
        </p:txBody>
      </p:sp>
      <p:sp>
        <p:nvSpPr>
          <p:cNvPr id="4" name="Slide Number Placeholder 2"/>
          <p:cNvSpPr>
            <a:spLocks noGrp="1"/>
          </p:cNvSpPr>
          <p:nvPr>
            <p:ph type="sldNum" sz="quarter" idx="4"/>
          </p:nvPr>
        </p:nvSpPr>
        <p:spPr>
          <a:xfrm>
            <a:off x="11226800" y="6489702"/>
            <a:ext cx="670984" cy="194733"/>
          </a:xfrm>
          <a:prstGeom prst="rect">
            <a:avLst/>
          </a:prstGeom>
          <a:ln>
            <a:noFill/>
          </a:ln>
        </p:spPr>
        <p:txBody>
          <a:bodyPr vert="horz" wrap="square" lIns="91422" tIns="45711" rIns="91422" bIns="45711" numCol="1" anchor="ctr" anchorCtr="0" compatLnSpc="1">
            <a:prstTxWarp prst="textNoShape">
              <a:avLst/>
            </a:prstTxWarp>
          </a:bodyPr>
          <a:lstStyle>
            <a:lvl1pPr algn="r" defTabSz="455602" eaLnBrk="1" hangingPunct="1">
              <a:defRPr sz="500" b="1">
                <a:solidFill>
                  <a:schemeClr val="bg1">
                    <a:lumMod val="50000"/>
                  </a:schemeClr>
                </a:solidFill>
              </a:defRPr>
            </a:lvl1pPr>
          </a:lstStyle>
          <a:p>
            <a:fld id="{977A76B0-F87C-6D4A-A4B7-68C845A71209}" type="slidenum">
              <a:rPr lang="en-US" altLang="en-US" smtClean="0"/>
              <a:pPr/>
              <a:t>‹#›</a:t>
            </a:fld>
            <a:endParaRPr lang="en-US" altLang="en-US" dirty="0"/>
          </a:p>
        </p:txBody>
      </p:sp>
    </p:spTree>
    <p:extLst>
      <p:ext uri="{BB962C8B-B14F-4D97-AF65-F5344CB8AC3E}">
        <p14:creationId xmlns:p14="http://schemas.microsoft.com/office/powerpoint/2010/main" val="2308614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Content Slide 3">
    <p:spTree>
      <p:nvGrpSpPr>
        <p:cNvPr id="1" name=""/>
        <p:cNvGrpSpPr/>
        <p:nvPr/>
      </p:nvGrpSpPr>
      <p:grpSpPr>
        <a:xfrm>
          <a:off x="0" y="0"/>
          <a:ext cx="0" cy="0"/>
          <a:chOff x="0" y="0"/>
          <a:chExt cx="0" cy="0"/>
        </a:xfrm>
      </p:grpSpPr>
      <p:sp>
        <p:nvSpPr>
          <p:cNvPr id="2" name="TextBox 5"/>
          <p:cNvSpPr txBox="1">
            <a:spLocks noChangeArrowheads="1"/>
          </p:cNvSpPr>
          <p:nvPr userDrawn="1"/>
        </p:nvSpPr>
        <p:spPr bwMode="auto">
          <a:xfrm>
            <a:off x="11590868" y="971554"/>
            <a:ext cx="601133" cy="103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eaLnBrk="1" hangingPunct="1"/>
            <a:endParaRPr lang="x-none" altLang="x-none" sz="1500"/>
          </a:p>
        </p:txBody>
      </p:sp>
      <p:sp>
        <p:nvSpPr>
          <p:cNvPr id="3" name="TextBox 6"/>
          <p:cNvSpPr txBox="1">
            <a:spLocks noChangeArrowheads="1"/>
          </p:cNvSpPr>
          <p:nvPr userDrawn="1"/>
        </p:nvSpPr>
        <p:spPr bwMode="auto">
          <a:xfrm>
            <a:off x="10957984" y="783167"/>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eaLnBrk="1" hangingPunct="1"/>
            <a:endParaRPr lang="x-none" altLang="x-none" sz="1500"/>
          </a:p>
        </p:txBody>
      </p:sp>
      <p:sp>
        <p:nvSpPr>
          <p:cNvPr id="4" name="Slide Number Placeholder 2"/>
          <p:cNvSpPr>
            <a:spLocks noGrp="1"/>
          </p:cNvSpPr>
          <p:nvPr>
            <p:ph type="sldNum" sz="quarter" idx="10"/>
          </p:nvPr>
        </p:nvSpPr>
        <p:spPr/>
        <p:txBody>
          <a:bodyPr/>
          <a:lstStyle>
            <a:lvl1pPr>
              <a:defRPr/>
            </a:lvl1pPr>
          </a:lstStyle>
          <a:p>
            <a:pPr>
              <a:defRPr/>
            </a:pPr>
            <a:fld id="{06186A99-5B28-5F48-9C64-5DDB543E4863}" type="slidenum">
              <a:rPr lang="en-US" altLang="en-US"/>
              <a:pPr>
                <a:defRPr/>
              </a:pPr>
              <a:t>‹#›</a:t>
            </a:fld>
            <a:endParaRPr lang="en-US" altLang="en-US" dirty="0"/>
          </a:p>
        </p:txBody>
      </p:sp>
    </p:spTree>
    <p:extLst>
      <p:ext uri="{BB962C8B-B14F-4D97-AF65-F5344CB8AC3E}">
        <p14:creationId xmlns:p14="http://schemas.microsoft.com/office/powerpoint/2010/main" val="92895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No Photo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7F7F7F"/>
                </a:solidFill>
                <a:cs typeface="Arial" panose="020B0604020202020204" pitchFamily="34" charset="0"/>
              </a:rPr>
              <a:t>Blue Cross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and Blue Shield</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of Minnesota and Blue Plus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are nonprofit independent licensees of the Blue Cross and Blue Shield Association.</a:t>
            </a:r>
            <a:endParaRPr lang="en-US" altLang="en-US" sz="8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8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433484"/>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494272" y="2602013"/>
            <a:ext cx="11194305" cy="1139977"/>
          </a:xfrm>
          <a:prstGeom prst="rect">
            <a:avLst/>
          </a:prstGeom>
        </p:spPr>
        <p:txBody>
          <a:bodyPr lIns="0" tIns="45712" rIns="91424" bIns="45712" anchor="b"/>
          <a:lstStyle>
            <a:lvl1pPr>
              <a:lnSpc>
                <a:spcPct val="100000"/>
              </a:lnSpc>
              <a:defRPr sz="3733" b="1" i="0" cap="all" baseline="0">
                <a:solidFill>
                  <a:schemeClr val="tx2"/>
                </a:solidFill>
                <a:latin typeface="Arial"/>
                <a:cs typeface="Arial"/>
              </a:defRPr>
            </a:lvl1pPr>
          </a:lstStyle>
          <a:p>
            <a:r>
              <a:rPr lang="en-US"/>
              <a:t>Click to edit Master title style</a:t>
            </a:r>
            <a:endParaRPr lang="en-US" dirty="0"/>
          </a:p>
        </p:txBody>
      </p:sp>
      <p:sp>
        <p:nvSpPr>
          <p:cNvPr id="16" name="Text Placeholder 2"/>
          <p:cNvSpPr>
            <a:spLocks noGrp="1"/>
          </p:cNvSpPr>
          <p:nvPr>
            <p:ph type="body" sz="quarter" idx="14"/>
          </p:nvPr>
        </p:nvSpPr>
        <p:spPr>
          <a:xfrm>
            <a:off x="494272" y="3878002"/>
            <a:ext cx="11194305" cy="777085"/>
          </a:xfrm>
          <a:prstGeom prst="rect">
            <a:avLst/>
          </a:prstGeom>
        </p:spPr>
        <p:txBody>
          <a:bodyPr vert="horz" lIns="0" tIns="0" rIns="0" bIns="0" anchor="t"/>
          <a:lstStyle>
            <a:lvl1pPr marL="0" indent="0">
              <a:lnSpc>
                <a:spcPct val="120000"/>
              </a:lnSpc>
              <a:buClrTx/>
              <a:buNone/>
              <a:defRPr sz="2400" b="0">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385035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1 Column)">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dirty="0">
              <a:solidFill>
                <a:srgbClr val="0094D7"/>
              </a:solidFill>
            </a:endParaRPr>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000" dirty="0">
              <a:solidFill>
                <a:srgbClr val="0094D7"/>
              </a:solidFill>
            </a:endParaRPr>
          </a:p>
        </p:txBody>
      </p:sp>
      <p:sp>
        <p:nvSpPr>
          <p:cNvPr id="17" name="Text Placeholder 2"/>
          <p:cNvSpPr>
            <a:spLocks noGrp="1"/>
          </p:cNvSpPr>
          <p:nvPr>
            <p:ph type="body" sz="quarter" idx="11"/>
          </p:nvPr>
        </p:nvSpPr>
        <p:spPr>
          <a:xfrm>
            <a:off x="495244" y="1871112"/>
            <a:ext cx="11194219" cy="4152515"/>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1612" y="148513"/>
            <a:ext cx="9298933" cy="1021427"/>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6" name="Slide Number Placeholder 2"/>
          <p:cNvSpPr>
            <a:spLocks noGrp="1"/>
          </p:cNvSpPr>
          <p:nvPr>
            <p:ph type="sldNum" sz="quarter" idx="12"/>
          </p:nvPr>
        </p:nvSpPr>
        <p:spPr/>
        <p:txBody>
          <a:bodyPr/>
          <a:lstStyle>
            <a:lvl1pPr>
              <a:defRPr>
                <a:solidFill>
                  <a:schemeClr val="accent1"/>
                </a:solidFill>
              </a:defRPr>
            </a:lvl1pPr>
          </a:lstStyle>
          <a:p>
            <a:pPr>
              <a:defRPr/>
            </a:pPr>
            <a:fld id="{72F39CDF-070F-46DA-A713-13ACA74619E8}" type="slidenum">
              <a:rPr lang="en-US" altLang="en-US" smtClean="0"/>
              <a:pPr>
                <a:defRPr/>
              </a:pPr>
              <a:t>‹#›</a:t>
            </a:fld>
            <a:endParaRPr lang="en-US" altLang="en-US" dirty="0"/>
          </a:p>
        </p:txBody>
      </p:sp>
    </p:spTree>
    <p:extLst>
      <p:ext uri="{BB962C8B-B14F-4D97-AF65-F5344CB8AC3E}">
        <p14:creationId xmlns:p14="http://schemas.microsoft.com/office/powerpoint/2010/main" val="673650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1 Column with Sources)">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dirty="0">
              <a:solidFill>
                <a:srgbClr val="0094D7"/>
              </a:solidFill>
            </a:endParaRPr>
          </a:p>
        </p:txBody>
      </p:sp>
      <p:sp>
        <p:nvSpPr>
          <p:cNvPr id="7" name="Text Placeholder 2"/>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1" name="Title 1"/>
          <p:cNvSpPr>
            <a:spLocks noGrp="1"/>
          </p:cNvSpPr>
          <p:nvPr>
            <p:ph type="title"/>
          </p:nvPr>
        </p:nvSpPr>
        <p:spPr>
          <a:xfrm>
            <a:off x="491612" y="153942"/>
            <a:ext cx="9314328" cy="1015997"/>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15" name="Text Placeholder 2"/>
          <p:cNvSpPr>
            <a:spLocks noGrp="1"/>
          </p:cNvSpPr>
          <p:nvPr>
            <p:ph type="body" sz="quarter" idx="11"/>
          </p:nvPr>
        </p:nvSpPr>
        <p:spPr>
          <a:xfrm>
            <a:off x="495244" y="1871112"/>
            <a:ext cx="11194219" cy="4152515"/>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4"/>
          </p:nvPr>
        </p:nvSpPr>
        <p:spPr/>
        <p:txBody>
          <a:bodyPr/>
          <a:lstStyle>
            <a:lvl1pPr>
              <a:defRPr>
                <a:solidFill>
                  <a:schemeClr val="accent1"/>
                </a:solidFill>
              </a:defRPr>
            </a:lvl1pPr>
          </a:lstStyle>
          <a:p>
            <a:pPr>
              <a:defRPr/>
            </a:pPr>
            <a:fld id="{C95ABC6D-453D-4AA5-9B56-4E5CBFD35564}" type="slidenum">
              <a:rPr lang="en-US" altLang="en-US" smtClean="0"/>
              <a:pPr>
                <a:defRPr/>
              </a:pPr>
              <a:t>‹#›</a:t>
            </a:fld>
            <a:endParaRPr lang="en-US" altLang="en-US" dirty="0"/>
          </a:p>
        </p:txBody>
      </p:sp>
    </p:spTree>
    <p:extLst>
      <p:ext uri="{BB962C8B-B14F-4D97-AF65-F5344CB8AC3E}">
        <p14:creationId xmlns:p14="http://schemas.microsoft.com/office/powerpoint/2010/main" val="67454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1 Column with Image)">
    <p:spTree>
      <p:nvGrpSpPr>
        <p:cNvPr id="1" name=""/>
        <p:cNvGrpSpPr/>
        <p:nvPr/>
      </p:nvGrpSpPr>
      <p:grpSpPr>
        <a:xfrm>
          <a:off x="0" y="0"/>
          <a:ext cx="0" cy="0"/>
          <a:chOff x="0" y="0"/>
          <a:chExt cx="0" cy="0"/>
        </a:xfrm>
      </p:grpSpPr>
      <p:sp>
        <p:nvSpPr>
          <p:cNvPr id="17" name="Picture Placeholder 15"/>
          <p:cNvSpPr>
            <a:spLocks noGrp="1"/>
          </p:cNvSpPr>
          <p:nvPr>
            <p:ph type="pic" sz="quarter" idx="19"/>
          </p:nvPr>
        </p:nvSpPr>
        <p:spPr>
          <a:xfrm>
            <a:off x="7279922" y="1875015"/>
            <a:ext cx="4440999" cy="4143495"/>
          </a:xfrm>
          <a:prstGeom prst="rect">
            <a:avLst/>
          </a:prstGeom>
        </p:spPr>
        <p:txBody>
          <a:bodyPr vert="horz"/>
          <a:lstStyle/>
          <a:p>
            <a:pPr lvl="0"/>
            <a:r>
              <a:rPr lang="en-US" noProof="0" dirty="0"/>
              <a:t>Click icon to add picture</a:t>
            </a:r>
          </a:p>
        </p:txBody>
      </p:sp>
      <p:sp>
        <p:nvSpPr>
          <p:cNvPr id="11" name="Title 1"/>
          <p:cNvSpPr>
            <a:spLocks noGrp="1"/>
          </p:cNvSpPr>
          <p:nvPr>
            <p:ph type="title"/>
          </p:nvPr>
        </p:nvSpPr>
        <p:spPr>
          <a:xfrm>
            <a:off x="491613" y="154935"/>
            <a:ext cx="9340647" cy="1015005"/>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13" name="Text Placeholder 2"/>
          <p:cNvSpPr>
            <a:spLocks noGrp="1"/>
          </p:cNvSpPr>
          <p:nvPr>
            <p:ph type="body" sz="quarter" idx="11"/>
          </p:nvPr>
        </p:nvSpPr>
        <p:spPr>
          <a:xfrm>
            <a:off x="495245" y="1871112"/>
            <a:ext cx="6278089" cy="4152515"/>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a:spLocks noGrp="1"/>
          </p:cNvSpPr>
          <p:nvPr>
            <p:ph type="sldNum" sz="quarter" idx="20"/>
          </p:nvPr>
        </p:nvSpPr>
        <p:spPr/>
        <p:txBody>
          <a:bodyPr/>
          <a:lstStyle>
            <a:lvl1pPr>
              <a:defRPr/>
            </a:lvl1pPr>
          </a:lstStyle>
          <a:p>
            <a:pPr>
              <a:defRPr/>
            </a:pPr>
            <a:fld id="{8DF7E0F4-7E9F-41F5-857F-485C6121CF11}" type="slidenum">
              <a:rPr lang="en-US" altLang="en-US"/>
              <a:pPr>
                <a:defRPr/>
              </a:pPr>
              <a:t>‹#›</a:t>
            </a:fld>
            <a:endParaRPr lang="en-US" altLang="en-US" dirty="0"/>
          </a:p>
        </p:txBody>
      </p:sp>
    </p:spTree>
    <p:extLst>
      <p:ext uri="{BB962C8B-B14F-4D97-AF65-F5344CB8AC3E}">
        <p14:creationId xmlns:p14="http://schemas.microsoft.com/office/powerpoint/2010/main" val="12857059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8" name="TextBox 1"/>
          <p:cNvSpPr txBox="1">
            <a:spLocks noChangeArrowheads="1"/>
          </p:cNvSpPr>
          <p:nvPr userDrawn="1"/>
        </p:nvSpPr>
        <p:spPr bwMode="auto">
          <a:xfrm>
            <a:off x="11550651" y="6411384"/>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09475" eaLnBrk="1" hangingPunct="1">
              <a:defRPr/>
            </a:pPr>
            <a:endParaRPr lang="en-US" sz="2000" dirty="0">
              <a:solidFill>
                <a:srgbClr val="0094D7"/>
              </a:solidFill>
            </a:endParaRPr>
          </a:p>
        </p:txBody>
      </p:sp>
      <p:sp>
        <p:nvSpPr>
          <p:cNvPr id="3" name="Slide Number Placeholder 2"/>
          <p:cNvSpPr>
            <a:spLocks noGrp="1"/>
          </p:cNvSpPr>
          <p:nvPr>
            <p:ph type="sldNum" sz="quarter" idx="4"/>
          </p:nvPr>
        </p:nvSpPr>
        <p:spPr>
          <a:xfrm>
            <a:off x="8845551" y="6466417"/>
            <a:ext cx="2844800" cy="186267"/>
          </a:xfrm>
          <a:prstGeom prst="rect">
            <a:avLst/>
          </a:prstGeom>
        </p:spPr>
        <p:txBody>
          <a:bodyPr vert="horz" wrap="square" lIns="91424" tIns="45712" rIns="91424" bIns="45712" numCol="1" anchor="b" anchorCtr="0" compatLnSpc="1">
            <a:prstTxWarp prst="textNoShape">
              <a:avLst/>
            </a:prstTxWarp>
          </a:bodyPr>
          <a:lstStyle>
            <a:lvl1pPr algn="r" eaLnBrk="1" hangingPunct="1">
              <a:defRPr sz="1400">
                <a:solidFill>
                  <a:schemeClr val="accent1"/>
                </a:solidFill>
                <a:cs typeface="Arial" panose="020B0604020202020204" pitchFamily="34" charset="0"/>
              </a:defRPr>
            </a:lvl1pPr>
          </a:lstStyle>
          <a:p>
            <a:pPr>
              <a:defRPr/>
            </a:pPr>
            <a:fld id="{C30FC4CA-8C5F-4614-867C-93B7A69E37AB}" type="slidenum">
              <a:rPr lang="en-US" altLang="en-US" smtClean="0"/>
              <a:pPr>
                <a:defRPr/>
              </a:pPr>
              <a:t>‹#›</a:t>
            </a:fld>
            <a:endParaRPr lang="en-US" altLang="en-US" dirty="0"/>
          </a:p>
        </p:txBody>
      </p:sp>
      <p:sp>
        <p:nvSpPr>
          <p:cNvPr id="2"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1067" dirty="0">
              <a:solidFill>
                <a:srgbClr val="7F7F7F"/>
              </a:solidFill>
              <a:cs typeface="Arial" panose="020B0604020202020204" pitchFamily="34" charset="0"/>
              <a:sym typeface="Arial" panose="020B0604020202020204" pitchFamily="34" charset="0"/>
            </a:endParaRPr>
          </a:p>
        </p:txBody>
      </p:sp>
      <p:cxnSp>
        <p:nvCxnSpPr>
          <p:cNvPr id="11" name="Straight Connector 10"/>
          <p:cNvCxnSpPr/>
          <p:nvPr userDrawn="1"/>
        </p:nvCxnSpPr>
        <p:spPr>
          <a:xfrm>
            <a:off x="491067" y="6339417"/>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30" name="Picture 1"/>
          <p:cNvPicPr>
            <a:picLocks noChangeAspect="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10109201" y="1083734"/>
            <a:ext cx="1581151" cy="53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userDrawn="1"/>
        </p:nvCxnSpPr>
        <p:spPr>
          <a:xfrm>
            <a:off x="491067" y="1244600"/>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2679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6" r:id="rId53"/>
    <p:sldLayoutId id="2147483717" r:id="rId54"/>
  </p:sldLayoutIdLst>
  <p:hf hdr="0" ftr="0" dt="0"/>
  <p:txStyles>
    <p:titleStyle>
      <a:lvl1pPr algn="l" defTabSz="607469" rtl="0" eaLnBrk="1" fontAlgn="base" hangingPunct="1">
        <a:spcBef>
          <a:spcPct val="0"/>
        </a:spcBef>
        <a:spcAft>
          <a:spcPct val="0"/>
        </a:spcAft>
        <a:defRPr sz="4000" b="1" kern="1200" cap="all" spc="93">
          <a:solidFill>
            <a:srgbClr val="F9F9FF"/>
          </a:solidFill>
          <a:latin typeface="Arial Narrow"/>
          <a:ea typeface="MS PGothic" panose="020B0600070205080204" pitchFamily="34" charset="-128"/>
          <a:cs typeface="Arial Narrow"/>
        </a:defRPr>
      </a:lvl1pPr>
      <a:lvl2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2pPr>
      <a:lvl3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3pPr>
      <a:lvl4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4pPr>
      <a:lvl5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5pPr>
      <a:lvl6pPr marL="609475" algn="l" defTabSz="609475" rtl="0" eaLnBrk="1" fontAlgn="base" hangingPunct="1">
        <a:spcBef>
          <a:spcPct val="0"/>
        </a:spcBef>
        <a:spcAft>
          <a:spcPct val="0"/>
        </a:spcAft>
        <a:defRPr sz="4800" b="1">
          <a:solidFill>
            <a:schemeClr val="tx1"/>
          </a:solidFill>
          <a:latin typeface="Arial Narrow" pitchFamily="34" charset="0"/>
        </a:defRPr>
      </a:lvl6pPr>
      <a:lvl7pPr marL="1218952" algn="l" defTabSz="609475" rtl="0" eaLnBrk="1" fontAlgn="base" hangingPunct="1">
        <a:spcBef>
          <a:spcPct val="0"/>
        </a:spcBef>
        <a:spcAft>
          <a:spcPct val="0"/>
        </a:spcAft>
        <a:defRPr sz="4800" b="1">
          <a:solidFill>
            <a:schemeClr val="tx1"/>
          </a:solidFill>
          <a:latin typeface="Arial Narrow" pitchFamily="34" charset="0"/>
        </a:defRPr>
      </a:lvl7pPr>
      <a:lvl8pPr marL="1828426" algn="l" defTabSz="609475" rtl="0" eaLnBrk="1" fontAlgn="base" hangingPunct="1">
        <a:spcBef>
          <a:spcPct val="0"/>
        </a:spcBef>
        <a:spcAft>
          <a:spcPct val="0"/>
        </a:spcAft>
        <a:defRPr sz="4800" b="1">
          <a:solidFill>
            <a:schemeClr val="tx1"/>
          </a:solidFill>
          <a:latin typeface="Arial Narrow" pitchFamily="34" charset="0"/>
        </a:defRPr>
      </a:lvl8pPr>
      <a:lvl9pPr marL="2437904" algn="l" defTabSz="609475" rtl="0" eaLnBrk="1" fontAlgn="base" hangingPunct="1">
        <a:spcBef>
          <a:spcPct val="0"/>
        </a:spcBef>
        <a:spcAft>
          <a:spcPct val="0"/>
        </a:spcAft>
        <a:defRPr sz="4800" b="1">
          <a:solidFill>
            <a:schemeClr val="tx1"/>
          </a:solidFill>
          <a:latin typeface="Arial Narrow" pitchFamily="34" charset="0"/>
        </a:defRPr>
      </a:lvl9pPr>
    </p:titleStyle>
    <p:bodyStyle>
      <a:lvl1pPr marL="228594" indent="-228594" algn="l" defTabSz="607469" rtl="0" eaLnBrk="1" fontAlgn="base" hangingPunct="1">
        <a:lnSpc>
          <a:spcPts val="4000"/>
        </a:lnSpc>
        <a:spcBef>
          <a:spcPct val="0"/>
        </a:spcBef>
        <a:spcAft>
          <a:spcPct val="0"/>
        </a:spcAft>
        <a:buClr>
          <a:schemeClr val="tx1"/>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Narrow"/>
        </a:defRPr>
      </a:lvl1pPr>
      <a:lvl2pPr marL="613818" indent="-228594" algn="l" defTabSz="607469" rtl="0" eaLnBrk="1" fontAlgn="base" hangingPunct="1">
        <a:lnSpc>
          <a:spcPts val="4000"/>
        </a:lnSpc>
        <a:spcBef>
          <a:spcPct val="0"/>
        </a:spcBef>
        <a:spcAft>
          <a:spcPct val="0"/>
        </a:spcAft>
        <a:buFont typeface="Arial" panose="020B0604020202020204" pitchFamily="34" charset="0"/>
        <a:buChar char="•"/>
        <a:defRPr sz="2933" kern="1200">
          <a:solidFill>
            <a:schemeClr val="tx1"/>
          </a:solidFill>
          <a:latin typeface="Arial" pitchFamily="34" charset="0"/>
          <a:ea typeface="Arial Narrow" pitchFamily="34" charset="0"/>
          <a:cs typeface="Arial Narrow"/>
        </a:defRPr>
      </a:lvl2pPr>
      <a:lvl3pPr marL="1062540" indent="-228594" algn="l" defTabSz="607469" rtl="0" eaLnBrk="1" fontAlgn="base" hangingPunct="1">
        <a:lnSpc>
          <a:spcPts val="4000"/>
        </a:lnSpc>
        <a:spcBef>
          <a:spcPct val="0"/>
        </a:spcBef>
        <a:spcAft>
          <a:spcPct val="0"/>
        </a:spcAft>
        <a:buFont typeface="Arial" panose="020B0604020202020204" pitchFamily="34" charset="0"/>
        <a:buChar char="•"/>
        <a:defRPr sz="2667" kern="1200">
          <a:solidFill>
            <a:schemeClr val="tx1"/>
          </a:solidFill>
          <a:latin typeface="Arial" pitchFamily="34" charset="0"/>
          <a:ea typeface="Arial Narrow" pitchFamily="34" charset="0"/>
          <a:cs typeface="Arial Narrow"/>
        </a:defRPr>
      </a:lvl3pPr>
      <a:lvl4pPr marL="1447764" indent="-228594" algn="l" defTabSz="607469" rtl="0" eaLnBrk="1" fontAlgn="base" hangingPunct="1">
        <a:lnSpc>
          <a:spcPts val="4000"/>
        </a:lnSpc>
        <a:spcBef>
          <a:spcPct val="0"/>
        </a:spcBef>
        <a:spcAft>
          <a:spcPct val="0"/>
        </a:spcAft>
        <a:buFont typeface="Arial" panose="020B0604020202020204" pitchFamily="34" charset="0"/>
        <a:buChar char="•"/>
        <a:defRPr kern="1200">
          <a:solidFill>
            <a:schemeClr val="tx1"/>
          </a:solidFill>
          <a:latin typeface="Arial" pitchFamily="34" charset="0"/>
          <a:ea typeface="Arial Narrow" pitchFamily="34" charset="0"/>
          <a:cs typeface="Arial Narrow"/>
        </a:defRPr>
      </a:lvl4pPr>
      <a:lvl5pPr marL="1832988" indent="-228594" algn="l" defTabSz="607469" rtl="0" eaLnBrk="1" fontAlgn="base" hangingPunct="1">
        <a:lnSpc>
          <a:spcPts val="4000"/>
        </a:lnSpc>
        <a:spcBef>
          <a:spcPct val="0"/>
        </a:spcBef>
        <a:spcAft>
          <a:spcPct val="0"/>
        </a:spcAft>
        <a:buFont typeface="Arial" panose="020B0604020202020204" pitchFamily="34" charset="0"/>
        <a:buChar char="•"/>
        <a:defRPr sz="2133" kern="1200">
          <a:solidFill>
            <a:schemeClr val="tx1"/>
          </a:solidFill>
          <a:latin typeface="Arial" pitchFamily="34" charset="0"/>
          <a:ea typeface="Arial Narrow" pitchFamily="34" charset="0"/>
          <a:cs typeface="Arial Narrow"/>
        </a:defRPr>
      </a:lvl5pPr>
      <a:lvl6pPr marL="3352119" indent="-304739" algn="l" defTabSz="609475" rtl="0" eaLnBrk="1" latinLnBrk="0" hangingPunct="1">
        <a:spcBef>
          <a:spcPct val="20000"/>
        </a:spcBef>
        <a:buFont typeface="Arial"/>
        <a:buChar char="•"/>
        <a:defRPr sz="2667" kern="1200">
          <a:solidFill>
            <a:schemeClr val="tx1"/>
          </a:solidFill>
          <a:latin typeface="+mn-lt"/>
          <a:ea typeface="+mn-ea"/>
          <a:cs typeface="+mn-cs"/>
        </a:defRPr>
      </a:lvl6pPr>
      <a:lvl7pPr marL="3961596" indent="-304739" algn="l" defTabSz="609475" rtl="0" eaLnBrk="1" latinLnBrk="0" hangingPunct="1">
        <a:spcBef>
          <a:spcPct val="20000"/>
        </a:spcBef>
        <a:buFont typeface="Arial"/>
        <a:buChar char="•"/>
        <a:defRPr sz="2667" kern="1200">
          <a:solidFill>
            <a:schemeClr val="tx1"/>
          </a:solidFill>
          <a:latin typeface="+mn-lt"/>
          <a:ea typeface="+mn-ea"/>
          <a:cs typeface="+mn-cs"/>
        </a:defRPr>
      </a:lvl7pPr>
      <a:lvl8pPr marL="4571071" indent="-304739" algn="l" defTabSz="609475" rtl="0" eaLnBrk="1" latinLnBrk="0" hangingPunct="1">
        <a:spcBef>
          <a:spcPct val="20000"/>
        </a:spcBef>
        <a:buFont typeface="Arial"/>
        <a:buChar char="•"/>
        <a:defRPr sz="2667" kern="1200">
          <a:solidFill>
            <a:schemeClr val="tx1"/>
          </a:solidFill>
          <a:latin typeface="+mn-lt"/>
          <a:ea typeface="+mn-ea"/>
          <a:cs typeface="+mn-cs"/>
        </a:defRPr>
      </a:lvl8pPr>
      <a:lvl9pPr marL="5180546" indent="-304739" algn="l" defTabSz="60947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75" rtl="0" eaLnBrk="1" latinLnBrk="0" hangingPunct="1">
        <a:defRPr sz="2400" kern="1200">
          <a:solidFill>
            <a:schemeClr val="tx1"/>
          </a:solidFill>
          <a:latin typeface="+mn-lt"/>
          <a:ea typeface="+mn-ea"/>
          <a:cs typeface="+mn-cs"/>
        </a:defRPr>
      </a:lvl1pPr>
      <a:lvl2pPr marL="609475" algn="l" defTabSz="609475" rtl="0" eaLnBrk="1" latinLnBrk="0" hangingPunct="1">
        <a:defRPr sz="2400" kern="1200">
          <a:solidFill>
            <a:schemeClr val="tx1"/>
          </a:solidFill>
          <a:latin typeface="+mn-lt"/>
          <a:ea typeface="+mn-ea"/>
          <a:cs typeface="+mn-cs"/>
        </a:defRPr>
      </a:lvl2pPr>
      <a:lvl3pPr marL="1218952" algn="l" defTabSz="609475" rtl="0" eaLnBrk="1" latinLnBrk="0" hangingPunct="1">
        <a:defRPr sz="2400" kern="1200">
          <a:solidFill>
            <a:schemeClr val="tx1"/>
          </a:solidFill>
          <a:latin typeface="+mn-lt"/>
          <a:ea typeface="+mn-ea"/>
          <a:cs typeface="+mn-cs"/>
        </a:defRPr>
      </a:lvl3pPr>
      <a:lvl4pPr marL="1828426" algn="l" defTabSz="609475" rtl="0" eaLnBrk="1" latinLnBrk="0" hangingPunct="1">
        <a:defRPr sz="2400" kern="1200">
          <a:solidFill>
            <a:schemeClr val="tx1"/>
          </a:solidFill>
          <a:latin typeface="+mn-lt"/>
          <a:ea typeface="+mn-ea"/>
          <a:cs typeface="+mn-cs"/>
        </a:defRPr>
      </a:lvl4pPr>
      <a:lvl5pPr marL="2437904" algn="l" defTabSz="609475" rtl="0" eaLnBrk="1" latinLnBrk="0" hangingPunct="1">
        <a:defRPr sz="2400" kern="1200">
          <a:solidFill>
            <a:schemeClr val="tx1"/>
          </a:solidFill>
          <a:latin typeface="+mn-lt"/>
          <a:ea typeface="+mn-ea"/>
          <a:cs typeface="+mn-cs"/>
        </a:defRPr>
      </a:lvl5pPr>
      <a:lvl6pPr marL="3047381" algn="l" defTabSz="609475" rtl="0" eaLnBrk="1" latinLnBrk="0" hangingPunct="1">
        <a:defRPr sz="2400" kern="1200">
          <a:solidFill>
            <a:schemeClr val="tx1"/>
          </a:solidFill>
          <a:latin typeface="+mn-lt"/>
          <a:ea typeface="+mn-ea"/>
          <a:cs typeface="+mn-cs"/>
        </a:defRPr>
      </a:lvl6pPr>
      <a:lvl7pPr marL="3656858" algn="l" defTabSz="609475" rtl="0" eaLnBrk="1" latinLnBrk="0" hangingPunct="1">
        <a:defRPr sz="2400" kern="1200">
          <a:solidFill>
            <a:schemeClr val="tx1"/>
          </a:solidFill>
          <a:latin typeface="+mn-lt"/>
          <a:ea typeface="+mn-ea"/>
          <a:cs typeface="+mn-cs"/>
        </a:defRPr>
      </a:lvl7pPr>
      <a:lvl8pPr marL="4266333" algn="l" defTabSz="609475" rtl="0" eaLnBrk="1" latinLnBrk="0" hangingPunct="1">
        <a:defRPr sz="2400" kern="1200">
          <a:solidFill>
            <a:schemeClr val="tx1"/>
          </a:solidFill>
          <a:latin typeface="+mn-lt"/>
          <a:ea typeface="+mn-ea"/>
          <a:cs typeface="+mn-cs"/>
        </a:defRPr>
      </a:lvl8pPr>
      <a:lvl9pPr marL="4875809" algn="l" defTabSz="60947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A1A55-F7B9-43C3-B95D-4C495BEB61E5}"/>
              </a:ext>
            </a:extLst>
          </p:cNvPr>
          <p:cNvSpPr>
            <a:spLocks noGrp="1"/>
          </p:cNvSpPr>
          <p:nvPr>
            <p:ph type="ctrTitle"/>
          </p:nvPr>
        </p:nvSpPr>
        <p:spPr/>
        <p:txBody>
          <a:bodyPr/>
          <a:lstStyle/>
          <a:p>
            <a:r>
              <a:rPr lang="en-US" dirty="0"/>
              <a:t>Medicaid Population Health</a:t>
            </a:r>
            <a:br>
              <a:rPr lang="en-US" dirty="0"/>
            </a:br>
            <a:r>
              <a:rPr lang="en-US" sz="2400" dirty="0"/>
              <a:t>Strategy &amp; roadmap</a:t>
            </a:r>
          </a:p>
        </p:txBody>
      </p:sp>
      <p:sp>
        <p:nvSpPr>
          <p:cNvPr id="5" name="Text Placeholder 4">
            <a:extLst>
              <a:ext uri="{FF2B5EF4-FFF2-40B4-BE49-F238E27FC236}">
                <a16:creationId xmlns:a16="http://schemas.microsoft.com/office/drawing/2014/main" id="{9FA3F83F-EAF1-492D-A717-0C8EDF55F143}"/>
              </a:ext>
            </a:extLst>
          </p:cNvPr>
          <p:cNvSpPr>
            <a:spLocks noGrp="1"/>
          </p:cNvSpPr>
          <p:nvPr>
            <p:ph type="body" sz="quarter" idx="14"/>
          </p:nvPr>
        </p:nvSpPr>
        <p:spPr/>
        <p:txBody>
          <a:bodyPr/>
          <a:lstStyle/>
          <a:p>
            <a:r>
              <a:rPr lang="en-US" dirty="0"/>
              <a:t>Marie Malinowski, Principal Program Manager, Medicaid Population Health</a:t>
            </a:r>
          </a:p>
          <a:p>
            <a:r>
              <a:rPr lang="en-US" dirty="0"/>
              <a:t>August 2024</a:t>
            </a:r>
          </a:p>
        </p:txBody>
      </p:sp>
    </p:spTree>
    <p:extLst>
      <p:ext uri="{BB962C8B-B14F-4D97-AF65-F5344CB8AC3E}">
        <p14:creationId xmlns:p14="http://schemas.microsoft.com/office/powerpoint/2010/main" val="2322634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C9D8C5-5D7F-735A-A17E-E32C276FCD24}"/>
              </a:ext>
            </a:extLst>
          </p:cNvPr>
          <p:cNvSpPr>
            <a:spLocks noGrp="1"/>
          </p:cNvSpPr>
          <p:nvPr>
            <p:ph type="body" sz="quarter" idx="11"/>
          </p:nvPr>
        </p:nvSpPr>
        <p:spPr/>
        <p:txBody>
          <a:bodyPr/>
          <a:lstStyle/>
          <a:p>
            <a:pPr marL="0" indent="0">
              <a:buNone/>
            </a:pPr>
            <a:r>
              <a:rPr lang="en-US" b="1" dirty="0"/>
              <a:t>Learning Objectives for this Training</a:t>
            </a:r>
          </a:p>
          <a:p>
            <a:pPr marL="342900" indent="-342900">
              <a:lnSpc>
                <a:spcPct val="100000"/>
              </a:lnSpc>
              <a:spcBef>
                <a:spcPts val="600"/>
              </a:spcBef>
              <a:spcAft>
                <a:spcPts val="600"/>
              </a:spcAft>
              <a:buFont typeface="+mj-lt"/>
              <a:buAutoNum type="arabicPeriod"/>
            </a:pPr>
            <a:r>
              <a:rPr lang="en-US" sz="2400" dirty="0"/>
              <a:t>Participants will be able to define and understand Population Health</a:t>
            </a:r>
          </a:p>
          <a:p>
            <a:pPr marL="342900" indent="-342900">
              <a:lnSpc>
                <a:spcPct val="100000"/>
              </a:lnSpc>
              <a:spcBef>
                <a:spcPts val="600"/>
              </a:spcBef>
              <a:spcAft>
                <a:spcPts val="600"/>
              </a:spcAft>
              <a:buFont typeface="+mj-lt"/>
              <a:buAutoNum type="arabicPeriod"/>
            </a:pPr>
            <a:r>
              <a:rPr lang="en-US" sz="2400" dirty="0"/>
              <a:t>Participants will better understand how Population Health and data guides our programs and interventions to improve member outcomes</a:t>
            </a:r>
          </a:p>
          <a:p>
            <a:pPr marL="342900" indent="-342900">
              <a:lnSpc>
                <a:spcPct val="100000"/>
              </a:lnSpc>
              <a:spcBef>
                <a:spcPts val="600"/>
              </a:spcBef>
              <a:spcAft>
                <a:spcPts val="600"/>
              </a:spcAft>
              <a:buFont typeface="+mj-lt"/>
              <a:buAutoNum type="arabicPeriod"/>
            </a:pPr>
            <a:r>
              <a:rPr lang="en-US" sz="2400" dirty="0"/>
              <a:t>Participants can leverage this information as a tool to evaluate and share information about their communities to improve member outcomes</a:t>
            </a:r>
          </a:p>
          <a:p>
            <a:endParaRPr lang="en-US" dirty="0"/>
          </a:p>
        </p:txBody>
      </p:sp>
      <p:sp>
        <p:nvSpPr>
          <p:cNvPr id="3" name="Title 2">
            <a:extLst>
              <a:ext uri="{FF2B5EF4-FFF2-40B4-BE49-F238E27FC236}">
                <a16:creationId xmlns:a16="http://schemas.microsoft.com/office/drawing/2014/main" id="{8B363D5E-365B-695B-0F2A-085864040A1A}"/>
              </a:ext>
            </a:extLst>
          </p:cNvPr>
          <p:cNvSpPr>
            <a:spLocks noGrp="1"/>
          </p:cNvSpPr>
          <p:nvPr>
            <p:ph type="title"/>
          </p:nvPr>
        </p:nvSpPr>
        <p:spPr/>
        <p:txBody>
          <a:bodyPr/>
          <a:lstStyle/>
          <a:p>
            <a:r>
              <a:rPr lang="en-US" dirty="0"/>
              <a:t>Welcome!</a:t>
            </a:r>
          </a:p>
        </p:txBody>
      </p:sp>
      <p:sp>
        <p:nvSpPr>
          <p:cNvPr id="4" name="Slide Number Placeholder 3">
            <a:extLst>
              <a:ext uri="{FF2B5EF4-FFF2-40B4-BE49-F238E27FC236}">
                <a16:creationId xmlns:a16="http://schemas.microsoft.com/office/drawing/2014/main" id="{E8F6D088-E2F2-CD48-B50C-5B20EF77FBD5}"/>
              </a:ext>
            </a:extLst>
          </p:cNvPr>
          <p:cNvSpPr>
            <a:spLocks noGrp="1"/>
          </p:cNvSpPr>
          <p:nvPr>
            <p:ph type="sldNum" sz="quarter" idx="12"/>
          </p:nvPr>
        </p:nvSpPr>
        <p:spPr/>
        <p:txBody>
          <a:bodyPr/>
          <a:lstStyle/>
          <a:p>
            <a:pPr>
              <a:defRPr/>
            </a:pPr>
            <a:fld id="{72F39CDF-070F-46DA-A713-13ACA74619E8}" type="slidenum">
              <a:rPr lang="en-US" altLang="en-US" smtClean="0"/>
              <a:pPr>
                <a:defRPr/>
              </a:pPr>
              <a:t>2</a:t>
            </a:fld>
            <a:endParaRPr lang="en-US" altLang="en-US" dirty="0"/>
          </a:p>
        </p:txBody>
      </p:sp>
    </p:spTree>
    <p:extLst>
      <p:ext uri="{BB962C8B-B14F-4D97-AF65-F5344CB8AC3E}">
        <p14:creationId xmlns:p14="http://schemas.microsoft.com/office/powerpoint/2010/main" val="142731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83E484-2CBD-40B3-B0F9-7FFFBE4C1AEC}"/>
              </a:ext>
            </a:extLst>
          </p:cNvPr>
          <p:cNvSpPr>
            <a:spLocks noGrp="1"/>
          </p:cNvSpPr>
          <p:nvPr>
            <p:ph type="sldNum" sz="quarter" idx="12"/>
          </p:nvPr>
        </p:nvSpPr>
        <p:spPr/>
        <p:txBody>
          <a:bodyPr/>
          <a:lstStyle/>
          <a:p>
            <a:pPr>
              <a:defRPr/>
            </a:pPr>
            <a:fld id="{72F39CDF-070F-46DA-A713-13ACA74619E8}" type="slidenum">
              <a:rPr lang="en-US" altLang="en-US" smtClean="0"/>
              <a:pPr>
                <a:defRPr/>
              </a:pPr>
              <a:t>3</a:t>
            </a:fld>
            <a:endParaRPr lang="en-US" altLang="en-US" dirty="0"/>
          </a:p>
        </p:txBody>
      </p:sp>
      <p:grpSp>
        <p:nvGrpSpPr>
          <p:cNvPr id="6" name="Group 5">
            <a:extLst>
              <a:ext uri="{FF2B5EF4-FFF2-40B4-BE49-F238E27FC236}">
                <a16:creationId xmlns:a16="http://schemas.microsoft.com/office/drawing/2014/main" id="{36F83E23-905A-43EE-BBE0-5D1235164DBB}"/>
              </a:ext>
            </a:extLst>
          </p:cNvPr>
          <p:cNvGrpSpPr/>
          <p:nvPr/>
        </p:nvGrpSpPr>
        <p:grpSpPr>
          <a:xfrm>
            <a:off x="4549985" y="2939448"/>
            <a:ext cx="4042288" cy="1355247"/>
            <a:chOff x="751236" y="2606803"/>
            <a:chExt cx="6569288" cy="2334851"/>
          </a:xfrm>
        </p:grpSpPr>
        <p:sp>
          <p:nvSpPr>
            <p:cNvPr id="9" name="TextBox 8">
              <a:extLst>
                <a:ext uri="{FF2B5EF4-FFF2-40B4-BE49-F238E27FC236}">
                  <a16:creationId xmlns:a16="http://schemas.microsoft.com/office/drawing/2014/main" id="{EF84AEDF-41A8-4938-BD6C-B1ACE69B748C}"/>
                </a:ext>
              </a:extLst>
            </p:cNvPr>
            <p:cNvSpPr txBox="1"/>
            <p:nvPr/>
          </p:nvSpPr>
          <p:spPr>
            <a:xfrm>
              <a:off x="751236" y="4588365"/>
              <a:ext cx="2002727" cy="353289"/>
            </a:xfrm>
            <a:prstGeom prst="rect">
              <a:avLst/>
            </a:prstGeom>
            <a:solidFill>
              <a:schemeClr val="bg1"/>
            </a:solidFill>
          </p:spPr>
          <p:txBody>
            <a:bodyPr wrap="square">
              <a:noAutofit/>
            </a:bodyPr>
            <a:lstStyle/>
            <a:p>
              <a:pPr defTabSz="1219170">
                <a:spcBef>
                  <a:spcPts val="1600"/>
                </a:spcBef>
                <a:buClr>
                  <a:srgbClr val="000000"/>
                </a:buClr>
                <a:defRPr/>
              </a:pPr>
              <a:endParaRPr lang="en-US" sz="2400" b="1" kern="0" dirty="0">
                <a:solidFill>
                  <a:srgbClr val="73ABD3"/>
                </a:solidFill>
                <a:latin typeface="Arial" panose="020B0604020202020204"/>
                <a:cs typeface="Arial"/>
                <a:sym typeface="Arial"/>
              </a:endParaRPr>
            </a:p>
          </p:txBody>
        </p:sp>
        <p:sp>
          <p:nvSpPr>
            <p:cNvPr id="12" name="TextBox 11">
              <a:extLst>
                <a:ext uri="{FF2B5EF4-FFF2-40B4-BE49-F238E27FC236}">
                  <a16:creationId xmlns:a16="http://schemas.microsoft.com/office/drawing/2014/main" id="{A16A1864-7BF2-49C8-BBDC-5BF1D9D95FAF}"/>
                </a:ext>
              </a:extLst>
            </p:cNvPr>
            <p:cNvSpPr txBox="1"/>
            <p:nvPr/>
          </p:nvSpPr>
          <p:spPr>
            <a:xfrm>
              <a:off x="5183065" y="2606803"/>
              <a:ext cx="2137459" cy="325663"/>
            </a:xfrm>
            <a:prstGeom prst="rect">
              <a:avLst/>
            </a:prstGeom>
            <a:solidFill>
              <a:schemeClr val="bg1"/>
            </a:solidFill>
          </p:spPr>
          <p:txBody>
            <a:bodyPr wrap="square">
              <a:noAutofit/>
            </a:bodyPr>
            <a:lstStyle/>
            <a:p>
              <a:pPr defTabSz="1219170">
                <a:spcBef>
                  <a:spcPts val="1600"/>
                </a:spcBef>
                <a:buClr>
                  <a:srgbClr val="000000"/>
                </a:buClr>
                <a:defRPr/>
              </a:pPr>
              <a:endParaRPr lang="en-US" sz="2400" b="1" kern="0" dirty="0">
                <a:solidFill>
                  <a:srgbClr val="73ABD3"/>
                </a:solidFill>
                <a:latin typeface="Arial" panose="020B0604020202020204"/>
                <a:cs typeface="Arial"/>
                <a:sym typeface="Arial"/>
              </a:endParaRPr>
            </a:p>
          </p:txBody>
        </p:sp>
        <p:sp>
          <p:nvSpPr>
            <p:cNvPr id="13" name="TextBox 12">
              <a:extLst>
                <a:ext uri="{FF2B5EF4-FFF2-40B4-BE49-F238E27FC236}">
                  <a16:creationId xmlns:a16="http://schemas.microsoft.com/office/drawing/2014/main" id="{CDB9BA98-B1A1-4283-A0A0-B3731F6AD388}"/>
                </a:ext>
              </a:extLst>
            </p:cNvPr>
            <p:cNvSpPr txBox="1"/>
            <p:nvPr/>
          </p:nvSpPr>
          <p:spPr>
            <a:xfrm>
              <a:off x="1956579" y="4315413"/>
              <a:ext cx="2137459" cy="325663"/>
            </a:xfrm>
            <a:prstGeom prst="rect">
              <a:avLst/>
            </a:prstGeom>
            <a:solidFill>
              <a:schemeClr val="bg1"/>
            </a:solidFill>
          </p:spPr>
          <p:txBody>
            <a:bodyPr wrap="square">
              <a:noAutofit/>
            </a:bodyPr>
            <a:lstStyle/>
            <a:p>
              <a:pPr defTabSz="1219170">
                <a:spcBef>
                  <a:spcPts val="1600"/>
                </a:spcBef>
                <a:buClr>
                  <a:srgbClr val="000000"/>
                </a:buClr>
                <a:defRPr/>
              </a:pPr>
              <a:endParaRPr lang="en-US" sz="2400" b="1" kern="0" dirty="0">
                <a:solidFill>
                  <a:srgbClr val="73ABD3"/>
                </a:solidFill>
                <a:latin typeface="Arial" panose="020B0604020202020204"/>
                <a:cs typeface="Arial"/>
                <a:sym typeface="Arial"/>
              </a:endParaRPr>
            </a:p>
          </p:txBody>
        </p:sp>
      </p:grpSp>
      <p:sp>
        <p:nvSpPr>
          <p:cNvPr id="36" name="Title 2">
            <a:extLst>
              <a:ext uri="{FF2B5EF4-FFF2-40B4-BE49-F238E27FC236}">
                <a16:creationId xmlns:a16="http://schemas.microsoft.com/office/drawing/2014/main" id="{F427F0CE-3222-4C8D-BF4C-E2D96312574B}"/>
              </a:ext>
            </a:extLst>
          </p:cNvPr>
          <p:cNvSpPr txBox="1">
            <a:spLocks/>
          </p:cNvSpPr>
          <p:nvPr/>
        </p:nvSpPr>
        <p:spPr>
          <a:xfrm>
            <a:off x="617909" y="95348"/>
            <a:ext cx="9298933" cy="1021427"/>
          </a:xfrm>
          <a:prstGeom prst="rect">
            <a:avLst/>
          </a:prstGeom>
        </p:spPr>
        <p:txBody>
          <a:bodyPr lIns="0" tIns="0" rIns="0" bIns="0" anchor="b"/>
          <a:lstStyle>
            <a:lvl1pPr algn="l" defTabSz="607469" rtl="0" eaLnBrk="1" fontAlgn="base" hangingPunct="1">
              <a:lnSpc>
                <a:spcPct val="90000"/>
              </a:lnSpc>
              <a:spcBef>
                <a:spcPct val="0"/>
              </a:spcBef>
              <a:spcAft>
                <a:spcPct val="0"/>
              </a:spcAft>
              <a:defRPr sz="3467" b="1" i="0" kern="1200" cap="all" spc="93" baseline="0">
                <a:solidFill>
                  <a:srgbClr val="003359"/>
                </a:solidFill>
                <a:latin typeface="Arial"/>
                <a:ea typeface="MS PGothic" panose="020B0600070205080204" pitchFamily="34" charset="-128"/>
                <a:cs typeface="Arial"/>
              </a:defRPr>
            </a:lvl1pPr>
            <a:lvl2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2pPr>
            <a:lvl3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3pPr>
            <a:lvl4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4pPr>
            <a:lvl5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5pPr>
            <a:lvl6pPr marL="609475" algn="l" defTabSz="609475" rtl="0" eaLnBrk="1" fontAlgn="base" hangingPunct="1">
              <a:spcBef>
                <a:spcPct val="0"/>
              </a:spcBef>
              <a:spcAft>
                <a:spcPct val="0"/>
              </a:spcAft>
              <a:defRPr sz="4800" b="1">
                <a:solidFill>
                  <a:schemeClr val="tx1"/>
                </a:solidFill>
                <a:latin typeface="Arial Narrow" pitchFamily="34" charset="0"/>
              </a:defRPr>
            </a:lvl6pPr>
            <a:lvl7pPr marL="1218952" algn="l" defTabSz="609475" rtl="0" eaLnBrk="1" fontAlgn="base" hangingPunct="1">
              <a:spcBef>
                <a:spcPct val="0"/>
              </a:spcBef>
              <a:spcAft>
                <a:spcPct val="0"/>
              </a:spcAft>
              <a:defRPr sz="4800" b="1">
                <a:solidFill>
                  <a:schemeClr val="tx1"/>
                </a:solidFill>
                <a:latin typeface="Arial Narrow" pitchFamily="34" charset="0"/>
              </a:defRPr>
            </a:lvl7pPr>
            <a:lvl8pPr marL="1828426" algn="l" defTabSz="609475" rtl="0" eaLnBrk="1" fontAlgn="base" hangingPunct="1">
              <a:spcBef>
                <a:spcPct val="0"/>
              </a:spcBef>
              <a:spcAft>
                <a:spcPct val="0"/>
              </a:spcAft>
              <a:defRPr sz="4800" b="1">
                <a:solidFill>
                  <a:schemeClr val="tx1"/>
                </a:solidFill>
                <a:latin typeface="Arial Narrow" pitchFamily="34" charset="0"/>
              </a:defRPr>
            </a:lvl8pPr>
            <a:lvl9pPr marL="2437904" algn="l" defTabSz="609475" rtl="0" eaLnBrk="1" fontAlgn="base" hangingPunct="1">
              <a:spcBef>
                <a:spcPct val="0"/>
              </a:spcBef>
              <a:spcAft>
                <a:spcPct val="0"/>
              </a:spcAft>
              <a:defRPr sz="4800" b="1">
                <a:solidFill>
                  <a:schemeClr val="tx1"/>
                </a:solidFill>
                <a:latin typeface="Arial Narrow" pitchFamily="34" charset="0"/>
              </a:defRPr>
            </a:lvl9pPr>
          </a:lstStyle>
          <a:p>
            <a:r>
              <a:rPr lang="en-US" dirty="0"/>
              <a:t>What is population health?</a:t>
            </a:r>
            <a:br>
              <a:rPr lang="en-US" dirty="0"/>
            </a:br>
            <a:endParaRPr lang="en-US" sz="1800" dirty="0"/>
          </a:p>
        </p:txBody>
      </p:sp>
      <p:sp>
        <p:nvSpPr>
          <p:cNvPr id="3" name="TextBox 2">
            <a:extLst>
              <a:ext uri="{FF2B5EF4-FFF2-40B4-BE49-F238E27FC236}">
                <a16:creationId xmlns:a16="http://schemas.microsoft.com/office/drawing/2014/main" id="{F6C26F5F-847E-87D6-E9F1-7D2DBEF2975F}"/>
              </a:ext>
            </a:extLst>
          </p:cNvPr>
          <p:cNvSpPr txBox="1"/>
          <p:nvPr/>
        </p:nvSpPr>
        <p:spPr>
          <a:xfrm>
            <a:off x="436170" y="2229869"/>
            <a:ext cx="6093506" cy="2959785"/>
          </a:xfrm>
          <a:prstGeom prst="rect">
            <a:avLst/>
          </a:prstGeom>
          <a:noFill/>
        </p:spPr>
        <p:txBody>
          <a:bodyPr wrap="square">
            <a:spAutoFit/>
          </a:bodyPr>
          <a:lstStyle/>
          <a:p>
            <a:pPr marL="0" indent="0">
              <a:buNone/>
            </a:pPr>
            <a:r>
              <a:rPr lang="en-US" sz="2400" b="1" cap="all" dirty="0">
                <a:solidFill>
                  <a:srgbClr val="138897"/>
                </a:solidFill>
              </a:rPr>
              <a:t>Definition</a:t>
            </a:r>
            <a:r>
              <a:rPr lang="en-US" sz="2400" b="1" dirty="0">
                <a:solidFill>
                  <a:srgbClr val="138897"/>
                </a:solidFill>
              </a:rPr>
              <a:t>: </a:t>
            </a:r>
            <a:r>
              <a:rPr lang="en-US" sz="1800" dirty="0">
                <a:solidFill>
                  <a:schemeClr val="tx2"/>
                </a:solidFill>
              </a:rPr>
              <a:t>A strategic framework to improve the </a:t>
            </a:r>
            <a:r>
              <a:rPr lang="en-US" sz="1800" b="1" dirty="0"/>
              <a:t>outcomes</a:t>
            </a:r>
            <a:r>
              <a:rPr lang="en-US" sz="1800" b="1" dirty="0">
                <a:solidFill>
                  <a:schemeClr val="tx2"/>
                </a:solidFill>
              </a:rPr>
              <a:t> </a:t>
            </a:r>
            <a:r>
              <a:rPr lang="en-US" sz="1800" dirty="0">
                <a:solidFill>
                  <a:schemeClr val="tx2"/>
                </a:solidFill>
              </a:rPr>
              <a:t>of a defined </a:t>
            </a:r>
            <a:r>
              <a:rPr lang="en-US" sz="1800" b="1" dirty="0"/>
              <a:t>group</a:t>
            </a:r>
            <a:r>
              <a:rPr lang="en-US" sz="1800" b="1" dirty="0">
                <a:solidFill>
                  <a:schemeClr val="tx2"/>
                </a:solidFill>
              </a:rPr>
              <a:t> </a:t>
            </a:r>
            <a:r>
              <a:rPr lang="en-US" sz="1800" b="1" dirty="0"/>
              <a:t>of people </a:t>
            </a:r>
            <a:r>
              <a:rPr lang="en-US" sz="1800" dirty="0">
                <a:solidFill>
                  <a:schemeClr val="tx2"/>
                </a:solidFill>
              </a:rPr>
              <a:t>and informs a model of care for addressing individuals’ comprehensive health needs. </a:t>
            </a:r>
          </a:p>
          <a:p>
            <a:pPr marL="0" indent="0">
              <a:buNone/>
            </a:pPr>
            <a:endParaRPr lang="en-US" dirty="0">
              <a:solidFill>
                <a:schemeClr val="tx2"/>
              </a:solidFill>
            </a:endParaRPr>
          </a:p>
          <a:p>
            <a:pPr>
              <a:buClr>
                <a:schemeClr val="bg1">
                  <a:lumMod val="50000"/>
                </a:schemeClr>
              </a:buClr>
              <a:buFont typeface="Wingdings 3" panose="05040102010807070707" pitchFamily="18" charset="2"/>
              <a:buChar char=""/>
            </a:pPr>
            <a:r>
              <a:rPr lang="en-US" b="1" dirty="0"/>
              <a:t>People</a:t>
            </a:r>
            <a:r>
              <a:rPr lang="en-US" b="1" dirty="0">
                <a:solidFill>
                  <a:schemeClr val="tx2"/>
                </a:solidFill>
              </a:rPr>
              <a:t>:</a:t>
            </a:r>
            <a:r>
              <a:rPr lang="en-US" dirty="0">
                <a:solidFill>
                  <a:schemeClr val="tx2"/>
                </a:solidFill>
              </a:rPr>
              <a:t> Race &amp; ethnicity, age, gender, gender identity, disease or condition, and genetics. </a:t>
            </a:r>
            <a:br>
              <a:rPr lang="en-US" dirty="0">
                <a:solidFill>
                  <a:schemeClr val="tx2"/>
                </a:solidFill>
                <a:highlight>
                  <a:srgbClr val="FFFF00"/>
                </a:highlight>
              </a:rPr>
            </a:br>
            <a:endParaRPr lang="en-US" b="1" dirty="0">
              <a:solidFill>
                <a:schemeClr val="tx2"/>
              </a:solidFill>
              <a:highlight>
                <a:srgbClr val="FFFF00"/>
              </a:highlight>
            </a:endParaRPr>
          </a:p>
          <a:p>
            <a:pPr>
              <a:buClr>
                <a:schemeClr val="bg1">
                  <a:lumMod val="50000"/>
                </a:schemeClr>
              </a:buClr>
              <a:buFont typeface="Wingdings 3" panose="05040102010807070707" pitchFamily="18" charset="2"/>
              <a:buChar char=""/>
            </a:pPr>
            <a:r>
              <a:rPr lang="en-US" b="1" dirty="0"/>
              <a:t>Factors that contribute to health</a:t>
            </a:r>
            <a:r>
              <a:rPr lang="en-US" b="1" dirty="0">
                <a:solidFill>
                  <a:schemeClr val="tx2"/>
                </a:solidFill>
              </a:rPr>
              <a:t>: </a:t>
            </a:r>
            <a:r>
              <a:rPr lang="en-US" dirty="0">
                <a:solidFill>
                  <a:schemeClr val="tx2"/>
                </a:solidFill>
              </a:rPr>
              <a:t>Environmental, geography, income, employment, safety, education, etc. </a:t>
            </a:r>
            <a:endParaRPr lang="en-US" dirty="0">
              <a:solidFill>
                <a:schemeClr val="tx2"/>
              </a:solidFill>
              <a:highlight>
                <a:srgbClr val="FFFF00"/>
              </a:highlight>
            </a:endParaRPr>
          </a:p>
          <a:p>
            <a:pPr marL="0" indent="0">
              <a:lnSpc>
                <a:spcPts val="2300"/>
              </a:lnSpc>
              <a:buNone/>
            </a:pPr>
            <a:endParaRPr lang="en-US" dirty="0"/>
          </a:p>
        </p:txBody>
      </p:sp>
      <p:pic>
        <p:nvPicPr>
          <p:cNvPr id="2" name="Picture 1">
            <a:extLst>
              <a:ext uri="{FF2B5EF4-FFF2-40B4-BE49-F238E27FC236}">
                <a16:creationId xmlns:a16="http://schemas.microsoft.com/office/drawing/2014/main" id="{BFC3FFD2-36E8-BFD0-3081-B4CE09E4DEF8}"/>
              </a:ext>
            </a:extLst>
          </p:cNvPr>
          <p:cNvPicPr>
            <a:picLocks noChangeAspect="1"/>
          </p:cNvPicPr>
          <p:nvPr/>
        </p:nvPicPr>
        <p:blipFill rotWithShape="1">
          <a:blip r:embed="rId2"/>
          <a:srcRect t="12505" b="10809"/>
          <a:stretch/>
        </p:blipFill>
        <p:spPr>
          <a:xfrm>
            <a:off x="7277029" y="1969703"/>
            <a:ext cx="3955378" cy="3329225"/>
          </a:xfrm>
          <a:prstGeom prst="rect">
            <a:avLst/>
          </a:prstGeom>
        </p:spPr>
      </p:pic>
    </p:spTree>
    <p:extLst>
      <p:ext uri="{BB962C8B-B14F-4D97-AF65-F5344CB8AC3E}">
        <p14:creationId xmlns:p14="http://schemas.microsoft.com/office/powerpoint/2010/main" val="55416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14BE9B-8AA5-5EEF-109B-7AEC70C19779}"/>
              </a:ext>
            </a:extLst>
          </p:cNvPr>
          <p:cNvSpPr>
            <a:spLocks noGrp="1"/>
          </p:cNvSpPr>
          <p:nvPr>
            <p:ph type="title"/>
          </p:nvPr>
        </p:nvSpPr>
        <p:spPr/>
        <p:txBody>
          <a:bodyPr/>
          <a:lstStyle/>
          <a:p>
            <a:r>
              <a:rPr lang="en-US" dirty="0"/>
              <a:t>What is population health?</a:t>
            </a:r>
          </a:p>
        </p:txBody>
      </p:sp>
      <p:sp>
        <p:nvSpPr>
          <p:cNvPr id="4" name="Slide Number Placeholder 3">
            <a:extLst>
              <a:ext uri="{FF2B5EF4-FFF2-40B4-BE49-F238E27FC236}">
                <a16:creationId xmlns:a16="http://schemas.microsoft.com/office/drawing/2014/main" id="{1893F6A7-46EB-7B6E-570D-7F373F8F6C4B}"/>
              </a:ext>
            </a:extLst>
          </p:cNvPr>
          <p:cNvSpPr>
            <a:spLocks noGrp="1"/>
          </p:cNvSpPr>
          <p:nvPr>
            <p:ph type="sldNum" sz="quarter" idx="12"/>
          </p:nvPr>
        </p:nvSpPr>
        <p:spPr/>
        <p:txBody>
          <a:bodyPr/>
          <a:lstStyle/>
          <a:p>
            <a:pPr>
              <a:defRPr/>
            </a:pPr>
            <a:fld id="{72F39CDF-070F-46DA-A713-13ACA74619E8}" type="slidenum">
              <a:rPr lang="en-US" altLang="en-US" smtClean="0"/>
              <a:pPr>
                <a:defRPr/>
              </a:pPr>
              <a:t>4</a:t>
            </a:fld>
            <a:endParaRPr lang="en-US" altLang="en-US" dirty="0"/>
          </a:p>
        </p:txBody>
      </p:sp>
      <p:pic>
        <p:nvPicPr>
          <p:cNvPr id="6" name="Picture 5">
            <a:extLst>
              <a:ext uri="{FF2B5EF4-FFF2-40B4-BE49-F238E27FC236}">
                <a16:creationId xmlns:a16="http://schemas.microsoft.com/office/drawing/2014/main" id="{932D60C9-211E-A2D4-5094-730BBC0F207E}"/>
              </a:ext>
            </a:extLst>
          </p:cNvPr>
          <p:cNvPicPr>
            <a:picLocks noChangeAspect="1"/>
          </p:cNvPicPr>
          <p:nvPr/>
        </p:nvPicPr>
        <p:blipFill>
          <a:blip r:embed="rId2"/>
          <a:stretch>
            <a:fillRect/>
          </a:stretch>
        </p:blipFill>
        <p:spPr>
          <a:xfrm>
            <a:off x="2320928" y="2312662"/>
            <a:ext cx="9298933" cy="3769463"/>
          </a:xfrm>
          <a:prstGeom prst="rect">
            <a:avLst/>
          </a:prstGeom>
        </p:spPr>
      </p:pic>
      <p:sp>
        <p:nvSpPr>
          <p:cNvPr id="7" name="TextBox 6">
            <a:extLst>
              <a:ext uri="{FF2B5EF4-FFF2-40B4-BE49-F238E27FC236}">
                <a16:creationId xmlns:a16="http://schemas.microsoft.com/office/drawing/2014/main" id="{25014A0C-AF7A-DAFC-394D-5A68DCD10042}"/>
              </a:ext>
            </a:extLst>
          </p:cNvPr>
          <p:cNvSpPr txBox="1"/>
          <p:nvPr/>
        </p:nvSpPr>
        <p:spPr>
          <a:xfrm>
            <a:off x="416111" y="1632674"/>
            <a:ext cx="4198689" cy="2031325"/>
          </a:xfrm>
          <a:prstGeom prst="rect">
            <a:avLst/>
          </a:prstGeom>
          <a:noFill/>
        </p:spPr>
        <p:txBody>
          <a:bodyPr wrap="square">
            <a:spAutoFit/>
          </a:bodyPr>
          <a:lstStyle/>
          <a:p>
            <a:pPr>
              <a:buClr>
                <a:schemeClr val="bg1">
                  <a:lumMod val="50000"/>
                </a:schemeClr>
              </a:buClr>
              <a:buFont typeface="Wingdings 3" panose="05040102010807070707" pitchFamily="18" charset="2"/>
              <a:buChar char=""/>
            </a:pPr>
            <a:r>
              <a:rPr lang="en-US" sz="1800" b="1" dirty="0"/>
              <a:t>Interventions</a:t>
            </a:r>
            <a:r>
              <a:rPr lang="en-US" b="1" dirty="0">
                <a:solidFill>
                  <a:schemeClr val="tx2"/>
                </a:solidFill>
              </a:rPr>
              <a:t>: </a:t>
            </a:r>
            <a:r>
              <a:rPr lang="en-US" sz="1800" dirty="0">
                <a:solidFill>
                  <a:schemeClr val="tx2"/>
                </a:solidFill>
              </a:rPr>
              <a:t>Clinical, behavioral, social, educational, legislative, systematic or environmental. </a:t>
            </a:r>
            <a:endParaRPr lang="en-US" sz="1800" dirty="0">
              <a:solidFill>
                <a:schemeClr val="tx2"/>
              </a:solidFill>
              <a:highlight>
                <a:srgbClr val="FFFF00"/>
              </a:highlight>
            </a:endParaRPr>
          </a:p>
          <a:p>
            <a:pPr>
              <a:buClr>
                <a:schemeClr val="bg1">
                  <a:lumMod val="50000"/>
                </a:schemeClr>
              </a:buClr>
            </a:pPr>
            <a:endParaRPr lang="en-US" sz="1800" dirty="0">
              <a:solidFill>
                <a:schemeClr val="tx2"/>
              </a:solidFill>
              <a:highlight>
                <a:srgbClr val="FFFF00"/>
              </a:highlight>
            </a:endParaRPr>
          </a:p>
          <a:p>
            <a:pPr>
              <a:buClr>
                <a:schemeClr val="bg1">
                  <a:lumMod val="50000"/>
                </a:schemeClr>
              </a:buClr>
              <a:buFont typeface="Wingdings 3" panose="05040102010807070707" pitchFamily="18" charset="2"/>
              <a:buChar char=""/>
            </a:pPr>
            <a:r>
              <a:rPr lang="en-US" sz="1800" b="1" dirty="0"/>
              <a:t>Outcomes</a:t>
            </a:r>
            <a:r>
              <a:rPr lang="en-US" sz="1800" b="1" dirty="0">
                <a:solidFill>
                  <a:schemeClr val="tx2"/>
                </a:solidFill>
              </a:rPr>
              <a:t>: </a:t>
            </a:r>
            <a:r>
              <a:rPr lang="en-US" sz="1800" dirty="0">
                <a:solidFill>
                  <a:schemeClr val="tx2"/>
                </a:solidFill>
              </a:rPr>
              <a:t>health (equity, morbidity, mortality), experience, wellbeing, quality of life</a:t>
            </a:r>
            <a:endParaRPr lang="en-US" sz="1800" b="1" dirty="0">
              <a:solidFill>
                <a:schemeClr val="tx2"/>
              </a:solidFill>
            </a:endParaRPr>
          </a:p>
        </p:txBody>
      </p:sp>
    </p:spTree>
    <p:extLst>
      <p:ext uri="{BB962C8B-B14F-4D97-AF65-F5344CB8AC3E}">
        <p14:creationId xmlns:p14="http://schemas.microsoft.com/office/powerpoint/2010/main" val="1601007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0635FE-FB92-4B13-90D2-48E4E01C950D}"/>
              </a:ext>
            </a:extLst>
          </p:cNvPr>
          <p:cNvSpPr>
            <a:spLocks noGrp="1"/>
          </p:cNvSpPr>
          <p:nvPr>
            <p:ph type="body" sz="quarter" idx="11"/>
          </p:nvPr>
        </p:nvSpPr>
        <p:spPr>
          <a:xfrm>
            <a:off x="411354" y="1678165"/>
            <a:ext cx="11194219" cy="4152515"/>
          </a:xfrm>
        </p:spPr>
        <p:txBody>
          <a:bodyPr/>
          <a:lstStyle/>
          <a:p>
            <a:pPr marL="0" indent="0">
              <a:lnSpc>
                <a:spcPct val="100000"/>
              </a:lnSpc>
              <a:buNone/>
            </a:pPr>
            <a:r>
              <a:rPr lang="en-US" sz="1800" b="0" dirty="0"/>
              <a:t>To increase our impact in supporting consumer health and cost sustainability, we focus and connect the efforts from upstream to downstream.</a:t>
            </a:r>
            <a:endParaRPr lang="en-US" sz="1800" dirty="0"/>
          </a:p>
          <a:p>
            <a:endParaRPr lang="en-US" dirty="0"/>
          </a:p>
        </p:txBody>
      </p:sp>
      <p:sp>
        <p:nvSpPr>
          <p:cNvPr id="3" name="Title 2">
            <a:extLst>
              <a:ext uri="{FF2B5EF4-FFF2-40B4-BE49-F238E27FC236}">
                <a16:creationId xmlns:a16="http://schemas.microsoft.com/office/drawing/2014/main" id="{C9EC56C4-D59A-19B8-BB28-C8F115E0C69A}"/>
              </a:ext>
            </a:extLst>
          </p:cNvPr>
          <p:cNvSpPr>
            <a:spLocks noGrp="1"/>
          </p:cNvSpPr>
          <p:nvPr>
            <p:ph type="title"/>
          </p:nvPr>
        </p:nvSpPr>
        <p:spPr/>
        <p:txBody>
          <a:bodyPr/>
          <a:lstStyle/>
          <a:p>
            <a:r>
              <a:rPr lang="en-US" dirty="0"/>
              <a:t>The continuum of health</a:t>
            </a:r>
          </a:p>
        </p:txBody>
      </p:sp>
      <p:sp>
        <p:nvSpPr>
          <p:cNvPr id="4" name="Slide Number Placeholder 3">
            <a:extLst>
              <a:ext uri="{FF2B5EF4-FFF2-40B4-BE49-F238E27FC236}">
                <a16:creationId xmlns:a16="http://schemas.microsoft.com/office/drawing/2014/main" id="{3FE44836-10E0-52F4-9C7F-7E81BFE7AEA9}"/>
              </a:ext>
            </a:extLst>
          </p:cNvPr>
          <p:cNvSpPr>
            <a:spLocks noGrp="1"/>
          </p:cNvSpPr>
          <p:nvPr>
            <p:ph type="sldNum" sz="quarter" idx="12"/>
          </p:nvPr>
        </p:nvSpPr>
        <p:spPr/>
        <p:txBody>
          <a:bodyPr/>
          <a:lstStyle/>
          <a:p>
            <a:pPr>
              <a:defRPr/>
            </a:pPr>
            <a:fld id="{72F39CDF-070F-46DA-A713-13ACA74619E8}" type="slidenum">
              <a:rPr lang="en-US" altLang="en-US" smtClean="0"/>
              <a:pPr>
                <a:defRPr/>
              </a:pPr>
              <a:t>5</a:t>
            </a:fld>
            <a:endParaRPr lang="en-US" altLang="en-US" dirty="0"/>
          </a:p>
        </p:txBody>
      </p:sp>
      <p:pic>
        <p:nvPicPr>
          <p:cNvPr id="14" name="Picture 13">
            <a:extLst>
              <a:ext uri="{FF2B5EF4-FFF2-40B4-BE49-F238E27FC236}">
                <a16:creationId xmlns:a16="http://schemas.microsoft.com/office/drawing/2014/main" id="{04F9BE08-6164-696A-F1E6-2229F354F5FC}"/>
              </a:ext>
            </a:extLst>
          </p:cNvPr>
          <p:cNvPicPr>
            <a:picLocks noChangeAspect="1"/>
          </p:cNvPicPr>
          <p:nvPr/>
        </p:nvPicPr>
        <p:blipFill>
          <a:blip r:embed="rId2"/>
          <a:stretch>
            <a:fillRect/>
          </a:stretch>
        </p:blipFill>
        <p:spPr>
          <a:xfrm>
            <a:off x="1644846" y="2489431"/>
            <a:ext cx="8891726" cy="3576304"/>
          </a:xfrm>
          <a:prstGeom prst="rect">
            <a:avLst/>
          </a:prstGeom>
        </p:spPr>
      </p:pic>
    </p:spTree>
    <p:extLst>
      <p:ext uri="{BB962C8B-B14F-4D97-AF65-F5344CB8AC3E}">
        <p14:creationId xmlns:p14="http://schemas.microsoft.com/office/powerpoint/2010/main" val="391912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EB395A-9B99-234B-66DF-0333A7E8445A}"/>
              </a:ext>
            </a:extLst>
          </p:cNvPr>
          <p:cNvSpPr>
            <a:spLocks noGrp="1"/>
          </p:cNvSpPr>
          <p:nvPr>
            <p:ph type="body" sz="quarter" idx="11"/>
          </p:nvPr>
        </p:nvSpPr>
        <p:spPr>
          <a:xfrm>
            <a:off x="409429" y="1324529"/>
            <a:ext cx="10039407" cy="723184"/>
          </a:xfrm>
        </p:spPr>
        <p:txBody>
          <a:bodyPr/>
          <a:lstStyle/>
          <a:p>
            <a:pPr marL="0" indent="0">
              <a:lnSpc>
                <a:spcPct val="100000"/>
              </a:lnSpc>
              <a:buNone/>
            </a:pPr>
            <a:endParaRPr lang="en-US" sz="1200" b="1" dirty="0">
              <a:solidFill>
                <a:schemeClr val="tx2"/>
              </a:solidFill>
              <a:cs typeface="Arial" panose="020B0604020202020204" pitchFamily="34" charset="0"/>
            </a:endParaRPr>
          </a:p>
          <a:p>
            <a:pPr marL="0" indent="0">
              <a:lnSpc>
                <a:spcPct val="100000"/>
              </a:lnSpc>
              <a:buNone/>
            </a:pPr>
            <a:endParaRPr lang="en-US" sz="1200" dirty="0">
              <a:solidFill>
                <a:schemeClr val="tx2"/>
              </a:solidFill>
              <a:latin typeface="Arial" panose="020B0604020202020204" pitchFamily="34" charset="0"/>
              <a:cs typeface="Arial" panose="020B0604020202020204" pitchFamily="34" charset="0"/>
            </a:endParaRPr>
          </a:p>
          <a:p>
            <a:pPr marL="0" indent="0">
              <a:lnSpc>
                <a:spcPct val="100000"/>
              </a:lnSpc>
              <a:buNone/>
            </a:pPr>
            <a:r>
              <a:rPr lang="en-US" sz="1800" dirty="0">
                <a:solidFill>
                  <a:schemeClr val="tx2"/>
                </a:solidFill>
                <a:latin typeface="Arial" panose="020B0604020202020204" pitchFamily="34" charset="0"/>
                <a:cs typeface="Arial" panose="020B0604020202020204" pitchFamily="34" charset="0"/>
              </a:rPr>
              <a:t>Our Population </a:t>
            </a:r>
            <a:r>
              <a:rPr lang="en-US" sz="1800" dirty="0">
                <a:solidFill>
                  <a:schemeClr val="tx2"/>
                </a:solidFill>
                <a:cs typeface="Arial" panose="020B0604020202020204" pitchFamily="34" charset="0"/>
              </a:rPr>
              <a:t>H</a:t>
            </a:r>
            <a:r>
              <a:rPr lang="en-US" sz="1800" dirty="0">
                <a:solidFill>
                  <a:schemeClr val="tx2"/>
                </a:solidFill>
                <a:latin typeface="Arial" panose="020B0604020202020204" pitchFamily="34" charset="0"/>
                <a:cs typeface="Arial" panose="020B0604020202020204" pitchFamily="34" charset="0"/>
              </a:rPr>
              <a:t>ealth design process follows a continuous improvement cycle to determine root causes and engage stakeholders in the design of interventions and actions. This process best positions our interventions to meet the needs of our members and ultimately be successful in maintaining and improving health, well-being, and quality of life. </a:t>
            </a:r>
          </a:p>
          <a:p>
            <a:pPr marL="0" indent="0">
              <a:lnSpc>
                <a:spcPct val="100000"/>
              </a:lnSpc>
              <a:buNone/>
            </a:pPr>
            <a:endParaRPr lang="en-US" sz="1200" dirty="0">
              <a:solidFill>
                <a:schemeClr val="tx2"/>
              </a:solidFill>
              <a:cs typeface="Arial" panose="020B0604020202020204" pitchFamily="34" charset="0"/>
            </a:endParaRPr>
          </a:p>
          <a:p>
            <a:pPr marL="0" indent="0">
              <a:lnSpc>
                <a:spcPct val="100000"/>
              </a:lnSpc>
              <a:buNone/>
            </a:pPr>
            <a:endParaRPr lang="en-US" sz="1200" dirty="0">
              <a:solidFill>
                <a:schemeClr val="tx2"/>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8B6B2A7-F025-E00F-B5C8-CD9BAC187C6C}"/>
              </a:ext>
            </a:extLst>
          </p:cNvPr>
          <p:cNvSpPr>
            <a:spLocks noGrp="1"/>
          </p:cNvSpPr>
          <p:nvPr>
            <p:ph type="title"/>
          </p:nvPr>
        </p:nvSpPr>
        <p:spPr/>
        <p:txBody>
          <a:bodyPr/>
          <a:lstStyle/>
          <a:p>
            <a:r>
              <a:rPr lang="en-US" dirty="0"/>
              <a:t>PHM Strategy: integrating data to inform intervention</a:t>
            </a:r>
          </a:p>
        </p:txBody>
      </p:sp>
      <p:sp>
        <p:nvSpPr>
          <p:cNvPr id="4" name="Slide Number Placeholder 3">
            <a:extLst>
              <a:ext uri="{FF2B5EF4-FFF2-40B4-BE49-F238E27FC236}">
                <a16:creationId xmlns:a16="http://schemas.microsoft.com/office/drawing/2014/main" id="{4AB80216-C009-196E-61F0-1DBF6E666D41}"/>
              </a:ext>
            </a:extLst>
          </p:cNvPr>
          <p:cNvSpPr>
            <a:spLocks noGrp="1"/>
          </p:cNvSpPr>
          <p:nvPr>
            <p:ph type="sldNum" sz="quarter" idx="12"/>
          </p:nvPr>
        </p:nvSpPr>
        <p:spPr>
          <a:xfrm>
            <a:off x="8929441" y="5283435"/>
            <a:ext cx="1823107" cy="110900"/>
          </a:xfrm>
        </p:spPr>
        <p:txBody>
          <a:bodyPr/>
          <a:lstStyle/>
          <a:p>
            <a:pPr>
              <a:defRPr/>
            </a:pPr>
            <a:fld id="{72F39CDF-070F-46DA-A713-13ACA74619E8}" type="slidenum">
              <a:rPr lang="en-US" altLang="en-US" smtClean="0"/>
              <a:pPr>
                <a:defRPr/>
              </a:pPr>
              <a:t>6</a:t>
            </a:fld>
            <a:endParaRPr lang="en-US" altLang="en-US" dirty="0"/>
          </a:p>
        </p:txBody>
      </p:sp>
      <p:sp>
        <p:nvSpPr>
          <p:cNvPr id="37" name="Freeform: Shape 36">
            <a:extLst>
              <a:ext uri="{FF2B5EF4-FFF2-40B4-BE49-F238E27FC236}">
                <a16:creationId xmlns:a16="http://schemas.microsoft.com/office/drawing/2014/main" id="{FB759984-654A-883E-6992-58677BC88DA6}"/>
              </a:ext>
            </a:extLst>
          </p:cNvPr>
          <p:cNvSpPr/>
          <p:nvPr/>
        </p:nvSpPr>
        <p:spPr>
          <a:xfrm>
            <a:off x="2045771" y="2927759"/>
            <a:ext cx="1091261" cy="1773946"/>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rgbClr val="CCCC0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39883" rIns="39883" bIns="264911" numCol="1" spcCol="1270" anchor="ctr" anchorCtr="0">
            <a:noAutofit/>
          </a:bodyPr>
          <a:lstStyle/>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Population Assessment</a:t>
            </a:r>
          </a:p>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Chronic condition management</a:t>
            </a:r>
          </a:p>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Growing Food Insecurity</a:t>
            </a:r>
          </a:p>
        </p:txBody>
      </p:sp>
      <p:sp>
        <p:nvSpPr>
          <p:cNvPr id="38" name="Shape 37">
            <a:extLst>
              <a:ext uri="{FF2B5EF4-FFF2-40B4-BE49-F238E27FC236}">
                <a16:creationId xmlns:a16="http://schemas.microsoft.com/office/drawing/2014/main" id="{FD609E17-FB85-674E-77A7-2D230CD99BA1}"/>
              </a:ext>
            </a:extLst>
          </p:cNvPr>
          <p:cNvSpPr/>
          <p:nvPr/>
        </p:nvSpPr>
        <p:spPr>
          <a:xfrm rot="1949937">
            <a:off x="2935829" y="4456005"/>
            <a:ext cx="1044331" cy="1042659"/>
          </a:xfrm>
          <a:prstGeom prst="leftCircularArrow">
            <a:avLst>
              <a:gd name="adj1" fmla="val 3128"/>
              <a:gd name="adj2" fmla="val 384758"/>
              <a:gd name="adj3" fmla="val 2160269"/>
              <a:gd name="adj4" fmla="val 9024489"/>
              <a:gd name="adj5" fmla="val 3650"/>
            </a:avLst>
          </a:prstGeom>
          <a:solidFill>
            <a:srgbClr val="CCCC00"/>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39" name="Freeform: Shape 38">
            <a:extLst>
              <a:ext uri="{FF2B5EF4-FFF2-40B4-BE49-F238E27FC236}">
                <a16:creationId xmlns:a16="http://schemas.microsoft.com/office/drawing/2014/main" id="{DC228790-4336-825E-68E1-D33EC1491549}"/>
              </a:ext>
            </a:extLst>
          </p:cNvPr>
          <p:cNvSpPr/>
          <p:nvPr/>
        </p:nvSpPr>
        <p:spPr>
          <a:xfrm>
            <a:off x="2060414" y="4452612"/>
            <a:ext cx="1108999" cy="455924"/>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rgbClr val="92D050"/>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125" b="1" dirty="0">
                <a:solidFill>
                  <a:schemeClr val="tx2"/>
                </a:solidFill>
                <a:latin typeface="Arial" panose="020B0604020202020204" pitchFamily="34" charset="0"/>
                <a:cs typeface="Arial" panose="020B0604020202020204" pitchFamily="34" charset="0"/>
              </a:rPr>
              <a:t>Identify the Problem</a:t>
            </a:r>
          </a:p>
        </p:txBody>
      </p:sp>
      <p:sp>
        <p:nvSpPr>
          <p:cNvPr id="40" name="Freeform: Shape 39">
            <a:extLst>
              <a:ext uri="{FF2B5EF4-FFF2-40B4-BE49-F238E27FC236}">
                <a16:creationId xmlns:a16="http://schemas.microsoft.com/office/drawing/2014/main" id="{D2BFD07B-93E3-757E-A3FA-D96066175B5F}"/>
              </a:ext>
            </a:extLst>
          </p:cNvPr>
          <p:cNvSpPr/>
          <p:nvPr/>
        </p:nvSpPr>
        <p:spPr>
          <a:xfrm>
            <a:off x="3693079" y="3876601"/>
            <a:ext cx="1001750" cy="1990053"/>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rgbClr val="CCCC0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264911" rIns="39883" bIns="39883" numCol="1" spcCol="1270" anchor="t" anchorCtr="0">
            <a:noAutofit/>
          </a:bodyPr>
          <a:lstStyle/>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Nutritional intervention for seniors</a:t>
            </a:r>
          </a:p>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Incorporated real-world learnings from other programs</a:t>
            </a:r>
          </a:p>
        </p:txBody>
      </p:sp>
      <p:sp>
        <p:nvSpPr>
          <p:cNvPr id="41" name="Arrow: Circular 40">
            <a:extLst>
              <a:ext uri="{FF2B5EF4-FFF2-40B4-BE49-F238E27FC236}">
                <a16:creationId xmlns:a16="http://schemas.microsoft.com/office/drawing/2014/main" id="{6FA5375D-67B2-1850-DEB1-99C25D54E310}"/>
              </a:ext>
            </a:extLst>
          </p:cNvPr>
          <p:cNvSpPr/>
          <p:nvPr/>
        </p:nvSpPr>
        <p:spPr>
          <a:xfrm rot="21164267">
            <a:off x="4425616" y="2994591"/>
            <a:ext cx="1001750" cy="930666"/>
          </a:xfrm>
          <a:prstGeom prst="circularArrow">
            <a:avLst>
              <a:gd name="adj1" fmla="val 2803"/>
              <a:gd name="adj2" fmla="val 342087"/>
              <a:gd name="adj3" fmla="val 19482402"/>
              <a:gd name="adj4" fmla="val 12575511"/>
              <a:gd name="adj5" fmla="val 3270"/>
            </a:avLst>
          </a:prstGeom>
          <a:solidFill>
            <a:srgbClr val="CCCC00"/>
          </a:solidFill>
          <a:ln>
            <a:noFill/>
          </a:ln>
          <a:effectLst/>
        </p:spPr>
        <p:style>
          <a:lnRef idx="0">
            <a:scrgbClr r="0" g="0" b="0"/>
          </a:lnRef>
          <a:fillRef idx="3">
            <a:scrgbClr r="0" g="0" b="0"/>
          </a:fillRef>
          <a:effectRef idx="2">
            <a:scrgbClr r="0" g="0" b="0"/>
          </a:effectRef>
          <a:fontRef idx="minor">
            <a:schemeClr val="lt1"/>
          </a:fontRef>
        </p:style>
        <p:txBody>
          <a:bodyPr/>
          <a:lstStyle/>
          <a:p>
            <a:endParaRPr lang="en-US"/>
          </a:p>
        </p:txBody>
      </p:sp>
      <p:sp>
        <p:nvSpPr>
          <p:cNvPr id="42" name="Freeform: Shape 41">
            <a:extLst>
              <a:ext uri="{FF2B5EF4-FFF2-40B4-BE49-F238E27FC236}">
                <a16:creationId xmlns:a16="http://schemas.microsoft.com/office/drawing/2014/main" id="{34B2597D-D8EE-E085-EBA7-4CE8DE7B1976}"/>
              </a:ext>
            </a:extLst>
          </p:cNvPr>
          <p:cNvSpPr/>
          <p:nvPr/>
        </p:nvSpPr>
        <p:spPr>
          <a:xfrm>
            <a:off x="3702895" y="3344458"/>
            <a:ext cx="965375" cy="532144"/>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rgbClr val="92D050"/>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125" b="1" dirty="0">
                <a:solidFill>
                  <a:schemeClr val="tx2"/>
                </a:solidFill>
                <a:latin typeface="Arial" panose="020B0604020202020204" pitchFamily="34" charset="0"/>
                <a:cs typeface="Arial" panose="020B0604020202020204" pitchFamily="34" charset="0"/>
              </a:rPr>
              <a:t>Research Opportunity</a:t>
            </a:r>
          </a:p>
        </p:txBody>
      </p:sp>
      <p:sp>
        <p:nvSpPr>
          <p:cNvPr id="43" name="Freeform: Shape 42">
            <a:extLst>
              <a:ext uri="{FF2B5EF4-FFF2-40B4-BE49-F238E27FC236}">
                <a16:creationId xmlns:a16="http://schemas.microsoft.com/office/drawing/2014/main" id="{926A73AB-D1D1-86E3-0F66-ADBAD67805E4}"/>
              </a:ext>
            </a:extLst>
          </p:cNvPr>
          <p:cNvSpPr/>
          <p:nvPr/>
        </p:nvSpPr>
        <p:spPr>
          <a:xfrm>
            <a:off x="5266919" y="3280095"/>
            <a:ext cx="1083731" cy="1421610"/>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rgbClr val="CCCC0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39883" rIns="39883" bIns="264911" numCol="1" spcCol="1270" anchor="ctr" anchorCtr="0">
            <a:noAutofit/>
          </a:bodyPr>
          <a:lstStyle/>
          <a:p>
            <a:pPr marL="0" lvl="1" defTabSz="366713">
              <a:lnSpc>
                <a:spcPct val="90000"/>
              </a:lnSpc>
              <a:spcAft>
                <a:spcPct val="15000"/>
              </a:spcAft>
            </a:pPr>
            <a:r>
              <a:rPr lang="en-US" sz="1000" dirty="0">
                <a:solidFill>
                  <a:schemeClr val="accent1"/>
                </a:solidFill>
                <a:latin typeface="Arial" panose="020B0604020202020204" pitchFamily="34" charset="0"/>
                <a:cs typeface="Arial" panose="020B0604020202020204" pitchFamily="34" charset="0"/>
              </a:rPr>
              <a:t>Developed Logic Model based in clinical research evidence</a:t>
            </a:r>
          </a:p>
        </p:txBody>
      </p:sp>
      <p:sp>
        <p:nvSpPr>
          <p:cNvPr id="44" name="Shape 43">
            <a:extLst>
              <a:ext uri="{FF2B5EF4-FFF2-40B4-BE49-F238E27FC236}">
                <a16:creationId xmlns:a16="http://schemas.microsoft.com/office/drawing/2014/main" id="{394FDF0C-5A2B-C897-3903-0E1BDCBAE8E6}"/>
              </a:ext>
            </a:extLst>
          </p:cNvPr>
          <p:cNvSpPr/>
          <p:nvPr/>
        </p:nvSpPr>
        <p:spPr>
          <a:xfrm>
            <a:off x="6032583" y="4470807"/>
            <a:ext cx="897491" cy="833805"/>
          </a:xfrm>
          <a:prstGeom prst="leftCircularArrow">
            <a:avLst>
              <a:gd name="adj1" fmla="val 3128"/>
              <a:gd name="adj2" fmla="val 384758"/>
              <a:gd name="adj3" fmla="val 2160269"/>
              <a:gd name="adj4" fmla="val 9024489"/>
              <a:gd name="adj5" fmla="val 3650"/>
            </a:avLst>
          </a:prstGeom>
          <a:solidFill>
            <a:srgbClr val="CCCC00"/>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45" name="Freeform: Shape 44">
            <a:extLst>
              <a:ext uri="{FF2B5EF4-FFF2-40B4-BE49-F238E27FC236}">
                <a16:creationId xmlns:a16="http://schemas.microsoft.com/office/drawing/2014/main" id="{16CE7F80-7A66-7D6D-C7F3-E318D5B70BFA}"/>
              </a:ext>
            </a:extLst>
          </p:cNvPr>
          <p:cNvSpPr/>
          <p:nvPr/>
        </p:nvSpPr>
        <p:spPr>
          <a:xfrm>
            <a:off x="5276275" y="4494334"/>
            <a:ext cx="1081970" cy="532836"/>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rgbClr val="92D050"/>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125" b="1" dirty="0">
                <a:solidFill>
                  <a:schemeClr val="tx2"/>
                </a:solidFill>
                <a:latin typeface="Arial" panose="020B0604020202020204" pitchFamily="34" charset="0"/>
                <a:cs typeface="Arial" panose="020B0604020202020204" pitchFamily="34" charset="0"/>
              </a:rPr>
              <a:t>Identify Success Metrics</a:t>
            </a:r>
          </a:p>
        </p:txBody>
      </p:sp>
      <p:sp>
        <p:nvSpPr>
          <p:cNvPr id="46" name="Freeform: Shape 45">
            <a:extLst>
              <a:ext uri="{FF2B5EF4-FFF2-40B4-BE49-F238E27FC236}">
                <a16:creationId xmlns:a16="http://schemas.microsoft.com/office/drawing/2014/main" id="{1FB29C52-5B5D-EA12-B70B-16E5C398468F}"/>
              </a:ext>
            </a:extLst>
          </p:cNvPr>
          <p:cNvSpPr/>
          <p:nvPr/>
        </p:nvSpPr>
        <p:spPr>
          <a:xfrm>
            <a:off x="6939691" y="4167525"/>
            <a:ext cx="1064527" cy="1990053"/>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rgbClr val="CCCC0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264911" rIns="39883" bIns="39883" numCol="1" spcCol="1270" anchor="t" anchorCtr="0">
            <a:noAutofit/>
          </a:bodyPr>
          <a:lstStyle/>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Clinical Expert Reviews</a:t>
            </a:r>
          </a:p>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Cross Functional Team</a:t>
            </a:r>
          </a:p>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Member Feedback</a:t>
            </a:r>
          </a:p>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Multiple iterations</a:t>
            </a:r>
          </a:p>
        </p:txBody>
      </p:sp>
      <p:sp>
        <p:nvSpPr>
          <p:cNvPr id="47" name="Arrow: Circular 46">
            <a:extLst>
              <a:ext uri="{FF2B5EF4-FFF2-40B4-BE49-F238E27FC236}">
                <a16:creationId xmlns:a16="http://schemas.microsoft.com/office/drawing/2014/main" id="{3003C44F-5A37-1355-1BF8-1B566B7267CB}"/>
              </a:ext>
            </a:extLst>
          </p:cNvPr>
          <p:cNvSpPr/>
          <p:nvPr/>
        </p:nvSpPr>
        <p:spPr>
          <a:xfrm rot="20437986">
            <a:off x="7647506" y="3208584"/>
            <a:ext cx="1001750" cy="930666"/>
          </a:xfrm>
          <a:prstGeom prst="circularArrow">
            <a:avLst>
              <a:gd name="adj1" fmla="val 2803"/>
              <a:gd name="adj2" fmla="val 342087"/>
              <a:gd name="adj3" fmla="val 19482402"/>
              <a:gd name="adj4" fmla="val 12575511"/>
              <a:gd name="adj5" fmla="val 3270"/>
            </a:avLst>
          </a:prstGeom>
          <a:solidFill>
            <a:srgbClr val="CCCC00"/>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48" name="Freeform: Shape 47">
            <a:extLst>
              <a:ext uri="{FF2B5EF4-FFF2-40B4-BE49-F238E27FC236}">
                <a16:creationId xmlns:a16="http://schemas.microsoft.com/office/drawing/2014/main" id="{F3CF902F-AF9F-0A6F-7E34-3C2D8F9BE4F7}"/>
              </a:ext>
            </a:extLst>
          </p:cNvPr>
          <p:cNvSpPr/>
          <p:nvPr/>
        </p:nvSpPr>
        <p:spPr>
          <a:xfrm>
            <a:off x="6967445" y="3670245"/>
            <a:ext cx="1008217" cy="586848"/>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rgbClr val="92D050"/>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125" b="1" dirty="0">
                <a:solidFill>
                  <a:schemeClr val="tx2"/>
                </a:solidFill>
                <a:latin typeface="Arial" panose="020B0604020202020204" pitchFamily="34" charset="0"/>
                <a:cs typeface="Arial" panose="020B0604020202020204" pitchFamily="34" charset="0"/>
              </a:rPr>
              <a:t>Design Intervention</a:t>
            </a:r>
          </a:p>
        </p:txBody>
      </p:sp>
      <p:sp>
        <p:nvSpPr>
          <p:cNvPr id="49" name="Freeform: Shape 48">
            <a:extLst>
              <a:ext uri="{FF2B5EF4-FFF2-40B4-BE49-F238E27FC236}">
                <a16:creationId xmlns:a16="http://schemas.microsoft.com/office/drawing/2014/main" id="{D1E91BC0-6549-376B-2B0B-677AE9C1D199}"/>
              </a:ext>
            </a:extLst>
          </p:cNvPr>
          <p:cNvSpPr/>
          <p:nvPr/>
        </p:nvSpPr>
        <p:spPr>
          <a:xfrm>
            <a:off x="8562997" y="3015517"/>
            <a:ext cx="1058503" cy="1686187"/>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rgbClr val="CCCC00"/>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39883" rIns="39883" bIns="264911" numCol="1" spcCol="1270" anchor="ctr" anchorCtr="0">
            <a:noAutofit/>
          </a:bodyPr>
          <a:lstStyle/>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Ongoing 2x/ week check-ins</a:t>
            </a:r>
          </a:p>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Identify issues early</a:t>
            </a:r>
          </a:p>
          <a:p>
            <a:pPr marL="128588" lvl="1" indent="-128588" defTabSz="366713">
              <a:spcBef>
                <a:spcPts val="300"/>
              </a:spcBef>
              <a:spcAft>
                <a:spcPts val="300"/>
              </a:spcAft>
              <a:buFont typeface="Arial" panose="020B0604020202020204" pitchFamily="34" charset="0"/>
              <a:buChar char="•"/>
            </a:pPr>
            <a:r>
              <a:rPr lang="en-US" sz="1000" dirty="0">
                <a:solidFill>
                  <a:schemeClr val="accent1"/>
                </a:solidFill>
                <a:latin typeface="Arial" panose="020B0604020202020204" pitchFamily="34" charset="0"/>
                <a:cs typeface="Arial" panose="020B0604020202020204" pitchFamily="34" charset="0"/>
              </a:rPr>
              <a:t>Adapt as we learn</a:t>
            </a:r>
          </a:p>
        </p:txBody>
      </p:sp>
      <p:sp>
        <p:nvSpPr>
          <p:cNvPr id="50" name="Freeform: Shape 49">
            <a:extLst>
              <a:ext uri="{FF2B5EF4-FFF2-40B4-BE49-F238E27FC236}">
                <a16:creationId xmlns:a16="http://schemas.microsoft.com/office/drawing/2014/main" id="{240D35FE-48E0-EA16-407D-E5031A5A3764}"/>
              </a:ext>
            </a:extLst>
          </p:cNvPr>
          <p:cNvSpPr/>
          <p:nvPr/>
        </p:nvSpPr>
        <p:spPr>
          <a:xfrm>
            <a:off x="8585664" y="4631096"/>
            <a:ext cx="1058503" cy="554880"/>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rgbClr val="92D050"/>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125" b="1" dirty="0">
                <a:solidFill>
                  <a:schemeClr val="tx2"/>
                </a:solidFill>
                <a:latin typeface="Arial" panose="020B0604020202020204" pitchFamily="34" charset="0"/>
                <a:cs typeface="Arial" panose="020B0604020202020204" pitchFamily="34" charset="0"/>
              </a:rPr>
              <a:t>Implement</a:t>
            </a:r>
          </a:p>
        </p:txBody>
      </p:sp>
      <p:sp>
        <p:nvSpPr>
          <p:cNvPr id="51" name="Arrow: Circular 50">
            <a:extLst>
              <a:ext uri="{FF2B5EF4-FFF2-40B4-BE49-F238E27FC236}">
                <a16:creationId xmlns:a16="http://schemas.microsoft.com/office/drawing/2014/main" id="{33669244-98A0-CCE1-7FB4-DB3C175DC193}"/>
              </a:ext>
            </a:extLst>
          </p:cNvPr>
          <p:cNvSpPr/>
          <p:nvPr/>
        </p:nvSpPr>
        <p:spPr>
          <a:xfrm rot="9497526">
            <a:off x="7894115" y="4783728"/>
            <a:ext cx="1001750" cy="930666"/>
          </a:xfrm>
          <a:prstGeom prst="circularArrow">
            <a:avLst>
              <a:gd name="adj1" fmla="val 2803"/>
              <a:gd name="adj2" fmla="val 342087"/>
              <a:gd name="adj3" fmla="val 19482402"/>
              <a:gd name="adj4" fmla="val 12419405"/>
              <a:gd name="adj5" fmla="val 3270"/>
            </a:avLst>
          </a:prstGeom>
          <a:solidFill>
            <a:srgbClr val="CCCC00"/>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5" name="Arrow: Right 4">
            <a:extLst>
              <a:ext uri="{FF2B5EF4-FFF2-40B4-BE49-F238E27FC236}">
                <a16:creationId xmlns:a16="http://schemas.microsoft.com/office/drawing/2014/main" id="{8B54FF96-722E-BE52-8592-852C91E9932B}"/>
              </a:ext>
            </a:extLst>
          </p:cNvPr>
          <p:cNvSpPr/>
          <p:nvPr/>
        </p:nvSpPr>
        <p:spPr>
          <a:xfrm>
            <a:off x="223615" y="3915395"/>
            <a:ext cx="1523618" cy="1618076"/>
          </a:xfrm>
          <a:prstGeom prst="rightArrow">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2"/>
                </a:solidFill>
              </a:rPr>
              <a:t>Example </a:t>
            </a:r>
            <a:r>
              <a:rPr lang="en-US" sz="1200" dirty="0">
                <a:solidFill>
                  <a:schemeClr val="tx2"/>
                </a:solidFill>
              </a:rPr>
              <a:t>Healthy Food Program</a:t>
            </a:r>
          </a:p>
        </p:txBody>
      </p:sp>
      <p:sp>
        <p:nvSpPr>
          <p:cNvPr id="7" name="Arrow: Left 6">
            <a:extLst>
              <a:ext uri="{FF2B5EF4-FFF2-40B4-BE49-F238E27FC236}">
                <a16:creationId xmlns:a16="http://schemas.microsoft.com/office/drawing/2014/main" id="{A420B928-0FF6-870E-C813-F4595571936B}"/>
              </a:ext>
            </a:extLst>
          </p:cNvPr>
          <p:cNvSpPr/>
          <p:nvPr/>
        </p:nvSpPr>
        <p:spPr>
          <a:xfrm>
            <a:off x="9887287" y="3917658"/>
            <a:ext cx="2081097" cy="1686188"/>
          </a:xfrm>
          <a:prstGeom prst="leftArrow">
            <a:avLst/>
          </a:prstGeom>
          <a:solidFill>
            <a:schemeClr val="tx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2"/>
                </a:solidFill>
              </a:rPr>
              <a:t>Scalable process = </a:t>
            </a:r>
            <a:r>
              <a:rPr lang="en-US" sz="1200" dirty="0">
                <a:solidFill>
                  <a:schemeClr val="tx2"/>
                </a:solidFill>
              </a:rPr>
              <a:t>Cross-organizational collaboration to identify future opportunities</a:t>
            </a:r>
          </a:p>
        </p:txBody>
      </p:sp>
    </p:spTree>
    <p:extLst>
      <p:ext uri="{BB962C8B-B14F-4D97-AF65-F5344CB8AC3E}">
        <p14:creationId xmlns:p14="http://schemas.microsoft.com/office/powerpoint/2010/main" val="1886888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EF9856-113E-1F4C-CA67-53F73A09C7AD}"/>
              </a:ext>
            </a:extLst>
          </p:cNvPr>
          <p:cNvSpPr>
            <a:spLocks noGrp="1"/>
          </p:cNvSpPr>
          <p:nvPr>
            <p:ph type="title"/>
          </p:nvPr>
        </p:nvSpPr>
        <p:spPr>
          <a:xfrm>
            <a:off x="491612" y="148513"/>
            <a:ext cx="11135529" cy="1021427"/>
          </a:xfrm>
        </p:spPr>
        <p:txBody>
          <a:bodyPr/>
          <a:lstStyle/>
          <a:p>
            <a:r>
              <a:rPr lang="en-US" dirty="0"/>
              <a:t>Examples of current Population Health Interventions in Flight</a:t>
            </a:r>
          </a:p>
        </p:txBody>
      </p:sp>
      <p:sp>
        <p:nvSpPr>
          <p:cNvPr id="4" name="Slide Number Placeholder 3">
            <a:extLst>
              <a:ext uri="{FF2B5EF4-FFF2-40B4-BE49-F238E27FC236}">
                <a16:creationId xmlns:a16="http://schemas.microsoft.com/office/drawing/2014/main" id="{4AEABE05-2058-72F8-6047-A4C4B4D53642}"/>
              </a:ext>
            </a:extLst>
          </p:cNvPr>
          <p:cNvSpPr>
            <a:spLocks noGrp="1"/>
          </p:cNvSpPr>
          <p:nvPr>
            <p:ph type="sldNum" sz="quarter" idx="12"/>
          </p:nvPr>
        </p:nvSpPr>
        <p:spPr/>
        <p:txBody>
          <a:bodyPr/>
          <a:lstStyle/>
          <a:p>
            <a:pPr>
              <a:defRPr/>
            </a:pPr>
            <a:fld id="{72F39CDF-070F-46DA-A713-13ACA74619E8}" type="slidenum">
              <a:rPr lang="en-US" altLang="en-US" smtClean="0"/>
              <a:pPr>
                <a:defRPr/>
              </a:pPr>
              <a:t>7</a:t>
            </a:fld>
            <a:endParaRPr lang="en-US" altLang="en-US" dirty="0"/>
          </a:p>
        </p:txBody>
      </p:sp>
      <p:graphicFrame>
        <p:nvGraphicFramePr>
          <p:cNvPr id="19" name="Table 19">
            <a:extLst>
              <a:ext uri="{FF2B5EF4-FFF2-40B4-BE49-F238E27FC236}">
                <a16:creationId xmlns:a16="http://schemas.microsoft.com/office/drawing/2014/main" id="{C634A58C-5CD8-30D7-6596-D0F617F85A2C}"/>
              </a:ext>
            </a:extLst>
          </p:cNvPr>
          <p:cNvGraphicFramePr>
            <a:graphicFrameLocks noGrp="1"/>
          </p:cNvGraphicFramePr>
          <p:nvPr>
            <p:extLst>
              <p:ext uri="{D42A27DB-BD31-4B8C-83A1-F6EECF244321}">
                <p14:modId xmlns:p14="http://schemas.microsoft.com/office/powerpoint/2010/main" val="1617892543"/>
              </p:ext>
            </p:extLst>
          </p:nvPr>
        </p:nvGraphicFramePr>
        <p:xfrm>
          <a:off x="262655" y="1856272"/>
          <a:ext cx="11593442" cy="4215195"/>
        </p:xfrm>
        <a:graphic>
          <a:graphicData uri="http://schemas.openxmlformats.org/drawingml/2006/table">
            <a:tbl>
              <a:tblPr firstRow="1" bandRow="1">
                <a:tableStyleId>{284E427A-3D55-4303-BF80-6455036E1DE7}</a:tableStyleId>
              </a:tblPr>
              <a:tblGrid>
                <a:gridCol w="1062601">
                  <a:extLst>
                    <a:ext uri="{9D8B030D-6E8A-4147-A177-3AD203B41FA5}">
                      <a16:colId xmlns:a16="http://schemas.microsoft.com/office/drawing/2014/main" val="429698366"/>
                    </a:ext>
                  </a:extLst>
                </a:gridCol>
                <a:gridCol w="1259665">
                  <a:extLst>
                    <a:ext uri="{9D8B030D-6E8A-4147-A177-3AD203B41FA5}">
                      <a16:colId xmlns:a16="http://schemas.microsoft.com/office/drawing/2014/main" val="3383065366"/>
                    </a:ext>
                  </a:extLst>
                </a:gridCol>
                <a:gridCol w="1826435">
                  <a:extLst>
                    <a:ext uri="{9D8B030D-6E8A-4147-A177-3AD203B41FA5}">
                      <a16:colId xmlns:a16="http://schemas.microsoft.com/office/drawing/2014/main" val="1925372089"/>
                    </a:ext>
                  </a:extLst>
                </a:gridCol>
                <a:gridCol w="1013460">
                  <a:extLst>
                    <a:ext uri="{9D8B030D-6E8A-4147-A177-3AD203B41FA5}">
                      <a16:colId xmlns:a16="http://schemas.microsoft.com/office/drawing/2014/main" val="1131918103"/>
                    </a:ext>
                  </a:extLst>
                </a:gridCol>
                <a:gridCol w="2330331">
                  <a:extLst>
                    <a:ext uri="{9D8B030D-6E8A-4147-A177-3AD203B41FA5}">
                      <a16:colId xmlns:a16="http://schemas.microsoft.com/office/drawing/2014/main" val="2073031005"/>
                    </a:ext>
                  </a:extLst>
                </a:gridCol>
                <a:gridCol w="2721729">
                  <a:extLst>
                    <a:ext uri="{9D8B030D-6E8A-4147-A177-3AD203B41FA5}">
                      <a16:colId xmlns:a16="http://schemas.microsoft.com/office/drawing/2014/main" val="2701516091"/>
                    </a:ext>
                  </a:extLst>
                </a:gridCol>
                <a:gridCol w="1379221">
                  <a:extLst>
                    <a:ext uri="{9D8B030D-6E8A-4147-A177-3AD203B41FA5}">
                      <a16:colId xmlns:a16="http://schemas.microsoft.com/office/drawing/2014/main" val="217010436"/>
                    </a:ext>
                  </a:extLst>
                </a:gridCol>
              </a:tblGrid>
              <a:tr h="370840">
                <a:tc>
                  <a:txBody>
                    <a:bodyPr/>
                    <a:lstStyle/>
                    <a:p>
                      <a:pPr algn="ctr"/>
                      <a:r>
                        <a:rPr lang="en-US" sz="1100" dirty="0">
                          <a:latin typeface="Arial" panose="020B0604020202020204" pitchFamily="34" charset="0"/>
                          <a:cs typeface="Arial" panose="020B0604020202020204" pitchFamily="34" charset="0"/>
                        </a:rPr>
                        <a:t>Focus Area</a:t>
                      </a:r>
                    </a:p>
                  </a:txBody>
                  <a:tcPr>
                    <a:solidFill>
                      <a:schemeClr val="tx1"/>
                    </a:solidFill>
                  </a:tcPr>
                </a:tc>
                <a:tc>
                  <a:txBody>
                    <a:bodyPr/>
                    <a:lstStyle/>
                    <a:p>
                      <a:pPr algn="ctr"/>
                      <a:r>
                        <a:rPr lang="en-US" sz="1100" dirty="0">
                          <a:latin typeface="Arial" panose="020B0604020202020204" pitchFamily="34" charset="0"/>
                          <a:cs typeface="Arial" panose="020B0604020202020204" pitchFamily="34" charset="0"/>
                        </a:rPr>
                        <a:t>Program</a:t>
                      </a:r>
                    </a:p>
                  </a:txBody>
                  <a:tcPr>
                    <a:solidFill>
                      <a:schemeClr val="tx1"/>
                    </a:solidFill>
                  </a:tcPr>
                </a:tc>
                <a:tc>
                  <a:txBody>
                    <a:bodyPr/>
                    <a:lstStyle/>
                    <a:p>
                      <a:pPr algn="ctr"/>
                      <a:r>
                        <a:rPr lang="en-US" sz="1100" dirty="0">
                          <a:latin typeface="Arial" panose="020B0604020202020204" pitchFamily="34" charset="0"/>
                          <a:cs typeface="Arial" panose="020B0604020202020204" pitchFamily="34" charset="0"/>
                        </a:rPr>
                        <a:t>Description</a:t>
                      </a:r>
                    </a:p>
                  </a:txBody>
                  <a:tcPr>
                    <a:solidFill>
                      <a:schemeClr val="tx1"/>
                    </a:solidFill>
                  </a:tcPr>
                </a:tc>
                <a:tc>
                  <a:txBody>
                    <a:bodyPr/>
                    <a:lstStyle/>
                    <a:p>
                      <a:pPr algn="ctr"/>
                      <a:r>
                        <a:rPr lang="en-US" sz="1100" dirty="0">
                          <a:latin typeface="Arial" panose="020B0604020202020204" pitchFamily="34" charset="0"/>
                          <a:cs typeface="Arial" panose="020B0604020202020204" pitchFamily="34" charset="0"/>
                        </a:rPr>
                        <a:t>Population Health Lever(s)</a:t>
                      </a:r>
                    </a:p>
                  </a:txBody>
                  <a:tcPr>
                    <a:solidFill>
                      <a:schemeClr val="tx1"/>
                    </a:solidFill>
                  </a:tcPr>
                </a:tc>
                <a:tc>
                  <a:txBody>
                    <a:bodyPr/>
                    <a:lstStyle/>
                    <a:p>
                      <a:pPr algn="ctr"/>
                      <a:r>
                        <a:rPr lang="en-US" sz="1100" dirty="0">
                          <a:latin typeface="Arial" panose="020B0604020202020204" pitchFamily="34" charset="0"/>
                          <a:cs typeface="Arial" panose="020B0604020202020204" pitchFamily="34" charset="0"/>
                        </a:rPr>
                        <a:t>Targeted Population</a:t>
                      </a:r>
                    </a:p>
                  </a:txBody>
                  <a:tcPr>
                    <a:solidFill>
                      <a:schemeClr val="tx1"/>
                    </a:solidFill>
                  </a:tcPr>
                </a:tc>
                <a:tc>
                  <a:txBody>
                    <a:bodyPr/>
                    <a:lstStyle/>
                    <a:p>
                      <a:pPr algn="ctr"/>
                      <a:r>
                        <a:rPr lang="en-US" sz="1100" dirty="0">
                          <a:latin typeface="Arial" panose="020B0604020202020204" pitchFamily="34" charset="0"/>
                          <a:cs typeface="Arial" panose="020B0604020202020204" pitchFamily="34" charset="0"/>
                        </a:rPr>
                        <a:t>Measurable Goal</a:t>
                      </a:r>
                    </a:p>
                  </a:txBody>
                  <a:tcPr>
                    <a:solidFill>
                      <a:schemeClr val="tx1"/>
                    </a:solidFill>
                  </a:tcPr>
                </a:tc>
                <a:tc>
                  <a:txBody>
                    <a:bodyPr/>
                    <a:lstStyle/>
                    <a:p>
                      <a:pPr algn="ctr"/>
                      <a:r>
                        <a:rPr lang="en-US" sz="1100" dirty="0">
                          <a:latin typeface="Arial" panose="020B0604020202020204" pitchFamily="34" charset="0"/>
                          <a:cs typeface="Arial" panose="020B0604020202020204" pitchFamily="34" charset="0"/>
                        </a:rPr>
                        <a:t>How Members are Informed</a:t>
                      </a:r>
                    </a:p>
                  </a:txBody>
                  <a:tcPr>
                    <a:solidFill>
                      <a:schemeClr val="tx1"/>
                    </a:solidFill>
                  </a:tcPr>
                </a:tc>
                <a:extLst>
                  <a:ext uri="{0D108BD9-81ED-4DB2-BD59-A6C34878D82A}">
                    <a16:rowId xmlns:a16="http://schemas.microsoft.com/office/drawing/2014/main" val="1751562636"/>
                  </a:ext>
                </a:extLst>
              </a:tr>
              <a:tr h="735395">
                <a:tc>
                  <a:txBody>
                    <a:bodyPr/>
                    <a:lstStyle/>
                    <a:p>
                      <a:r>
                        <a:rPr lang="en-US" sz="800" b="1" dirty="0">
                          <a:solidFill>
                            <a:schemeClr val="bg1"/>
                          </a:solidFill>
                          <a:latin typeface="Arial" panose="020B0604020202020204" pitchFamily="34" charset="0"/>
                          <a:cs typeface="Arial" panose="020B0604020202020204" pitchFamily="34" charset="0"/>
                        </a:rPr>
                        <a:t>Patient Safety &amp; Outcomes Across Settings</a:t>
                      </a:r>
                    </a:p>
                  </a:txBody>
                  <a:tcPr anchor="ctr">
                    <a:solidFill>
                      <a:schemeClr val="tx1"/>
                    </a:solidFill>
                  </a:tcPr>
                </a:tc>
                <a:tc>
                  <a:txBody>
                    <a:bodyPr/>
                    <a:lstStyle/>
                    <a:p>
                      <a:r>
                        <a:rPr lang="en-US" sz="800" dirty="0">
                          <a:solidFill>
                            <a:schemeClr val="accent1">
                              <a:lumMod val="90000"/>
                              <a:lumOff val="10000"/>
                            </a:schemeClr>
                          </a:solidFill>
                          <a:latin typeface="Arial" panose="020B0604020202020204" pitchFamily="34" charset="0"/>
                          <a:cs typeface="Arial" panose="020B0604020202020204" pitchFamily="34" charset="0"/>
                        </a:rPr>
                        <a:t>Community Health Worker Hubs</a:t>
                      </a:r>
                    </a:p>
                  </a:txBody>
                  <a:tcPr anchor="ctr">
                    <a:solidFill>
                      <a:schemeClr val="bg1">
                        <a:lumMod val="95000"/>
                      </a:schemeClr>
                    </a:solidFill>
                  </a:tcPr>
                </a:tc>
                <a:tc>
                  <a:txBody>
                    <a:bodyPr/>
                    <a:lstStyle/>
                    <a:p>
                      <a:r>
                        <a:rPr lang="en-US" sz="800" dirty="0">
                          <a:solidFill>
                            <a:schemeClr val="accent1">
                              <a:lumMod val="90000"/>
                              <a:lumOff val="10000"/>
                            </a:schemeClr>
                          </a:solidFill>
                          <a:latin typeface="Arial" panose="020B0604020202020204" pitchFamily="34" charset="0"/>
                          <a:cs typeface="Arial" panose="020B0604020202020204" pitchFamily="34" charset="0"/>
                        </a:rPr>
                        <a:t>Live Well Winona and Mankato Hub</a:t>
                      </a:r>
                    </a:p>
                  </a:txBody>
                  <a:tcPr anchor="ctr">
                    <a:solidFill>
                      <a:schemeClr val="bg1">
                        <a:lumMod val="95000"/>
                      </a:schemeClr>
                    </a:solidFill>
                  </a:tcPr>
                </a:tc>
                <a:tc>
                  <a:txBody>
                    <a:bodyPr/>
                    <a:lstStyle/>
                    <a:p>
                      <a:pPr marL="0" indent="0">
                        <a:spcBef>
                          <a:spcPts val="0"/>
                        </a:spcBef>
                        <a:spcAft>
                          <a:spcPts val="0"/>
                        </a:spcAft>
                        <a:buFont typeface="Arial" panose="020B0604020202020204" pitchFamily="34" charset="0"/>
                        <a:buNone/>
                      </a:pPr>
                      <a:r>
                        <a:rPr lang="en-US" sz="800" dirty="0">
                          <a:solidFill>
                            <a:schemeClr val="accent1">
                              <a:lumMod val="90000"/>
                              <a:lumOff val="10000"/>
                            </a:schemeClr>
                          </a:solidFill>
                          <a:latin typeface="Arial" panose="020B0604020202020204" pitchFamily="34" charset="0"/>
                          <a:cs typeface="Arial" panose="020B0604020202020204" pitchFamily="34" charset="0"/>
                        </a:rPr>
                        <a:t>Clinical</a:t>
                      </a:r>
                    </a:p>
                    <a:p>
                      <a:pPr marL="0" indent="0">
                        <a:spcBef>
                          <a:spcPts val="0"/>
                        </a:spcBef>
                        <a:spcAft>
                          <a:spcPts val="0"/>
                        </a:spcAft>
                        <a:buFont typeface="Arial" panose="020B0604020202020204" pitchFamily="34" charset="0"/>
                        <a:buNone/>
                      </a:pPr>
                      <a:r>
                        <a:rPr lang="en-US" sz="800" dirty="0">
                          <a:solidFill>
                            <a:schemeClr val="accent1">
                              <a:lumMod val="90000"/>
                              <a:lumOff val="10000"/>
                            </a:schemeClr>
                          </a:solidFill>
                          <a:latin typeface="Arial" panose="020B0604020202020204" pitchFamily="34" charset="0"/>
                          <a:cs typeface="Arial" panose="020B0604020202020204" pitchFamily="34" charset="0"/>
                        </a:rPr>
                        <a:t>Behavioral</a:t>
                      </a:r>
                    </a:p>
                    <a:p>
                      <a:pPr marL="0" indent="0">
                        <a:spcBef>
                          <a:spcPts val="0"/>
                        </a:spcBef>
                        <a:spcAft>
                          <a:spcPts val="0"/>
                        </a:spcAft>
                        <a:buFont typeface="Arial" panose="020B0604020202020204" pitchFamily="34" charset="0"/>
                        <a:buNone/>
                      </a:pPr>
                      <a:r>
                        <a:rPr lang="en-US" sz="800" dirty="0">
                          <a:solidFill>
                            <a:schemeClr val="accent1">
                              <a:lumMod val="90000"/>
                              <a:lumOff val="10000"/>
                            </a:schemeClr>
                          </a:solidFill>
                          <a:latin typeface="Arial" panose="020B0604020202020204" pitchFamily="34" charset="0"/>
                          <a:cs typeface="Arial" panose="020B0604020202020204" pitchFamily="34" charset="0"/>
                        </a:rPr>
                        <a:t>Social</a:t>
                      </a:r>
                    </a:p>
                    <a:p>
                      <a:pPr marL="0" indent="0">
                        <a:spcBef>
                          <a:spcPts val="0"/>
                        </a:spcBef>
                        <a:spcAft>
                          <a:spcPts val="0"/>
                        </a:spcAft>
                        <a:buFont typeface="Arial" panose="020B0604020202020204" pitchFamily="34" charset="0"/>
                        <a:buNone/>
                      </a:pPr>
                      <a:r>
                        <a:rPr lang="en-US" sz="800" dirty="0">
                          <a:solidFill>
                            <a:schemeClr val="accent1">
                              <a:lumMod val="90000"/>
                              <a:lumOff val="10000"/>
                            </a:schemeClr>
                          </a:solidFill>
                          <a:latin typeface="Arial" panose="020B0604020202020204" pitchFamily="34" charset="0"/>
                          <a:cs typeface="Arial" panose="020B0604020202020204" pitchFamily="34" charset="0"/>
                        </a:rPr>
                        <a:t>Educational</a:t>
                      </a:r>
                    </a:p>
                    <a:p>
                      <a:pPr marL="0" indent="0">
                        <a:spcBef>
                          <a:spcPts val="0"/>
                        </a:spcBef>
                        <a:spcAft>
                          <a:spcPts val="0"/>
                        </a:spcAft>
                        <a:buFont typeface="Arial" panose="020B0604020202020204" pitchFamily="34" charset="0"/>
                        <a:buNone/>
                      </a:pPr>
                      <a:r>
                        <a:rPr lang="en-US" sz="800" dirty="0">
                          <a:solidFill>
                            <a:schemeClr val="accent1">
                              <a:lumMod val="90000"/>
                              <a:lumOff val="10000"/>
                            </a:schemeClr>
                          </a:solidFill>
                          <a:latin typeface="Arial" panose="020B0604020202020204" pitchFamily="34" charset="0"/>
                          <a:cs typeface="Arial" panose="020B0604020202020204" pitchFamily="34" charset="0"/>
                        </a:rPr>
                        <a:t>Environmental</a:t>
                      </a:r>
                    </a:p>
                  </a:txBody>
                  <a:tcPr anchor="ctr">
                    <a:solidFill>
                      <a:schemeClr val="bg1">
                        <a:lumMod val="95000"/>
                      </a:schemeClr>
                    </a:solidFill>
                  </a:tcPr>
                </a:tc>
                <a:tc>
                  <a:txBody>
                    <a:bodyPr/>
                    <a:lstStyle/>
                    <a:p>
                      <a:r>
                        <a:rPr lang="en-US" sz="800" dirty="0">
                          <a:solidFill>
                            <a:schemeClr val="accent1">
                              <a:lumMod val="90000"/>
                              <a:lumOff val="10000"/>
                            </a:schemeClr>
                          </a:solidFill>
                          <a:latin typeface="Arial" panose="020B0604020202020204" pitchFamily="34" charset="0"/>
                          <a:cs typeface="Arial" panose="020B0604020202020204" pitchFamily="34" charset="0"/>
                        </a:rPr>
                        <a:t>Members experiencing a barrier related to SDOH in Winona, Mankato and Twin Cities</a:t>
                      </a:r>
                    </a:p>
                  </a:txBody>
                  <a:tcPr anchor="ctr">
                    <a:solidFill>
                      <a:schemeClr val="bg1">
                        <a:lumMod val="95000"/>
                      </a:schemeClr>
                    </a:solidFill>
                  </a:tcPr>
                </a:tc>
                <a:tc>
                  <a:txBody>
                    <a:bodyPr/>
                    <a:lstStyle/>
                    <a:p>
                      <a:pPr marL="0" indent="0">
                        <a:buFont typeface="Arial" panose="020B0604020202020204" pitchFamily="34" charset="0"/>
                        <a:buNone/>
                      </a:pPr>
                      <a:r>
                        <a:rPr lang="en-US" sz="800" dirty="0">
                          <a:solidFill>
                            <a:schemeClr val="accent1">
                              <a:lumMod val="90000"/>
                              <a:lumOff val="10000"/>
                            </a:schemeClr>
                          </a:solidFill>
                          <a:latin typeface="Arial" panose="020B0604020202020204" pitchFamily="34" charset="0"/>
                          <a:cs typeface="Arial" panose="020B0604020202020204" pitchFamily="34" charset="0"/>
                        </a:rPr>
                        <a:t>Increase number of members screened for SDOH. </a:t>
                      </a:r>
                    </a:p>
                  </a:txBody>
                  <a:tcPr anchor="ctr">
                    <a:solidFill>
                      <a:schemeClr val="bg1">
                        <a:lumMod val="95000"/>
                      </a:schemeClr>
                    </a:solidFill>
                  </a:tcPr>
                </a:tc>
                <a:tc>
                  <a:txBody>
                    <a:bodyPr/>
                    <a:lstStyle/>
                    <a:p>
                      <a:pPr marL="171450" indent="-171450">
                        <a:lnSpc>
                          <a:spcPct val="100000"/>
                        </a:lnSpc>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Care Coordinator</a:t>
                      </a:r>
                    </a:p>
                    <a:p>
                      <a:pPr marL="171450" indent="-171450">
                        <a:lnSpc>
                          <a:spcPct val="100000"/>
                        </a:lnSpc>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Provider referral</a:t>
                      </a:r>
                    </a:p>
                  </a:txBody>
                  <a:tcPr anchor="ctr">
                    <a:solidFill>
                      <a:schemeClr val="bg1">
                        <a:lumMod val="95000"/>
                      </a:schemeClr>
                    </a:solidFill>
                  </a:tcPr>
                </a:tc>
                <a:extLst>
                  <a:ext uri="{0D108BD9-81ED-4DB2-BD59-A6C34878D82A}">
                    <a16:rowId xmlns:a16="http://schemas.microsoft.com/office/drawing/2014/main" val="3812554905"/>
                  </a:ext>
                </a:extLst>
              </a:tr>
              <a:tr h="408726">
                <a:tc>
                  <a:txBody>
                    <a:bodyPr/>
                    <a:lstStyle/>
                    <a:p>
                      <a:r>
                        <a:rPr lang="en-US" sz="800" b="1" dirty="0">
                          <a:solidFill>
                            <a:schemeClr val="bg1"/>
                          </a:solidFill>
                          <a:latin typeface="Arial" panose="020B0604020202020204" pitchFamily="34" charset="0"/>
                          <a:cs typeface="Arial" panose="020B0604020202020204" pitchFamily="34" charset="0"/>
                        </a:rPr>
                        <a:t>Keeping Members Healthy</a:t>
                      </a:r>
                    </a:p>
                  </a:txBody>
                  <a:tcPr anchor="ctr">
                    <a:solidFill>
                      <a:schemeClr val="tx1"/>
                    </a:solidFill>
                  </a:tcPr>
                </a:tc>
                <a:tc>
                  <a:txBody>
                    <a:bodyPr/>
                    <a:lstStyle/>
                    <a:p>
                      <a:pPr>
                        <a:spcBef>
                          <a:spcPts val="0"/>
                        </a:spcBef>
                        <a:spcAft>
                          <a:spcPts val="0"/>
                        </a:spcAft>
                      </a:pPr>
                      <a:r>
                        <a:rPr lang="en-US" sz="800" dirty="0">
                          <a:solidFill>
                            <a:schemeClr val="accent1">
                              <a:lumMod val="90000"/>
                              <a:lumOff val="10000"/>
                            </a:schemeClr>
                          </a:solidFill>
                          <a:latin typeface="Arial" panose="020B0604020202020204" pitchFamily="34" charset="0"/>
                          <a:cs typeface="Arial" panose="020B0604020202020204" pitchFamily="34" charset="0"/>
                        </a:rPr>
                        <a:t>Odam Medical Group Mobile Clinic</a:t>
                      </a:r>
                    </a:p>
                  </a:txBody>
                  <a:tcPr anchor="ctr">
                    <a:solidFill>
                      <a:schemeClr val="bg1">
                        <a:lumMod val="95000"/>
                      </a:schemeClr>
                    </a:solidFill>
                  </a:tcPr>
                </a:tc>
                <a:tc>
                  <a:txBody>
                    <a:bodyPr/>
                    <a:lstStyle/>
                    <a:p>
                      <a:pPr>
                        <a:spcBef>
                          <a:spcPts val="0"/>
                        </a:spcBef>
                        <a:spcAft>
                          <a:spcPts val="0"/>
                        </a:spcAft>
                      </a:pPr>
                      <a:r>
                        <a:rPr lang="en-US" sz="800" dirty="0">
                          <a:solidFill>
                            <a:schemeClr val="accent1">
                              <a:lumMod val="90000"/>
                              <a:lumOff val="10000"/>
                            </a:schemeClr>
                          </a:solidFill>
                          <a:latin typeface="Arial" panose="020B0604020202020204" pitchFamily="34" charset="0"/>
                          <a:cs typeface="Arial" panose="020B0604020202020204" pitchFamily="34" charset="0"/>
                        </a:rPr>
                        <a:t>Mobile clinic collaboration to bring medical care to members in their homes</a:t>
                      </a:r>
                    </a:p>
                  </a:txBody>
                  <a:tcPr anchor="ctr">
                    <a:solidFill>
                      <a:schemeClr val="bg1">
                        <a:lumMod val="95000"/>
                      </a:schemeClr>
                    </a:solidFill>
                  </a:tcPr>
                </a:tc>
                <a:tc>
                  <a:txBody>
                    <a:bodyPr/>
                    <a:lstStyle/>
                    <a:p>
                      <a:pPr marL="0" marR="0" lvl="0" indent="0" algn="l" defTabSz="60947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accent1">
                              <a:lumMod val="90000"/>
                              <a:lumOff val="10000"/>
                            </a:schemeClr>
                          </a:solidFill>
                          <a:latin typeface="Arial" panose="020B0604020202020204" pitchFamily="34" charset="0"/>
                          <a:cs typeface="Arial" panose="020B0604020202020204" pitchFamily="34" charset="0"/>
                        </a:rPr>
                        <a:t>Clinical</a:t>
                      </a:r>
                    </a:p>
                    <a:p>
                      <a:pPr marL="0" marR="0" lvl="0" indent="0" algn="l" defTabSz="60947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accent1">
                              <a:lumMod val="90000"/>
                              <a:lumOff val="10000"/>
                            </a:schemeClr>
                          </a:solidFill>
                          <a:latin typeface="Arial" panose="020B0604020202020204" pitchFamily="34" charset="0"/>
                          <a:cs typeface="Arial" panose="020B0604020202020204" pitchFamily="34" charset="0"/>
                        </a:rPr>
                        <a:t>Behavioral</a:t>
                      </a:r>
                    </a:p>
                  </a:txBody>
                  <a:tcPr anchor="ctr">
                    <a:solidFill>
                      <a:schemeClr val="bg1">
                        <a:lumMod val="95000"/>
                      </a:schemeClr>
                    </a:solidFill>
                  </a:tcPr>
                </a:tc>
                <a:tc>
                  <a:txBody>
                    <a:bodyPr/>
                    <a:lstStyle/>
                    <a:p>
                      <a:pPr marL="0" marR="0" lvl="0" indent="0" algn="l" defTabSz="609475" rtl="0" eaLnBrk="1" fontAlgn="auto" latinLnBrk="0" hangingPunct="1">
                        <a:lnSpc>
                          <a:spcPct val="100000"/>
                        </a:lnSpc>
                        <a:spcBef>
                          <a:spcPts val="0"/>
                        </a:spcBef>
                        <a:spcAft>
                          <a:spcPts val="0"/>
                        </a:spcAft>
                        <a:buClrTx/>
                        <a:buSzTx/>
                        <a:buFontTx/>
                        <a:buNone/>
                        <a:tabLst/>
                        <a:defRPr/>
                      </a:pPr>
                      <a:r>
                        <a:rPr lang="en-US" sz="800" dirty="0">
                          <a:solidFill>
                            <a:schemeClr val="accent1">
                              <a:lumMod val="90000"/>
                              <a:lumOff val="10000"/>
                            </a:schemeClr>
                          </a:solidFill>
                          <a:latin typeface="Arial" panose="020B0604020202020204" pitchFamily="34" charset="0"/>
                          <a:cs typeface="Arial" panose="020B0604020202020204" pitchFamily="34" charset="0"/>
                        </a:rPr>
                        <a:t>Members in Stearns, Wright, Benton, Sherburne, Clay, Crow Wing, Otter Tail, Cass, Wadena, Todd, Morrison, Mille Lacs, Kanabec, Meeker, Kandiyohi, &amp; Becker counties</a:t>
                      </a:r>
                      <a:endParaRPr lang="en-US" sz="800" b="1" dirty="0">
                        <a:solidFill>
                          <a:schemeClr val="accent1">
                            <a:lumMod val="90000"/>
                            <a:lumOff val="10000"/>
                          </a:schemeClr>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171450" indent="-171450">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Member satisfaction</a:t>
                      </a:r>
                    </a:p>
                    <a:p>
                      <a:pPr marL="171450" indent="-171450">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Close gaps in care</a:t>
                      </a:r>
                    </a:p>
                  </a:txBody>
                  <a:tcPr anchor="ctr">
                    <a:solidFill>
                      <a:schemeClr val="bg1">
                        <a:lumMod val="95000"/>
                      </a:schemeClr>
                    </a:solidFill>
                  </a:tcPr>
                </a:tc>
                <a:tc>
                  <a:txBody>
                    <a:bodyPr/>
                    <a:lstStyle/>
                    <a:p>
                      <a:pPr marL="171450" indent="-171450">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Outreach from Odam</a:t>
                      </a:r>
                    </a:p>
                    <a:p>
                      <a:pPr marL="171450" indent="-171450">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Blue Plus member postcards </a:t>
                      </a:r>
                    </a:p>
                  </a:txBody>
                  <a:tcPr anchor="ctr">
                    <a:solidFill>
                      <a:schemeClr val="bg1">
                        <a:lumMod val="95000"/>
                      </a:schemeClr>
                    </a:solidFill>
                  </a:tcPr>
                </a:tc>
                <a:extLst>
                  <a:ext uri="{0D108BD9-81ED-4DB2-BD59-A6C34878D82A}">
                    <a16:rowId xmlns:a16="http://schemas.microsoft.com/office/drawing/2014/main" val="1966205383"/>
                  </a:ext>
                </a:extLst>
              </a:tr>
              <a:tr h="735395">
                <a:tc>
                  <a:txBody>
                    <a:bodyPr/>
                    <a:lstStyle/>
                    <a:p>
                      <a:r>
                        <a:rPr lang="en-US" sz="800" b="1" dirty="0">
                          <a:solidFill>
                            <a:schemeClr val="bg1"/>
                          </a:solidFill>
                          <a:latin typeface="Arial" panose="020B0604020202020204" pitchFamily="34" charset="0"/>
                          <a:cs typeface="Arial" panose="020B0604020202020204" pitchFamily="34" charset="0"/>
                        </a:rPr>
                        <a:t>Managing Members w/ Emerging Risk</a:t>
                      </a:r>
                    </a:p>
                  </a:txBody>
                  <a:tcPr anchor="ctr">
                    <a:solidFill>
                      <a:schemeClr val="tx1"/>
                    </a:solidFill>
                  </a:tcPr>
                </a:tc>
                <a:tc>
                  <a:txBody>
                    <a:bodyPr/>
                    <a:lstStyle/>
                    <a:p>
                      <a:r>
                        <a:rPr lang="en-US" sz="800" dirty="0">
                          <a:solidFill>
                            <a:schemeClr val="accent1">
                              <a:lumMod val="90000"/>
                              <a:lumOff val="10000"/>
                            </a:schemeClr>
                          </a:solidFill>
                          <a:latin typeface="Arial" panose="020B0604020202020204" pitchFamily="34" charset="0"/>
                          <a:cs typeface="Arial" panose="020B0604020202020204" pitchFamily="34" charset="0"/>
                        </a:rPr>
                        <a:t>Omada</a:t>
                      </a:r>
                    </a:p>
                  </a:txBody>
                  <a:tcPr anchor="ctr">
                    <a:solidFill>
                      <a:schemeClr val="bg1">
                        <a:lumMod val="95000"/>
                      </a:schemeClr>
                    </a:solidFill>
                  </a:tcPr>
                </a:tc>
                <a:tc>
                  <a:txBody>
                    <a:bodyPr/>
                    <a:lstStyle/>
                    <a:p>
                      <a:r>
                        <a:rPr lang="en-US" sz="800" dirty="0">
                          <a:solidFill>
                            <a:schemeClr val="accent1"/>
                          </a:solidFill>
                          <a:latin typeface="Arial" panose="020B0604020202020204" pitchFamily="34" charset="0"/>
                          <a:cs typeface="Arial" panose="020B0604020202020204" pitchFamily="34" charset="0"/>
                        </a:rPr>
                        <a:t>Virtual program with one-on-one health coaching, specialist support and smart devices to help members manage diabetes, lower blood pressure or lose weight</a:t>
                      </a:r>
                    </a:p>
                  </a:txBody>
                  <a:tcPr anchor="ctr">
                    <a:solidFill>
                      <a:schemeClr val="bg1">
                        <a:lumMod val="95000"/>
                      </a:schemeClr>
                    </a:solidFill>
                  </a:tcPr>
                </a:tc>
                <a:tc>
                  <a:txBody>
                    <a:bodyPr/>
                    <a:lstStyle/>
                    <a:p>
                      <a:r>
                        <a:rPr lang="en-US" sz="800" dirty="0">
                          <a:solidFill>
                            <a:schemeClr val="accent1">
                              <a:lumMod val="90000"/>
                              <a:lumOff val="10000"/>
                            </a:schemeClr>
                          </a:solidFill>
                          <a:latin typeface="Arial" panose="020B0604020202020204" pitchFamily="34" charset="0"/>
                          <a:cs typeface="Arial" panose="020B0604020202020204" pitchFamily="34" charset="0"/>
                        </a:rPr>
                        <a:t>Clinical</a:t>
                      </a:r>
                    </a:p>
                  </a:txBody>
                  <a:tcPr anchor="ctr">
                    <a:solidFill>
                      <a:schemeClr val="bg1">
                        <a:lumMod val="95000"/>
                      </a:schemeClr>
                    </a:solidFill>
                  </a:tcPr>
                </a:tc>
                <a:tc>
                  <a:txBody>
                    <a:bodyPr/>
                    <a:lstStyle/>
                    <a:p>
                      <a:pPr marL="0" lvl="0" indent="-152275">
                        <a:buFont typeface="Arial" panose="020B0604020202020204" pitchFamily="34" charset="0"/>
                        <a:buNone/>
                      </a:pPr>
                      <a:r>
                        <a:rPr lang="en-US" sz="800" dirty="0">
                          <a:solidFill>
                            <a:schemeClr val="accent1"/>
                          </a:solidFill>
                          <a:latin typeface="Arial" panose="020B0604020202020204" pitchFamily="34" charset="0"/>
                          <a:cs typeface="Arial" panose="020B0604020202020204" pitchFamily="34" charset="0"/>
                        </a:rPr>
                        <a:t>Members with pre-diabetes, diabetes, hypertension &amp; obesity</a:t>
                      </a:r>
                    </a:p>
                  </a:txBody>
                  <a:tcPr anchor="ctr">
                    <a:solidFill>
                      <a:schemeClr val="bg1">
                        <a:lumMod val="95000"/>
                      </a:schemeClr>
                    </a:solidFill>
                  </a:tcPr>
                </a:tc>
                <a:tc>
                  <a:txBody>
                    <a:bodyPr/>
                    <a:lstStyle/>
                    <a:p>
                      <a:r>
                        <a:rPr lang="en-US" sz="800" u="sng" kern="1200" dirty="0">
                          <a:solidFill>
                            <a:schemeClr val="accent1"/>
                          </a:solidFill>
                          <a:effectLst/>
                          <a:latin typeface="Arial" panose="020B0604020202020204" pitchFamily="34" charset="0"/>
                          <a:ea typeface="+mn-ea"/>
                          <a:cs typeface="Arial" panose="020B0604020202020204" pitchFamily="34" charset="0"/>
                        </a:rPr>
                        <a:t>Diabetes</a:t>
                      </a:r>
                      <a:endParaRPr lang="en-US" sz="800" kern="1200" dirty="0">
                        <a:solidFill>
                          <a:schemeClr val="accent1"/>
                        </a:solidFill>
                        <a:effectLst/>
                        <a:latin typeface="Arial" panose="020B0604020202020204" pitchFamily="34" charset="0"/>
                        <a:ea typeface="+mn-ea"/>
                        <a:cs typeface="Arial" panose="020B0604020202020204" pitchFamily="34" charset="0"/>
                      </a:endParaRPr>
                    </a:p>
                    <a:p>
                      <a:pPr lvl="0"/>
                      <a:r>
                        <a:rPr lang="en-US" sz="800" kern="1200" dirty="0">
                          <a:solidFill>
                            <a:schemeClr val="accent1"/>
                          </a:solidFill>
                          <a:effectLst/>
                          <a:latin typeface="Arial" panose="020B0604020202020204" pitchFamily="34" charset="0"/>
                          <a:ea typeface="+mn-ea"/>
                          <a:cs typeface="Arial" panose="020B0604020202020204" pitchFamily="34" charset="0"/>
                        </a:rPr>
                        <a:t>Average weight loss</a:t>
                      </a:r>
                    </a:p>
                    <a:p>
                      <a:pPr lvl="0"/>
                      <a:r>
                        <a:rPr lang="en-US" sz="800" kern="1200" dirty="0">
                          <a:solidFill>
                            <a:schemeClr val="accent1"/>
                          </a:solidFill>
                          <a:effectLst/>
                          <a:latin typeface="Arial" panose="020B0604020202020204" pitchFamily="34" charset="0"/>
                          <a:ea typeface="+mn-ea"/>
                          <a:cs typeface="Arial" panose="020B0604020202020204" pitchFamily="34" charset="0"/>
                        </a:rPr>
                        <a:t>Average A1C reduction </a:t>
                      </a:r>
                    </a:p>
                    <a:p>
                      <a:pPr lvl="0"/>
                      <a:r>
                        <a:rPr lang="en-US" sz="800" kern="1200" dirty="0">
                          <a:solidFill>
                            <a:schemeClr val="accent1"/>
                          </a:solidFill>
                          <a:effectLst/>
                          <a:latin typeface="Arial" panose="020B0604020202020204" pitchFamily="34" charset="0"/>
                          <a:ea typeface="+mn-ea"/>
                          <a:cs typeface="Arial" panose="020B0604020202020204" pitchFamily="34" charset="0"/>
                        </a:rPr>
                        <a:t>% of participants who hit 5% weight loss goal</a:t>
                      </a:r>
                    </a:p>
                    <a:p>
                      <a:r>
                        <a:rPr lang="en-US" sz="800" kern="1200" dirty="0">
                          <a:solidFill>
                            <a:schemeClr val="accent1"/>
                          </a:solidFill>
                          <a:effectLst/>
                          <a:latin typeface="Arial" panose="020B0604020202020204" pitchFamily="34" charset="0"/>
                          <a:ea typeface="+mn-ea"/>
                          <a:cs typeface="Arial" panose="020B0604020202020204" pitchFamily="34" charset="0"/>
                        </a:rPr>
                        <a:t>% of participants who hit A1C goal </a:t>
                      </a:r>
                    </a:p>
                    <a:p>
                      <a:r>
                        <a:rPr lang="en-US" sz="800" u="sng" kern="1200" dirty="0">
                          <a:solidFill>
                            <a:schemeClr val="accent1"/>
                          </a:solidFill>
                          <a:effectLst/>
                          <a:latin typeface="Arial" panose="020B0604020202020204" pitchFamily="34" charset="0"/>
                          <a:ea typeface="+mn-ea"/>
                          <a:cs typeface="Arial" panose="020B0604020202020204" pitchFamily="34" charset="0"/>
                        </a:rPr>
                        <a:t>Hypertension</a:t>
                      </a:r>
                      <a:endParaRPr lang="en-US" sz="800" kern="1200" dirty="0">
                        <a:solidFill>
                          <a:schemeClr val="accent1"/>
                        </a:solidFill>
                        <a:effectLst/>
                        <a:latin typeface="Arial" panose="020B0604020202020204" pitchFamily="34" charset="0"/>
                        <a:ea typeface="+mn-ea"/>
                        <a:cs typeface="Arial" panose="020B0604020202020204" pitchFamily="34" charset="0"/>
                      </a:endParaRPr>
                    </a:p>
                    <a:p>
                      <a:pPr lvl="0"/>
                      <a:r>
                        <a:rPr lang="en-US" sz="800" kern="1200" dirty="0">
                          <a:solidFill>
                            <a:schemeClr val="accent1"/>
                          </a:solidFill>
                          <a:effectLst/>
                          <a:latin typeface="Arial" panose="020B0604020202020204" pitchFamily="34" charset="0"/>
                          <a:ea typeface="+mn-ea"/>
                          <a:cs typeface="Arial" panose="020B0604020202020204" pitchFamily="34" charset="0"/>
                        </a:rPr>
                        <a:t>Average blood pressure reduction</a:t>
                      </a:r>
                    </a:p>
                    <a:p>
                      <a:pPr lvl="0"/>
                      <a:r>
                        <a:rPr lang="en-US" sz="800" kern="1200" dirty="0">
                          <a:solidFill>
                            <a:schemeClr val="accent1"/>
                          </a:solidFill>
                          <a:effectLst/>
                          <a:latin typeface="Arial" panose="020B0604020202020204" pitchFamily="34" charset="0"/>
                          <a:ea typeface="+mn-ea"/>
                          <a:cs typeface="Arial" panose="020B0604020202020204" pitchFamily="34" charset="0"/>
                        </a:rPr>
                        <a:t>Change in blood pressure hypertension categories </a:t>
                      </a:r>
                    </a:p>
                    <a:p>
                      <a:pPr lvl="0"/>
                      <a:r>
                        <a:rPr lang="en-US" sz="800" kern="1200" dirty="0">
                          <a:solidFill>
                            <a:schemeClr val="accent1"/>
                          </a:solidFill>
                          <a:effectLst/>
                          <a:latin typeface="Arial" panose="020B0604020202020204" pitchFamily="34" charset="0"/>
                          <a:ea typeface="+mn-ea"/>
                          <a:cs typeface="Arial" panose="020B0604020202020204" pitchFamily="34" charset="0"/>
                        </a:rPr>
                        <a:t>% of participants who hit BP value or category target (see documentation for targets)</a:t>
                      </a:r>
                      <a:endParaRPr lang="en-US" sz="800" i="1" dirty="0">
                        <a:solidFill>
                          <a:schemeClr val="accent1"/>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171450" indent="-171450">
                        <a:lnSpc>
                          <a:spcPct val="100000"/>
                        </a:lnSpc>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Email, postcards</a:t>
                      </a:r>
                    </a:p>
                    <a:p>
                      <a:pPr marL="171450" indent="-171450">
                        <a:lnSpc>
                          <a:spcPct val="100000"/>
                        </a:lnSpc>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Care Coordinator</a:t>
                      </a:r>
                    </a:p>
                    <a:p>
                      <a:pPr marL="171450" indent="-171450">
                        <a:lnSpc>
                          <a:spcPct val="100000"/>
                        </a:lnSpc>
                        <a:spcBef>
                          <a:spcPts val="0"/>
                        </a:spcBef>
                        <a:spcAft>
                          <a:spcPts val="0"/>
                        </a:spcAft>
                        <a:buFont typeface="Arial" panose="020B0604020202020204" pitchFamily="34" charset="0"/>
                        <a:buChar char="•"/>
                      </a:pPr>
                      <a:r>
                        <a:rPr lang="en-US" sz="800" dirty="0">
                          <a:solidFill>
                            <a:schemeClr val="accent1">
                              <a:lumMod val="90000"/>
                              <a:lumOff val="10000"/>
                            </a:schemeClr>
                          </a:solidFill>
                          <a:latin typeface="Arial" panose="020B0604020202020204" pitchFamily="34" charset="0"/>
                          <a:cs typeface="Arial" panose="020B0604020202020204" pitchFamily="34" charset="0"/>
                        </a:rPr>
                        <a:t>Blue Plus website</a:t>
                      </a:r>
                    </a:p>
                  </a:txBody>
                  <a:tcPr anchor="ctr">
                    <a:solidFill>
                      <a:schemeClr val="bg1">
                        <a:lumMod val="95000"/>
                      </a:schemeClr>
                    </a:solidFill>
                  </a:tcPr>
                </a:tc>
                <a:extLst>
                  <a:ext uri="{0D108BD9-81ED-4DB2-BD59-A6C34878D82A}">
                    <a16:rowId xmlns:a16="http://schemas.microsoft.com/office/drawing/2014/main" val="344933805"/>
                  </a:ext>
                </a:extLst>
              </a:tr>
              <a:tr h="735395">
                <a:tc>
                  <a:txBody>
                    <a:bodyPr/>
                    <a:lstStyle/>
                    <a:p>
                      <a:r>
                        <a:rPr lang="en-US" sz="800" b="1" dirty="0">
                          <a:solidFill>
                            <a:schemeClr val="bg1"/>
                          </a:solidFill>
                          <a:latin typeface="Arial" panose="020B0604020202020204" pitchFamily="34" charset="0"/>
                          <a:cs typeface="Arial" panose="020B0604020202020204" pitchFamily="34" charset="0"/>
                        </a:rPr>
                        <a:t>Managing Multiple Chronic Illnesses</a:t>
                      </a:r>
                    </a:p>
                  </a:txBody>
                  <a:tcPr anchor="ctr">
                    <a:solidFill>
                      <a:schemeClr val="tx1"/>
                    </a:solidFill>
                  </a:tcPr>
                </a:tc>
                <a:tc>
                  <a:txBody>
                    <a:bodyPr/>
                    <a:lstStyle/>
                    <a:p>
                      <a:pPr>
                        <a:spcBef>
                          <a:spcPts val="600"/>
                        </a:spcBef>
                        <a:spcAft>
                          <a:spcPts val="600"/>
                        </a:spcAft>
                      </a:pPr>
                      <a:r>
                        <a:rPr lang="en-US" sz="800" dirty="0">
                          <a:solidFill>
                            <a:schemeClr val="accent1">
                              <a:lumMod val="90000"/>
                              <a:lumOff val="10000"/>
                            </a:schemeClr>
                          </a:solidFill>
                          <a:latin typeface="Arial" panose="020B0604020202020204" pitchFamily="34" charset="0"/>
                          <a:cs typeface="Arial" panose="020B0604020202020204" pitchFamily="34" charset="0"/>
                        </a:rPr>
                        <a:t>Healthy Food Benefit</a:t>
                      </a:r>
                    </a:p>
                  </a:txBody>
                  <a:tcPr anchor="ctr">
                    <a:solidFill>
                      <a:schemeClr val="bg1">
                        <a:lumMod val="95000"/>
                      </a:schemeClr>
                    </a:solidFill>
                  </a:tcPr>
                </a:tc>
                <a:tc>
                  <a:txBody>
                    <a:bodyPr/>
                    <a:lstStyle/>
                    <a:p>
                      <a:r>
                        <a:rPr lang="en-US" sz="800" kern="1200" dirty="0">
                          <a:solidFill>
                            <a:schemeClr val="accent1"/>
                          </a:solidFill>
                          <a:effectLst/>
                          <a:latin typeface="Arial" panose="020B0604020202020204" pitchFamily="34" charset="0"/>
                          <a:ea typeface="+mn-ea"/>
                          <a:cs typeface="Arial" panose="020B0604020202020204" pitchFamily="34" charset="0"/>
                        </a:rPr>
                        <a:t>Tailored meal delivery program in collaboration with </a:t>
                      </a:r>
                      <a:r>
                        <a:rPr lang="en-US" sz="800" kern="1200" dirty="0" err="1">
                          <a:solidFill>
                            <a:schemeClr val="accent1"/>
                          </a:solidFill>
                          <a:effectLst/>
                          <a:latin typeface="Arial" panose="020B0604020202020204" pitchFamily="34" charset="0"/>
                          <a:ea typeface="+mn-ea"/>
                          <a:cs typeface="Arial" panose="020B0604020202020204" pitchFamily="34" charset="0"/>
                        </a:rPr>
                        <a:t>NourishedRx</a:t>
                      </a:r>
                      <a:r>
                        <a:rPr lang="en-US" sz="800" kern="1200" dirty="0">
                          <a:solidFill>
                            <a:schemeClr val="accent1"/>
                          </a:solidFill>
                          <a:effectLst/>
                          <a:latin typeface="Arial" panose="020B0604020202020204" pitchFamily="34" charset="0"/>
                          <a:ea typeface="+mn-ea"/>
                          <a:cs typeface="Arial" panose="020B0604020202020204" pitchFamily="34" charset="0"/>
                        </a:rPr>
                        <a:t> to provide nutrition education and resources for chronic conditions. </a:t>
                      </a:r>
                      <a:endParaRPr lang="en-US" sz="800" dirty="0">
                        <a:solidFill>
                          <a:schemeClr val="accent1"/>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indent="0">
                        <a:spcBef>
                          <a:spcPts val="100"/>
                        </a:spcBef>
                        <a:spcAft>
                          <a:spcPts val="100"/>
                        </a:spcAft>
                        <a:buFont typeface="Arial" panose="020B0604020202020204" pitchFamily="34" charset="0"/>
                        <a:buNone/>
                      </a:pPr>
                      <a:r>
                        <a:rPr lang="en-US" sz="800" dirty="0">
                          <a:solidFill>
                            <a:schemeClr val="accent1">
                              <a:lumMod val="90000"/>
                              <a:lumOff val="10000"/>
                            </a:schemeClr>
                          </a:solidFill>
                          <a:latin typeface="Arial" panose="020B0604020202020204" pitchFamily="34" charset="0"/>
                          <a:cs typeface="Arial" panose="020B0604020202020204" pitchFamily="34" charset="0"/>
                        </a:rPr>
                        <a:t>Clinical</a:t>
                      </a:r>
                    </a:p>
                  </a:txBody>
                  <a:tcPr anchor="ctr">
                    <a:solidFill>
                      <a:schemeClr val="bg1">
                        <a:lumMod val="95000"/>
                      </a:schemeClr>
                    </a:solidFill>
                  </a:tcPr>
                </a:tc>
                <a:tc>
                  <a:txBody>
                    <a:bodyPr/>
                    <a:lstStyle/>
                    <a:p>
                      <a:pPr>
                        <a:spcBef>
                          <a:spcPts val="600"/>
                        </a:spcBef>
                        <a:spcAft>
                          <a:spcPts val="600"/>
                        </a:spcAft>
                      </a:pPr>
                      <a:r>
                        <a:rPr lang="en-US" sz="800" kern="1200" dirty="0">
                          <a:solidFill>
                            <a:schemeClr val="accent1"/>
                          </a:solidFill>
                          <a:effectLst/>
                          <a:latin typeface="Arial" panose="020B0604020202020204" pitchFamily="34" charset="0"/>
                          <a:ea typeface="+mn-ea"/>
                          <a:cs typeface="Arial" panose="020B0604020202020204" pitchFamily="34" charset="0"/>
                        </a:rPr>
                        <a:t>MSHO members diagnosed with chronic conditions such as pre-diabetes and diabetes, cardiovascular disease and/or hypertension. </a:t>
                      </a:r>
                      <a:endParaRPr lang="en-US" sz="800" dirty="0">
                        <a:solidFill>
                          <a:schemeClr val="accent1">
                            <a:lumMod val="90000"/>
                            <a:lumOff val="10000"/>
                          </a:schemeClr>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171450" indent="-171450">
                        <a:spcBef>
                          <a:spcPts val="100"/>
                        </a:spcBef>
                        <a:spcAft>
                          <a:spcPts val="100"/>
                        </a:spcAft>
                        <a:buFont typeface="Arial" panose="020B0604020202020204" pitchFamily="34" charset="0"/>
                        <a:buChar char="•"/>
                      </a:pPr>
                      <a:r>
                        <a:rPr lang="en-US" sz="800" dirty="0">
                          <a:solidFill>
                            <a:schemeClr val="accent1"/>
                          </a:solidFill>
                          <a:latin typeface="Arial" panose="020B0604020202020204" pitchFamily="34" charset="0"/>
                          <a:cs typeface="Arial" panose="020B0604020202020204" pitchFamily="34" charset="0"/>
                        </a:rPr>
                        <a:t>CDC Healthy Days (self-reported) Diabetes Distress Scale (check w/ Nourished Rx) Patient Activation Measure</a:t>
                      </a:r>
                    </a:p>
                    <a:p>
                      <a:pPr marL="171450" indent="-171450">
                        <a:spcBef>
                          <a:spcPts val="100"/>
                        </a:spcBef>
                        <a:spcAft>
                          <a:spcPts val="100"/>
                        </a:spcAft>
                        <a:buFont typeface="Arial" panose="020B0604020202020204" pitchFamily="34" charset="0"/>
                        <a:buChar char="•"/>
                      </a:pPr>
                      <a:r>
                        <a:rPr lang="en-US" sz="800" dirty="0">
                          <a:solidFill>
                            <a:schemeClr val="accent1"/>
                          </a:solidFill>
                          <a:latin typeface="Arial" panose="020B0604020202020204" pitchFamily="34" charset="0"/>
                          <a:cs typeface="Arial" panose="020B0604020202020204" pitchFamily="34" charset="0"/>
                        </a:rPr>
                        <a:t>Reduced gaps in care</a:t>
                      </a:r>
                    </a:p>
                    <a:p>
                      <a:pPr marL="171450" indent="-171450">
                        <a:spcBef>
                          <a:spcPts val="100"/>
                        </a:spcBef>
                        <a:spcAft>
                          <a:spcPts val="100"/>
                        </a:spcAft>
                        <a:buFont typeface="Arial" panose="020B0604020202020204" pitchFamily="34" charset="0"/>
                        <a:buChar char="•"/>
                      </a:pPr>
                      <a:r>
                        <a:rPr lang="en-US" sz="800" dirty="0">
                          <a:solidFill>
                            <a:schemeClr val="accent1"/>
                          </a:solidFill>
                          <a:latin typeface="Arial" panose="020B0604020202020204" pitchFamily="34" charset="0"/>
                          <a:cs typeface="Arial" panose="020B0604020202020204" pitchFamily="34" charset="0"/>
                        </a:rPr>
                        <a:t>Fewer avoidable and diabetes-related ER visits (claims) Fewer in-patient stays (claims) Total pharmacy spend</a:t>
                      </a:r>
                      <a:endParaRPr lang="en-US" sz="800" dirty="0">
                        <a:solidFill>
                          <a:schemeClr val="accent1">
                            <a:lumMod val="90000"/>
                            <a:lumOff val="10000"/>
                          </a:schemeClr>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171450" indent="-171450">
                        <a:spcBef>
                          <a:spcPts val="600"/>
                        </a:spcBef>
                        <a:spcAft>
                          <a:spcPts val="600"/>
                        </a:spcAft>
                        <a:buFont typeface="Arial" panose="020B0604020202020204" pitchFamily="34" charset="0"/>
                        <a:buChar char="•"/>
                      </a:pPr>
                      <a:r>
                        <a:rPr lang="en-US" sz="800" kern="1200" dirty="0">
                          <a:solidFill>
                            <a:schemeClr val="accent1"/>
                          </a:solidFill>
                          <a:effectLst/>
                          <a:latin typeface="Arial" panose="020B0604020202020204" pitchFamily="34" charset="0"/>
                          <a:ea typeface="+mn-ea"/>
                          <a:cs typeface="Arial" panose="020B0604020202020204" pitchFamily="34" charset="0"/>
                        </a:rPr>
                        <a:t>Direct outreach by vendor based on eligibility file from Blue Plus</a:t>
                      </a:r>
                    </a:p>
                  </a:txBody>
                  <a:tcPr anchor="ctr">
                    <a:solidFill>
                      <a:schemeClr val="bg1">
                        <a:lumMod val="95000"/>
                      </a:schemeClr>
                    </a:solidFill>
                  </a:tcPr>
                </a:tc>
                <a:extLst>
                  <a:ext uri="{0D108BD9-81ED-4DB2-BD59-A6C34878D82A}">
                    <a16:rowId xmlns:a16="http://schemas.microsoft.com/office/drawing/2014/main" val="1279933921"/>
                  </a:ext>
                </a:extLst>
              </a:tr>
            </a:tbl>
          </a:graphicData>
        </a:graphic>
      </p:graphicFrame>
    </p:spTree>
    <p:extLst>
      <p:ext uri="{BB962C8B-B14F-4D97-AF65-F5344CB8AC3E}">
        <p14:creationId xmlns:p14="http://schemas.microsoft.com/office/powerpoint/2010/main" val="40412902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1_Office Theme">
  <a:themeElements>
    <a:clrScheme name="Custom 14">
      <a:dk1>
        <a:srgbClr val="0094D7"/>
      </a:dk1>
      <a:lt1>
        <a:srgbClr val="FFFFFF"/>
      </a:lt1>
      <a:dk2>
        <a:srgbClr val="003359"/>
      </a:dk2>
      <a:lt2>
        <a:srgbClr val="BED6DB"/>
      </a:lt2>
      <a:accent1>
        <a:srgbClr val="1E1E1E"/>
      </a:accent1>
      <a:accent2>
        <a:srgbClr val="8FCAE7"/>
      </a:accent2>
      <a:accent3>
        <a:srgbClr val="DCD6B2"/>
      </a:accent3>
      <a:accent4>
        <a:srgbClr val="755418"/>
      </a:accent4>
      <a:accent5>
        <a:srgbClr val="AA272F"/>
      </a:accent5>
      <a:accent6>
        <a:srgbClr val="B5BF00"/>
      </a:accent6>
      <a:hlink>
        <a:srgbClr val="FFA200"/>
      </a:hlink>
      <a:folHlink>
        <a:srgbClr val="E553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ormAutofit/>
      </a:bodyPr>
      <a:lstStyle>
        <a:defPPr>
          <a:defRPr sz="1500" dirty="0" smtClean="0"/>
        </a:defPPr>
      </a:lstStyle>
    </a:txDef>
  </a:objectDefaults>
  <a:extraClrSchemeLst/>
  <a:extLst>
    <a:ext uri="{05A4C25C-085E-4340-85A3-A5531E510DB2}">
      <thm15:themeFamily xmlns:thm15="http://schemas.microsoft.com/office/thememl/2012/main" name="BCBSMN Template 2 (Widescreen 16x9).ppt [Compatibility Mode]" id="{8E2A9243-2B91-4A77-A92A-E7AB0529D1C7}" vid="{C8E6AA08-BEA7-4878-A133-1272BE045E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33770</TotalTime>
  <Words>699</Words>
  <Application>Microsoft Office PowerPoint</Application>
  <PresentationFormat>Widescreen</PresentationFormat>
  <Paragraphs>105</Paragraphs>
  <Slides>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3" baseType="lpstr">
      <vt:lpstr>Arial</vt:lpstr>
      <vt:lpstr>Arial Narrow</vt:lpstr>
      <vt:lpstr>Calibri</vt:lpstr>
      <vt:lpstr>Wingdings 3</vt:lpstr>
      <vt:lpstr>11_Office Theme</vt:lpstr>
      <vt:lpstr>think-cell Slide</vt:lpstr>
      <vt:lpstr>Medicaid Population Health Strategy &amp; roadmap</vt:lpstr>
      <vt:lpstr>Welcome!</vt:lpstr>
      <vt:lpstr>PowerPoint Presentation</vt:lpstr>
      <vt:lpstr>What is population health?</vt:lpstr>
      <vt:lpstr>The continuum of health</vt:lpstr>
      <vt:lpstr>PHM Strategy: integrating data to inform intervention</vt:lpstr>
      <vt:lpstr>Examples of current Population Health Interventions in Flight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Kannankutty, Maria</dc:creator>
  <cp:lastModifiedBy>Church, Stormy</cp:lastModifiedBy>
  <cp:revision>202</cp:revision>
  <dcterms:created xsi:type="dcterms:W3CDTF">2021-03-14T20:31:47Z</dcterms:created>
  <dcterms:modified xsi:type="dcterms:W3CDTF">2024-08-19T21:53:07Z</dcterms:modified>
</cp:coreProperties>
</file>