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71" r:id="rId5"/>
    <p:sldId id="304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11" r:id="rId14"/>
    <p:sldId id="312" r:id="rId15"/>
    <p:sldId id="313" r:id="rId16"/>
    <p:sldId id="314" r:id="rId17"/>
    <p:sldId id="315" r:id="rId18"/>
    <p:sldId id="316" r:id="rId19"/>
    <p:sldId id="319" r:id="rId20"/>
    <p:sldId id="325" r:id="rId21"/>
    <p:sldId id="321" r:id="rId22"/>
    <p:sldId id="318" r:id="rId23"/>
    <p:sldId id="299" r:id="rId24"/>
    <p:sldId id="300" r:id="rId25"/>
    <p:sldId id="301" r:id="rId26"/>
    <p:sldId id="298" r:id="rId27"/>
    <p:sldId id="283" r:id="rId28"/>
  </p:sldIdLst>
  <p:sldSz cx="12192000" cy="6858000"/>
  <p:notesSz cx="6858000" cy="9144000"/>
  <p:defaultTextStyle>
    <a:defPPr>
      <a:defRPr lang="en-US"/>
    </a:defPPr>
    <a:lvl1pPr algn="l" defTabSz="60746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607469" indent="2117" algn="l" defTabSz="60746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217054" indent="2117" algn="l" defTabSz="60746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826638" indent="2117" algn="l" defTabSz="60746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436223" indent="2117" algn="l" defTabSz="60746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 userDrawn="1">
          <p15:clr>
            <a:srgbClr val="A4A3A4"/>
          </p15:clr>
        </p15:guide>
        <p15:guide id="2" orient="horz" pos="1249" userDrawn="1">
          <p15:clr>
            <a:srgbClr val="A4A3A4"/>
          </p15:clr>
        </p15:guide>
        <p15:guide id="3" orient="horz" pos="303" userDrawn="1">
          <p15:clr>
            <a:srgbClr val="A4A3A4"/>
          </p15:clr>
        </p15:guide>
        <p15:guide id="4" pos="2371" userDrawn="1">
          <p15:clr>
            <a:srgbClr val="A4A3A4"/>
          </p15:clr>
        </p15:guide>
        <p15:guide id="5" pos="7373" userDrawn="1">
          <p15:clr>
            <a:srgbClr val="A4A3A4"/>
          </p15:clr>
        </p15:guide>
        <p15:guide id="6" pos="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39E84E-7580-D5C4-3335-83D5F35BBC4D}" name="Church, Stormy" initials="CS" userId="S::stormy.church@bluecrossmn.com::3107e045-e3ad-4f8f-885e-60aacb959b30" providerId="AD"/>
  <p188:author id="{B2B14BCF-57E9-3E89-CF66-226C177BC89B}" name="Siegel, Janet" initials="JS" userId="S::Janet.Siegel@bluecrossmn.com::0d76169f-4c79-4e55-8624-3ea1279a7e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7F7F7F"/>
    <a:srgbClr val="E55302"/>
    <a:srgbClr val="E553FF"/>
    <a:srgbClr val="C9C9C9"/>
    <a:srgbClr val="FFFFFF"/>
    <a:srgbClr val="C7C8C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82" autoAdjust="0"/>
    <p:restoredTop sz="89659" autoAdjust="0"/>
  </p:normalViewPr>
  <p:slideViewPr>
    <p:cSldViewPr snapToGrid="0">
      <p:cViewPr varScale="1">
        <p:scale>
          <a:sx n="65" d="100"/>
          <a:sy n="65" d="100"/>
        </p:scale>
        <p:origin x="778" y="-106"/>
      </p:cViewPr>
      <p:guideLst>
        <p:guide orient="horz" pos="3865"/>
        <p:guide orient="horz" pos="1249"/>
        <p:guide orient="horz" pos="303"/>
        <p:guide pos="2371"/>
        <p:guide pos="7373"/>
        <p:guide pos="280"/>
      </p:guideLst>
    </p:cSldViewPr>
  </p:slideViewPr>
  <p:outlineViewPr>
    <p:cViewPr>
      <p:scale>
        <a:sx n="33" d="100"/>
        <a:sy n="33" d="100"/>
      </p:scale>
      <p:origin x="0" y="-4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6EFEF3-7B2A-4F74-9A89-C191572A7E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7E8A5-6072-4417-939B-9DCB27ABEB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2FAB62-4C63-464B-BD44-5CD0B2F162BF}" type="datetime1">
              <a:rPr lang="en-US" altLang="en-US"/>
              <a:pPr>
                <a:defRPr/>
              </a:pPr>
              <a:t>3/12/2024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2D810-7FC2-43FE-B2A5-A6BC55C61D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AA525-2B07-43A6-8A4C-A7963B8FA8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B6B0F9-1A58-4618-842E-D61C5E5C2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23ECE0-91DA-4474-8129-D2CD1005E1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E916A-F385-4CA9-8F24-16EBD6EC36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51DF67-5CD0-43B6-9924-FB2B33DE50A2}" type="datetime1">
              <a:rPr lang="en-US" altLang="en-US"/>
              <a:pPr>
                <a:defRPr/>
              </a:pPr>
              <a:t>3/12/2024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77935B1-4CC2-4158-8A66-4ECE2F1E0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3490EE-DEEE-49E0-98F6-54EDEA9E4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16A2F-AA68-4B13-828B-7F1480E129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DEEAB-DD06-4982-A6F6-9B01F53E0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C92B54-A508-4F22-8EF0-509EC1071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7469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607469" algn="l" defTabSz="607469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2pPr>
    <a:lvl3pPr marL="1217054" algn="l" defTabSz="607469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3pPr>
    <a:lvl4pPr marL="1826638" algn="l" defTabSz="607469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4pPr>
    <a:lvl5pPr marL="2436223" algn="l" defTabSz="607469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5pPr>
    <a:lvl6pPr marL="3047381" algn="l" defTabSz="6094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858" algn="l" defTabSz="6094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333" algn="l" defTabSz="6094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809" algn="l" defTabSz="6094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92B54-A508-4F22-8EF0-509EC1071C6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7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92B54-A508-4F22-8EF0-509EC1071C6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5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 #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079_10012027_tint.jpg">
            <a:extLst>
              <a:ext uri="{FF2B5EF4-FFF2-40B4-BE49-F238E27FC236}">
                <a16:creationId xmlns:a16="http://schemas.microsoft.com/office/drawing/2014/main" id="{D53E374A-13A2-4768-89D7-EAC10B50E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F46F9E6B-3300-4091-80FA-EEE1030523EA}"/>
              </a:ext>
            </a:extLst>
          </p:cNvPr>
          <p:cNvSpPr>
            <a:spLocks/>
          </p:cNvSpPr>
          <p:nvPr userDrawn="1"/>
        </p:nvSpPr>
        <p:spPr bwMode="auto">
          <a:xfrm>
            <a:off x="2673351" y="6460068"/>
            <a:ext cx="9004300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Blue Cross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and Blue Shield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of Minnesota and Blue Plus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are nonprofit independent licensees of the Blue Cross and Blue Shield Association.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463EC52-8BCD-47A2-B991-A1CF8B3781F3}"/>
              </a:ext>
            </a:extLst>
          </p:cNvPr>
          <p:cNvSpPr>
            <a:spLocks/>
          </p:cNvSpPr>
          <p:nvPr userDrawn="1"/>
        </p:nvSpPr>
        <p:spPr bwMode="auto">
          <a:xfrm>
            <a:off x="488951" y="6460068"/>
            <a:ext cx="1991783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Confidential and proprietary. 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49BF5C-A701-BA4D-9AD6-4EFCF8CEA0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4272" y="2073023"/>
            <a:ext cx="11194305" cy="1668968"/>
          </a:xfrm>
          <a:prstGeom prst="rect">
            <a:avLst/>
          </a:prstGeom>
        </p:spPr>
        <p:txBody>
          <a:bodyPr lIns="0" tIns="45712" rIns="91424" bIns="45712" anchor="b"/>
          <a:lstStyle>
            <a:lvl1pPr>
              <a:lnSpc>
                <a:spcPct val="100000"/>
              </a:lnSpc>
              <a:defRPr sz="4800" b="1" i="0" cap="all" baseline="0">
                <a:solidFill>
                  <a:srgbClr val="F9F9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491D99D-756C-654C-8747-07BDD1129D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272" y="3878002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133" b="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390382C-6EA6-D143-BB9B-82F1C2736E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272" y="4369781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05FA107-009A-466E-8921-7EF139D3F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0788" y="519113"/>
            <a:ext cx="1579563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35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1 Column with Subhead and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1613" y="158441"/>
            <a:ext cx="9376287" cy="10115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200" b="1" i="0" baseline="0">
                <a:solidFill>
                  <a:srgbClr val="003359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7279922" y="1682497"/>
            <a:ext cx="4440999" cy="4143495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60EAB78-A414-4C17-8996-FC5B472DB9F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98C4-890E-4641-9E27-C7A90B327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31D3E6A-58AB-4EC4-8FB0-BA0229DFF1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1613" y="1649577"/>
            <a:ext cx="5424229" cy="45510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400" b="1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9C77F97-2FD4-4D1C-8E26-7FEB9494904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5246" y="2176998"/>
            <a:ext cx="5422956" cy="36160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  <a:defRPr sz="2000">
                <a:solidFill>
                  <a:srgbClr val="003359"/>
                </a:solidFill>
              </a:defRPr>
            </a:lvl1pPr>
            <a:lvl2pPr>
              <a:lnSpc>
                <a:spcPct val="120000"/>
              </a:lnSpc>
              <a:buClrTx/>
              <a:defRPr sz="18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400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8228BD-0D3A-4C8B-AFED-4656BC9E81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244" y="5997678"/>
            <a:ext cx="11194219" cy="29087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>
              <a:lnSpc>
                <a:spcPct val="120000"/>
              </a:lnSpc>
              <a:buClr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7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C621A3-7D1E-4F0C-9113-EFD38CFB488D}"/>
              </a:ext>
            </a:extLst>
          </p:cNvPr>
          <p:cNvSpPr/>
          <p:nvPr userDrawn="1"/>
        </p:nvSpPr>
        <p:spPr>
          <a:xfrm>
            <a:off x="0" y="0"/>
            <a:ext cx="12192000" cy="6366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609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AC3BFFC-2525-4614-BFDA-FB05DDBDB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CB7-7C84-468D-B465-D22DAD9C7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C2D50FC-468B-4211-8250-DA8F1468F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0788" y="519113"/>
            <a:ext cx="1579563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C360E9-0DE7-4DCF-8E7B-891A7E481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8" y="2254743"/>
            <a:ext cx="11252200" cy="1139977"/>
          </a:xfrm>
          <a:prstGeom prst="rect">
            <a:avLst/>
          </a:prstGeom>
        </p:spPr>
        <p:txBody>
          <a:bodyPr lIns="0" tIns="45712" rIns="91424" bIns="45712" anchor="b"/>
          <a:lstStyle>
            <a:lvl1pPr>
              <a:lnSpc>
                <a:spcPct val="100000"/>
              </a:lnSpc>
              <a:defRPr sz="3600" b="1" i="0" cap="all" baseline="0">
                <a:solidFill>
                  <a:schemeClr val="tx2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9FD38FD-A376-4435-A603-E7BA542ED1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268" y="3530733"/>
            <a:ext cx="11252200" cy="48739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000" b="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64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A168A0-838A-47AF-A23A-AC71DCCEFD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609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2CFAB18-3DFB-45A8-8869-1CC5BBFDC8D9}"/>
              </a:ext>
            </a:extLst>
          </p:cNvPr>
          <p:cNvSpPr>
            <a:spLocks/>
          </p:cNvSpPr>
          <p:nvPr userDrawn="1"/>
        </p:nvSpPr>
        <p:spPr bwMode="auto">
          <a:xfrm>
            <a:off x="488951" y="6460068"/>
            <a:ext cx="1991783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Confidential and proprietary. 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2D459D-DD4E-4C95-A7B3-E22EC5D5D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ED435A-72E1-49F7-AB02-D2C6C7ECE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FE22B7B2-4A14-44D7-A989-D52B5E9F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0788" y="519113"/>
            <a:ext cx="1579563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14F65D5-7D15-6B41-8833-70AA35E2A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8" y="2254743"/>
            <a:ext cx="11252200" cy="1139977"/>
          </a:xfrm>
          <a:prstGeom prst="rect">
            <a:avLst/>
          </a:prstGeom>
        </p:spPr>
        <p:txBody>
          <a:bodyPr lIns="0" tIns="45712" rIns="91424" bIns="45712" anchor="b"/>
          <a:lstStyle>
            <a:lvl1pPr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C5BA3A-03B9-9040-9E2E-BC3A29E291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268" y="3530733"/>
            <a:ext cx="11252200" cy="48739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000" b="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09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8BAE05-E624-4E15-960F-F011A879F5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609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B97FFFA-61D5-42EF-91F7-767A78A73B22}"/>
              </a:ext>
            </a:extLst>
          </p:cNvPr>
          <p:cNvSpPr>
            <a:spLocks/>
          </p:cNvSpPr>
          <p:nvPr userDrawn="1"/>
        </p:nvSpPr>
        <p:spPr bwMode="auto">
          <a:xfrm>
            <a:off x="488951" y="6460068"/>
            <a:ext cx="1991783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Confidential and proprietary. 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9BCE3DB-64D2-44AC-AD1C-B173C48A20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11A170-94E1-4994-8B17-27EB5B9FB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54756FB-0CA1-4FF0-A9AE-B9DFE6FD5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0788" y="519113"/>
            <a:ext cx="1579563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3E5D81C-816E-7743-9BDB-4703A851A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8" y="2254743"/>
            <a:ext cx="11252200" cy="1139977"/>
          </a:xfrm>
          <a:prstGeom prst="rect">
            <a:avLst/>
          </a:prstGeom>
        </p:spPr>
        <p:txBody>
          <a:bodyPr lIns="0" tIns="45712" rIns="91424" bIns="45712" anchor="b"/>
          <a:lstStyle>
            <a:lvl1pPr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064C841-565F-7E4B-8F29-1BED0B04C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268" y="3530733"/>
            <a:ext cx="11252200" cy="48739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000" b="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6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 #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erson typing on laptop">
            <a:extLst>
              <a:ext uri="{FF2B5EF4-FFF2-40B4-BE49-F238E27FC236}">
                <a16:creationId xmlns:a16="http://schemas.microsoft.com/office/drawing/2014/main" id="{DDF89595-4240-45A7-82B4-6870568BC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728" y="-88900"/>
            <a:ext cx="1220972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F811C796-E159-427D-8158-4BDCF4F40F3D}"/>
              </a:ext>
            </a:extLst>
          </p:cNvPr>
          <p:cNvSpPr>
            <a:spLocks/>
          </p:cNvSpPr>
          <p:nvPr userDrawn="1"/>
        </p:nvSpPr>
        <p:spPr bwMode="auto">
          <a:xfrm>
            <a:off x="2673351" y="6460068"/>
            <a:ext cx="9004300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Blue Cross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and Blue Shield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of Minnesota and Blue Plus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are nonprofit independent licensees of the Blue Cross and Blue Shield Association.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C993657-FF66-4580-AC9D-A7C7E8DD40CE}"/>
              </a:ext>
            </a:extLst>
          </p:cNvPr>
          <p:cNvSpPr>
            <a:spLocks/>
          </p:cNvSpPr>
          <p:nvPr userDrawn="1"/>
        </p:nvSpPr>
        <p:spPr bwMode="auto">
          <a:xfrm>
            <a:off x="488951" y="6460068"/>
            <a:ext cx="1991783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Confidential and proprietary. 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45590A-0F26-CF49-8D8A-2A95EA799D4F}"/>
              </a:ext>
            </a:extLst>
          </p:cNvPr>
          <p:cNvSpPr txBox="1"/>
          <p:nvPr userDrawn="1"/>
        </p:nvSpPr>
        <p:spPr>
          <a:xfrm>
            <a:off x="-2762491" y="177478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endParaRPr lang="en-US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441744-F7DD-1F4E-8678-42B119E1CB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4272" y="2073023"/>
            <a:ext cx="11194305" cy="1668968"/>
          </a:xfrm>
          <a:prstGeom prst="rect">
            <a:avLst/>
          </a:prstGeom>
        </p:spPr>
        <p:txBody>
          <a:bodyPr lIns="0" tIns="45712" rIns="91424" bIns="45712" anchor="b"/>
          <a:lstStyle>
            <a:lvl1pPr>
              <a:lnSpc>
                <a:spcPct val="100000"/>
              </a:lnSpc>
              <a:defRPr sz="4800" b="1" i="0" cap="all" baseline="0">
                <a:solidFill>
                  <a:srgbClr val="F9F9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9021E50-3616-E248-9417-7E5F803256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272" y="3878002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133" b="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4ED57AC-1B32-154A-BC33-83A533077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272" y="4369781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35AD8E4-E6CA-4CE5-A3F2-934316C8E3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0788" y="519113"/>
            <a:ext cx="1579563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80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4293-6C74-4977-B5AF-97F0553BB0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609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524DE00-A931-42E3-AEFA-04FA81B864E2}"/>
              </a:ext>
            </a:extLst>
          </p:cNvPr>
          <p:cNvSpPr>
            <a:spLocks/>
          </p:cNvSpPr>
          <p:nvPr userDrawn="1"/>
        </p:nvSpPr>
        <p:spPr bwMode="auto">
          <a:xfrm>
            <a:off x="2673351" y="6460068"/>
            <a:ext cx="9004300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Blue Cross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and Blue Shield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of Minnesota and Blue Plus</a:t>
            </a:r>
            <a:r>
              <a:rPr lang="en-US" altLang="en-US" sz="1067" baseline="30000">
                <a:solidFill>
                  <a:srgbClr val="FFFFF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 are nonprofit independent licensees of the Blue Cross and Blue Shield Association.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CF8D3AC-9744-4BD4-A951-B7E83FFAA9BF}"/>
              </a:ext>
            </a:extLst>
          </p:cNvPr>
          <p:cNvSpPr>
            <a:spLocks/>
          </p:cNvSpPr>
          <p:nvPr userDrawn="1"/>
        </p:nvSpPr>
        <p:spPr bwMode="auto">
          <a:xfrm>
            <a:off x="488951" y="6460068"/>
            <a:ext cx="1991783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67">
                <a:solidFill>
                  <a:srgbClr val="FFFFFF"/>
                </a:solidFill>
                <a:cs typeface="Arial" panose="020B0604020202020204" pitchFamily="34" charset="0"/>
              </a:rPr>
              <a:t>Confidential and proprietary. </a:t>
            </a:r>
            <a:endParaRPr lang="en-US" alt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94272" y="2073023"/>
            <a:ext cx="11194305" cy="1668968"/>
          </a:xfrm>
          <a:prstGeom prst="rect">
            <a:avLst/>
          </a:prstGeom>
        </p:spPr>
        <p:txBody>
          <a:bodyPr lIns="0" tIns="45712" rIns="91424" bIns="45712" anchor="b"/>
          <a:lstStyle>
            <a:lvl1pPr>
              <a:lnSpc>
                <a:spcPct val="100000"/>
              </a:lnSpc>
              <a:defRPr sz="4800" b="1" i="0" cap="all" baseline="0">
                <a:solidFill>
                  <a:srgbClr val="F9F9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4272" y="3878002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133" b="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C4B046-F873-1549-A601-4ED086391E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272" y="4369781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37919F3-B905-44C5-863D-D93D900C9E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0788" y="519113"/>
            <a:ext cx="1579563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44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Photo #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FB8682-6D20-4F57-8C2D-A252BBA6B0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609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95A37BC-B1B2-4B74-8962-A23D9C5A0AA3}"/>
              </a:ext>
            </a:extLst>
          </p:cNvPr>
          <p:cNvSpPr>
            <a:spLocks/>
          </p:cNvSpPr>
          <p:nvPr userDrawn="1"/>
        </p:nvSpPr>
        <p:spPr bwMode="auto">
          <a:xfrm>
            <a:off x="2673351" y="6460068"/>
            <a:ext cx="9004300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67" dirty="0">
                <a:solidFill>
                  <a:srgbClr val="7F7F7F"/>
                </a:solidFill>
                <a:cs typeface="Arial" panose="020B0604020202020204" pitchFamily="34" charset="0"/>
              </a:rPr>
              <a:t>Blue Cross</a:t>
            </a:r>
            <a:r>
              <a:rPr lang="en-US" altLang="en-US" sz="1067" baseline="30000" dirty="0">
                <a:solidFill>
                  <a:srgbClr val="7F7F7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 dirty="0">
                <a:solidFill>
                  <a:srgbClr val="7F7F7F"/>
                </a:solidFill>
                <a:cs typeface="Arial" panose="020B0604020202020204" pitchFamily="34" charset="0"/>
              </a:rPr>
              <a:t> and Blue Shield</a:t>
            </a:r>
            <a:r>
              <a:rPr lang="en-US" altLang="en-US" sz="1067" baseline="30000" dirty="0">
                <a:solidFill>
                  <a:srgbClr val="7F7F7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 dirty="0">
                <a:solidFill>
                  <a:srgbClr val="7F7F7F"/>
                </a:solidFill>
                <a:cs typeface="Arial" panose="020B0604020202020204" pitchFamily="34" charset="0"/>
              </a:rPr>
              <a:t> of Minnesota and Blue Plus</a:t>
            </a:r>
            <a:r>
              <a:rPr lang="en-US" altLang="en-US" sz="1067" baseline="30000" dirty="0">
                <a:solidFill>
                  <a:srgbClr val="7F7F7F"/>
                </a:solidFill>
                <a:cs typeface="Arial" panose="020B0604020202020204" pitchFamily="34" charset="0"/>
              </a:rPr>
              <a:t>®</a:t>
            </a:r>
            <a:r>
              <a:rPr lang="en-US" altLang="en-US" sz="1067" dirty="0">
                <a:solidFill>
                  <a:srgbClr val="7F7F7F"/>
                </a:solidFill>
                <a:cs typeface="Arial" panose="020B0604020202020204" pitchFamily="34" charset="0"/>
              </a:rPr>
              <a:t> are nonprofit independent licensees of the Blue Cross and Blue Shield Association.</a:t>
            </a:r>
            <a:endParaRPr lang="en-US" altLang="en-US" sz="800" dirty="0">
              <a:solidFill>
                <a:srgbClr val="7F7F7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29A4AA7-CADC-4DA0-9236-4FDA54522829}"/>
              </a:ext>
            </a:extLst>
          </p:cNvPr>
          <p:cNvSpPr>
            <a:spLocks/>
          </p:cNvSpPr>
          <p:nvPr userDrawn="1"/>
        </p:nvSpPr>
        <p:spPr bwMode="auto">
          <a:xfrm>
            <a:off x="488951" y="6460068"/>
            <a:ext cx="1991783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67">
                <a:solidFill>
                  <a:srgbClr val="7F7F7F"/>
                </a:solidFill>
                <a:cs typeface="Arial" panose="020B0604020202020204" pitchFamily="34" charset="0"/>
              </a:rPr>
              <a:t>Confidential and proprietary. </a:t>
            </a:r>
            <a:endParaRPr lang="en-US" altLang="en-US" sz="800">
              <a:solidFill>
                <a:srgbClr val="7F7F7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9FB2E5-0C2F-7043-97E1-25F4F1B0AD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4272" y="2073023"/>
            <a:ext cx="11194305" cy="1668968"/>
          </a:xfrm>
          <a:prstGeom prst="rect">
            <a:avLst/>
          </a:prstGeom>
        </p:spPr>
        <p:txBody>
          <a:bodyPr lIns="0" tIns="45712" rIns="91424" bIns="45712" anchor="b"/>
          <a:lstStyle>
            <a:lvl1pPr>
              <a:lnSpc>
                <a:spcPct val="100000"/>
              </a:lnSpc>
              <a:defRPr sz="4800" b="1" i="0" cap="all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21BF41-66A0-754B-BA86-7B2A07B4A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272" y="3878002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133" b="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0CC7D2-28D7-BC4B-8678-06B3D0EA70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272" y="4369781"/>
            <a:ext cx="11194305" cy="43530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1600" b="0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0F4180EF-D4F1-4F24-BFDD-D43E7625A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0788" y="519113"/>
            <a:ext cx="1579563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07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1829247E-DFFE-43FB-9C7E-228FC0B5FE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7300" y="6752167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609475" eaLnBrk="1" hangingPunct="1">
              <a:defRPr/>
            </a:pPr>
            <a:endParaRPr lang="en-US" sz="200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A6DA9F0-0A41-47B6-BFE3-034851D883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2884" y="660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00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244" y="1682496"/>
            <a:ext cx="11194219" cy="41525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  <a:defRPr sz="2400">
                <a:solidFill>
                  <a:srgbClr val="003359"/>
                </a:solidFill>
              </a:defRPr>
            </a:lvl1pPr>
            <a:lvl2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333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1612" y="148513"/>
            <a:ext cx="9298933" cy="102142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200" b="1" i="0" baseline="0">
                <a:solidFill>
                  <a:srgbClr val="003359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F7B6D1B-B70C-4C27-97FB-E2CD0289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B25C-0DB6-42B2-A6C7-0B2BE5D05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10A76E7-F5B0-436B-81B3-0EC7B54689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244" y="5997678"/>
            <a:ext cx="11194219" cy="29087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>
              <a:lnSpc>
                <a:spcPct val="120000"/>
              </a:lnSpc>
              <a:buClr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48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1 Column with Sourc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C4EAB1F6-7CC5-423D-9895-0BA8016B9E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7300" y="6752167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609475" eaLnBrk="1" hangingPunct="1">
              <a:defRPr/>
            </a:pPr>
            <a:endParaRPr lang="en-US" sz="200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5244" y="5997678"/>
            <a:ext cx="11194219" cy="29087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>
              <a:lnSpc>
                <a:spcPct val="120000"/>
              </a:lnSpc>
              <a:buClr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1612" y="153942"/>
            <a:ext cx="9314328" cy="101599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200" b="1" i="0" baseline="0">
                <a:solidFill>
                  <a:srgbClr val="003359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244" y="1682496"/>
            <a:ext cx="11194219" cy="41525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  <a:defRPr sz="2400">
                <a:solidFill>
                  <a:srgbClr val="003359"/>
                </a:solidFill>
              </a:defRPr>
            </a:lvl1pPr>
            <a:lvl2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333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82BB565-AA0C-4BFF-AFFD-0509839E07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271FA-9A75-4919-A6B2-991F74FF5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26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1 Column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7279922" y="1640557"/>
            <a:ext cx="4440999" cy="4185435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1613" y="154935"/>
            <a:ext cx="9340647" cy="101500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200" b="1" i="0" baseline="0">
                <a:solidFill>
                  <a:srgbClr val="003359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6E272C2-9EBD-465A-B9E5-D6FAC78083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0534-2670-4F72-862B-7E17C5E2C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E531AFE-BF2B-4293-9D2C-C487724178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5246" y="1640557"/>
            <a:ext cx="5422956" cy="41525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  <a:defRPr sz="2000">
                <a:solidFill>
                  <a:srgbClr val="003359"/>
                </a:solidFill>
              </a:defRPr>
            </a:lvl1pPr>
            <a:lvl2pPr>
              <a:lnSpc>
                <a:spcPct val="120000"/>
              </a:lnSpc>
              <a:buClrTx/>
              <a:defRPr sz="18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400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623C33-798F-458B-AE57-11FC9D4042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244" y="5997678"/>
            <a:ext cx="11194219" cy="29087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>
              <a:lnSpc>
                <a:spcPct val="120000"/>
              </a:lnSpc>
              <a:buClr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30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1 Column with Sub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92BC7206-472D-47D2-9BB1-2AE02D2796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7300" y="6752167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609475" eaLnBrk="1" hangingPunct="1">
              <a:defRPr/>
            </a:pPr>
            <a:endParaRPr lang="en-US" sz="200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0B522B7-672E-4C85-AF5E-5174F5346C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2884" y="660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0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1613" y="164865"/>
            <a:ext cx="9329721" cy="100507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200" b="1" i="0" baseline="0">
                <a:solidFill>
                  <a:srgbClr val="003359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57AA7BC-0F7E-4C52-8919-EE2DEF9D3A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0AF6-5668-423D-AAC1-8186A683C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D435DDD-F4CA-4E6F-B4B4-4178635CC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244" y="5997678"/>
            <a:ext cx="11194219" cy="29087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>
              <a:lnSpc>
                <a:spcPct val="120000"/>
              </a:lnSpc>
              <a:buClr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B6701C9-9186-43D6-A47D-627CEF31A9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1613" y="1649577"/>
            <a:ext cx="11196845" cy="45510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400" b="1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D8C5EF3-3C19-427A-8C34-8562EEEBC7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5245" y="2176998"/>
            <a:ext cx="11194217" cy="36160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  <a:defRPr sz="2000">
                <a:solidFill>
                  <a:srgbClr val="003359"/>
                </a:solidFill>
              </a:defRPr>
            </a:lvl1pPr>
            <a:lvl2pPr>
              <a:lnSpc>
                <a:spcPct val="120000"/>
              </a:lnSpc>
              <a:buClrTx/>
              <a:defRPr sz="18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400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11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2 Column with Subhea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91612" y="164865"/>
            <a:ext cx="9362496" cy="100507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200" b="1" i="0" baseline="0">
                <a:solidFill>
                  <a:srgbClr val="003359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B31626E-B3DB-4BE0-96BA-1865F8ADE4D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F79B3-85B0-4ADD-8202-1C8A14F27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4B5F2C-38DE-49B5-956C-BDCCCF2BFA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1613" y="1649577"/>
            <a:ext cx="5424229" cy="45510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400" b="1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D579C9-20CF-49C4-97AF-F8C3925DBB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5246" y="2176998"/>
            <a:ext cx="5422956" cy="36160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  <a:defRPr sz="2000">
                <a:solidFill>
                  <a:srgbClr val="003359"/>
                </a:solidFill>
              </a:defRPr>
            </a:lvl1pPr>
            <a:lvl2pPr>
              <a:lnSpc>
                <a:spcPct val="120000"/>
              </a:lnSpc>
              <a:buClrTx/>
              <a:defRPr sz="18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400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E8EE180-DAB1-417F-A5CE-C56B3DD75B0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3763" y="1649577"/>
            <a:ext cx="5424229" cy="45510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20000"/>
              </a:lnSpc>
              <a:buClrTx/>
              <a:buNone/>
              <a:defRPr sz="2400" b="1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1799B2-303A-4A58-AA4B-4114EB95CC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67396" y="2176998"/>
            <a:ext cx="5422956" cy="36160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  <a:defRPr sz="2000">
                <a:solidFill>
                  <a:srgbClr val="003359"/>
                </a:solidFill>
              </a:defRPr>
            </a:lvl1pPr>
            <a:lvl2pPr>
              <a:lnSpc>
                <a:spcPct val="120000"/>
              </a:lnSpc>
              <a:buClrTx/>
              <a:defRPr sz="18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600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400">
                <a:solidFill>
                  <a:srgbClr val="0033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32632D-0702-4171-AEBB-FF08E719BC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244" y="5997678"/>
            <a:ext cx="11194219" cy="29087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>
              <a:lnSpc>
                <a:spcPct val="120000"/>
              </a:lnSpc>
              <a:buClr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buClrTx/>
              <a:defRPr sz="2400">
                <a:solidFill>
                  <a:srgbClr val="003359"/>
                </a:solidFill>
              </a:defRPr>
            </a:lvl2pPr>
            <a:lvl3pPr>
              <a:lnSpc>
                <a:spcPct val="120000"/>
              </a:lnSpc>
              <a:buClrTx/>
              <a:defRPr sz="2133">
                <a:solidFill>
                  <a:srgbClr val="003359"/>
                </a:solidFill>
              </a:defRPr>
            </a:lvl3pPr>
            <a:lvl4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4pPr>
            <a:lvl5pPr>
              <a:lnSpc>
                <a:spcPct val="120000"/>
              </a:lnSpc>
              <a:buClrTx/>
              <a:defRPr sz="1867">
                <a:solidFill>
                  <a:srgbClr val="0033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34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1">
            <a:extLst>
              <a:ext uri="{FF2B5EF4-FFF2-40B4-BE49-F238E27FC236}">
                <a16:creationId xmlns:a16="http://schemas.microsoft.com/office/drawing/2014/main" id="{22E360D5-34AF-4E40-AD5D-6548045761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50651" y="6411384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09475" eaLnBrk="1" hangingPunct="1">
              <a:defRPr/>
            </a:pP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BF0AEB-F47F-47C9-BFB1-333C00F11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5551" y="6466417"/>
            <a:ext cx="2844800" cy="18626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33">
                <a:solidFill>
                  <a:srgbClr val="7F7F7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B87F6E-D180-4B43-A3E6-F5A9EA53C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9790A4CB-5118-4D5C-BE62-2BA479827851}"/>
              </a:ext>
            </a:extLst>
          </p:cNvPr>
          <p:cNvSpPr>
            <a:spLocks/>
          </p:cNvSpPr>
          <p:nvPr userDrawn="1"/>
        </p:nvSpPr>
        <p:spPr bwMode="auto">
          <a:xfrm>
            <a:off x="488951" y="6460068"/>
            <a:ext cx="1991783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67">
                <a:solidFill>
                  <a:srgbClr val="7F7F7F"/>
                </a:solidFill>
                <a:cs typeface="Arial" panose="020B0604020202020204" pitchFamily="34" charset="0"/>
              </a:rPr>
              <a:t>Confidential and proprietary. </a:t>
            </a:r>
            <a:endParaRPr lang="en-US" altLang="en-US" sz="1067">
              <a:solidFill>
                <a:srgbClr val="7F7F7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5F4257-7F83-4307-B60F-C5B65AF3C54C}"/>
              </a:ext>
            </a:extLst>
          </p:cNvPr>
          <p:cNvCxnSpPr/>
          <p:nvPr userDrawn="1"/>
        </p:nvCxnSpPr>
        <p:spPr>
          <a:xfrm>
            <a:off x="491067" y="6339417"/>
            <a:ext cx="111992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1">
            <a:extLst>
              <a:ext uri="{FF2B5EF4-FFF2-40B4-BE49-F238E27FC236}">
                <a16:creationId xmlns:a16="http://schemas.microsoft.com/office/drawing/2014/main" id="{CF8AA840-363E-4261-9EE9-163AE344476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3268" y="518582"/>
            <a:ext cx="1573017" cy="53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63CBE1-4E83-460D-9549-7C7C4CA736DC}"/>
              </a:ext>
            </a:extLst>
          </p:cNvPr>
          <p:cNvCxnSpPr>
            <a:cxnSpLocks/>
          </p:cNvCxnSpPr>
          <p:nvPr userDrawn="1"/>
        </p:nvCxnSpPr>
        <p:spPr>
          <a:xfrm>
            <a:off x="491067" y="1244600"/>
            <a:ext cx="111992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3" r:id="rId1"/>
    <p:sldLayoutId id="2147485774" r:id="rId2"/>
    <p:sldLayoutId id="2147485775" r:id="rId3"/>
    <p:sldLayoutId id="2147485776" r:id="rId4"/>
    <p:sldLayoutId id="2147485777" r:id="rId5"/>
    <p:sldLayoutId id="2147485778" r:id="rId6"/>
    <p:sldLayoutId id="2147485768" r:id="rId7"/>
    <p:sldLayoutId id="2147485779" r:id="rId8"/>
    <p:sldLayoutId id="2147485769" r:id="rId9"/>
    <p:sldLayoutId id="2147485770" r:id="rId10"/>
    <p:sldLayoutId id="2147485780" r:id="rId11"/>
    <p:sldLayoutId id="2147485781" r:id="rId12"/>
    <p:sldLayoutId id="2147485782" r:id="rId13"/>
  </p:sldLayoutIdLst>
  <p:hf hdr="0" ftr="0" dt="0"/>
  <p:txStyles>
    <p:titleStyle>
      <a:lvl1pPr algn="l" defTabSz="607469" rtl="0" eaLnBrk="0" fontAlgn="base" hangingPunct="0">
        <a:spcBef>
          <a:spcPct val="0"/>
        </a:spcBef>
        <a:spcAft>
          <a:spcPct val="0"/>
        </a:spcAft>
        <a:defRPr sz="4000" b="1" kern="1200" cap="all" spc="93">
          <a:solidFill>
            <a:srgbClr val="F9F9FF"/>
          </a:solidFill>
          <a:latin typeface="Arial Narrow"/>
          <a:ea typeface="MS PGothic" panose="020B0600070205080204" pitchFamily="34" charset="-128"/>
          <a:cs typeface="Arial Narrow"/>
        </a:defRPr>
      </a:lvl1pPr>
      <a:lvl2pPr algn="l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9F9FF"/>
          </a:solidFill>
          <a:latin typeface="Arial Narrow" pitchFamily="34" charset="0"/>
          <a:ea typeface="MS PGothic" panose="020B0600070205080204" pitchFamily="34" charset="-128"/>
          <a:cs typeface="Arial Narrow" pitchFamily="34" charset="0"/>
        </a:defRPr>
      </a:lvl2pPr>
      <a:lvl3pPr algn="l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9F9FF"/>
          </a:solidFill>
          <a:latin typeface="Arial Narrow" pitchFamily="34" charset="0"/>
          <a:ea typeface="MS PGothic" panose="020B0600070205080204" pitchFamily="34" charset="-128"/>
          <a:cs typeface="Arial Narrow" pitchFamily="34" charset="0"/>
        </a:defRPr>
      </a:lvl3pPr>
      <a:lvl4pPr algn="l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9F9FF"/>
          </a:solidFill>
          <a:latin typeface="Arial Narrow" pitchFamily="34" charset="0"/>
          <a:ea typeface="MS PGothic" panose="020B0600070205080204" pitchFamily="34" charset="-128"/>
          <a:cs typeface="Arial Narrow" pitchFamily="34" charset="0"/>
        </a:defRPr>
      </a:lvl4pPr>
      <a:lvl5pPr algn="l" defTabSz="607469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9F9FF"/>
          </a:solidFill>
          <a:latin typeface="Arial Narrow" pitchFamily="34" charset="0"/>
          <a:ea typeface="MS PGothic" panose="020B0600070205080204" pitchFamily="34" charset="-128"/>
          <a:cs typeface="Arial Narrow" pitchFamily="34" charset="0"/>
        </a:defRPr>
      </a:lvl5pPr>
      <a:lvl6pPr marL="609475" algn="l" defTabSz="609475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Narrow" pitchFamily="34" charset="0"/>
        </a:defRPr>
      </a:lvl6pPr>
      <a:lvl7pPr marL="1218952" algn="l" defTabSz="609475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Narrow" pitchFamily="34" charset="0"/>
        </a:defRPr>
      </a:lvl7pPr>
      <a:lvl8pPr marL="1828426" algn="l" defTabSz="609475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Narrow" pitchFamily="34" charset="0"/>
        </a:defRPr>
      </a:lvl8pPr>
      <a:lvl9pPr marL="2437904" algn="l" defTabSz="609475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Narrow" pitchFamily="34" charset="0"/>
        </a:defRPr>
      </a:lvl9pPr>
    </p:titleStyle>
    <p:bodyStyle>
      <a:lvl1pPr marL="228594" indent="-228594" algn="l" defTabSz="607469" rtl="0" eaLnBrk="0" fontAlgn="base" hangingPunct="0">
        <a:lnSpc>
          <a:spcPts val="4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 Narrow"/>
        </a:defRPr>
      </a:lvl1pPr>
      <a:lvl2pPr marL="613818" indent="-228594" algn="l" defTabSz="607469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Arial" pitchFamily="34" charset="0"/>
          <a:ea typeface="Arial Narrow" pitchFamily="34" charset="0"/>
          <a:cs typeface="Arial Narrow"/>
        </a:defRPr>
      </a:lvl2pPr>
      <a:lvl3pPr marL="1062540" indent="-228594" algn="l" defTabSz="607469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itchFamily="34" charset="0"/>
          <a:ea typeface="Arial Narrow" pitchFamily="34" charset="0"/>
          <a:cs typeface="Arial Narrow"/>
        </a:defRPr>
      </a:lvl3pPr>
      <a:lvl4pPr marL="1447764" indent="-228594" algn="l" defTabSz="607469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Arial Narrow" pitchFamily="34" charset="0"/>
          <a:cs typeface="Arial Narrow"/>
        </a:defRPr>
      </a:lvl4pPr>
      <a:lvl5pPr marL="1832988" indent="-228594" algn="l" defTabSz="607469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itchFamily="34" charset="0"/>
          <a:ea typeface="Arial Narrow" pitchFamily="34" charset="0"/>
          <a:cs typeface="Arial Narrow"/>
        </a:defRPr>
      </a:lvl5pPr>
      <a:lvl6pPr marL="3352119" indent="-304739" algn="l" defTabSz="609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596" indent="-304739" algn="l" defTabSz="609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071" indent="-304739" algn="l" defTabSz="609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546" indent="-304739" algn="l" defTabSz="609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2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26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04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81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58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33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09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ridgeview.service.agreements@bluecrossmn.com" TargetMode="External"/><Relationship Id="rId2" Type="http://schemas.openxmlformats.org/officeDocument/2006/relationships/hyperlink" Target="mailto:Partner.Relations@bluecrossmn.com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coordination.bluecrossmn.com/msho/secureblue-msho-supplemental-benefits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carecoordination.bluecrossmn.com/bridgeview/" TargetMode="External"/><Relationship Id="rId4" Type="http://schemas.openxmlformats.org/officeDocument/2006/relationships/hyperlink" Target="https://carecoordination.bluecrossmn.com/care-coordina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coordination.bluecrossmn.com/mnchoices/" TargetMode="External"/><Relationship Id="rId2" Type="http://schemas.openxmlformats.org/officeDocument/2006/relationships/hyperlink" Target="mailto:Secureblue.enrollment@bluecrossmn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2">
            <a:extLst>
              <a:ext uri="{FF2B5EF4-FFF2-40B4-BE49-F238E27FC236}">
                <a16:creationId xmlns:a16="http://schemas.microsoft.com/office/drawing/2014/main" id="{979F573A-F24F-4ECB-9DD6-77EC19F77C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845551" y="6381576"/>
            <a:ext cx="2844800" cy="1862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3352716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962301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4571886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5181470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25D08A5-BB3B-4BCD-B4CC-310898CC5AA0}" type="slidenum">
              <a:rPr lang="en-US" altLang="en-US" smtClean="0">
                <a:solidFill>
                  <a:schemeClr val="bg1"/>
                </a:solidFill>
              </a:rPr>
              <a:pPr/>
              <a:t>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418DA3-001F-4D15-800E-8EE660AFE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Bridgeview  Tuesdays Back to Basics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56F4EF-47F1-5047-8BAE-5E0743775F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151" y="3463281"/>
            <a:ext cx="11252200" cy="78289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Janet Siegel, Ruth Finch, Becky Ridley &amp; Partner Relations Team</a:t>
            </a:r>
          </a:p>
          <a:p>
            <a:r>
              <a:rPr lang="en-US" dirty="0"/>
              <a:t>03/12/2024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9F4D80-3BD9-FA41-8973-C73C10BD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detail screen- don’t forget to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1D1AA-61A8-F281-1328-347710A0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700E2-3A3A-67B0-8607-40C0FA51A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2" y="1330914"/>
            <a:ext cx="9106689" cy="497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1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583A1-B60C-4BFE-A137-45FA7F2B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Bridgeview EW Service Agreements- WIPES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21C6C-E34D-82E2-A4A5-A99AAC05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71FAB-7C8E-98FB-507A-0BE3FF7E3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9" y="1365866"/>
            <a:ext cx="10722269" cy="49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1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D01CF9-AB57-381B-46A7-1714C876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Bridgeview EW Service Agreements- Homemaker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1D6FA-B17E-2F52-7EDF-B25D40D8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BA93F-8174-59E7-C0D7-0720FDBE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06" y="1344158"/>
            <a:ext cx="987556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1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84CD3F-C020-5026-DF40-C79095BE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 Plan Services – PCA 1st Entry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08D41-A8C8-FBFD-22D0-A8F43737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94B7F-7DD0-DCD5-94F6-D251654ED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152" y="1591128"/>
            <a:ext cx="8670115" cy="44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8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ED99E2-0FA8-89D4-0802-A1165F84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 Plan Services – PCA 2</a:t>
            </a:r>
            <a:r>
              <a:rPr lang="en-US" baseline="30000" dirty="0"/>
              <a:t>nd</a:t>
            </a:r>
            <a:r>
              <a:rPr lang="en-US" dirty="0"/>
              <a:t> Entry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7C1A0-E2FC-F3E5-45B0-DC5B548C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0E2C4-335A-9BBD-BCC8-F0CC93FFD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68" y="1569113"/>
            <a:ext cx="8198812" cy="43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5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71D9CE-F266-2EFB-2F14-716CB5CB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Plan PCA Supervisory Authorization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4CE60-E045-3371-8169-5ED03D12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AE9E6B-67F8-4510-FA50-1046D3DD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9" y="1297999"/>
            <a:ext cx="10839450" cy="535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333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E8493A-8E64-45D8-9AEB-C7828E3A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 Plan Services – SNV- 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11DD2-BF6C-1276-5972-58871BDB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B96783-7CC8-D79B-9323-16E0EFA0B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71600"/>
            <a:ext cx="11391900" cy="509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44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EC98-774A-8657-D61C-A8694B0B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Plan SNV RN and LPN Flex Units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C29CE2-952A-38E8-109F-FBECFA32006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D1FF79B3-85B0-4ADD-8202-1C8A14F279D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25820E-72C4-39E4-13EB-98E2F9403C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4F6E0CB-DEB6-9EFE-73D0-6DECFBB15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270000"/>
            <a:ext cx="5921430" cy="49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93F0C7-D850-55A2-C0B9-87464B7A0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497" y="1363133"/>
            <a:ext cx="5807103" cy="48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8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1F7C71-2E6C-6280-41C5-AB196BE6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Plan Services- Modifying existing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2F9C9-8FB4-B340-C31F-2F9831D7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ABF0BF-BD12-1FAB-5C24-1FEC2149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69" y="1336431"/>
            <a:ext cx="8759581" cy="467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6AB783-2906-6032-6AAD-1CEE3A057266}"/>
              </a:ext>
            </a:extLst>
          </p:cNvPr>
          <p:cNvSpPr/>
          <p:nvPr/>
        </p:nvSpPr>
        <p:spPr>
          <a:xfrm>
            <a:off x="491612" y="1664677"/>
            <a:ext cx="2263311" cy="34817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note: </a:t>
            </a:r>
          </a:p>
          <a:p>
            <a:pPr algn="ctr"/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not change any authorizations until you receive a completed DTR request from UM team with the official end date.</a:t>
            </a:r>
          </a:p>
        </p:txBody>
      </p:sp>
    </p:spTree>
    <p:extLst>
      <p:ext uri="{BB962C8B-B14F-4D97-AF65-F5344CB8AC3E}">
        <p14:creationId xmlns:p14="http://schemas.microsoft.com/office/powerpoint/2010/main" val="178858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2E2217-6D83-AC48-006B-7CA3C57E77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44" y="1470660"/>
            <a:ext cx="11290356" cy="436435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Access Helios to view current member authorizations.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Get the “VU” authorization number-Not the Bridgeview SA number. 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Note the date span on existing authorization.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Select the state plan service agreement that needs to be modified in Bridgeview.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Click view and then modify. (cannot modify start date or service code)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Update the current service agreement by modifying end date and verify the total units approved coincide with the end date. Must update the service description that match the changes.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Note: if you are decreasing service DTR is required.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Enter the Helios authorization number in the Ext Auth number box.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Click to Save your changes.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Once you made your update </a:t>
            </a:r>
            <a:r>
              <a:rPr lang="en-US" sz="1800" b="1" dirty="0">
                <a:solidFill>
                  <a:srgbClr val="C00000"/>
                </a:solidFill>
              </a:rPr>
              <a:t>CHECK YOUR WORK </a:t>
            </a:r>
            <a:r>
              <a:rPr lang="en-US" sz="1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to make sure the changes are correct.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If your modification is due to an increase in services, then close existing service agreement and create a new one.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757C96-6F0D-314B-5532-CC84820F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an existing State Plan Authorization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92EBC-70BC-624D-6DF7-28599EC5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94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F08C-CE7D-FFA5-EFA1-62691EBF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097FBA-D53B-DAEA-94A1-3F6022C809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D1FF79B3-85B0-4ADD-8202-1C8A14F279D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5F9C64-391C-AC99-113D-0F46A3092C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Introductions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Bridgeview Resources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Changes and Updates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Care Coordination Home Page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Member Detail Screen-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EW Service Agreements- Wipes, ensure and others…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FDE287-A6F2-276D-44E7-20B96B11AB1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State Plan Service Agreements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PCA Services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SNV – RN and LPN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Modifying State Plan Services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Questions-</a:t>
            </a:r>
          </a:p>
          <a:p>
            <a:pPr marL="956718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6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D80C68-68DF-6082-C5D9-1E320B40B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Tidbits for MA State Plan Service Authorizations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27E2B-6BF6-5F89-3EEF-A30B6723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E373D-4676-BFA5-9A9E-8898BA7F1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19" y="1169940"/>
            <a:ext cx="9977421" cy="487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5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A68953-B3AC-AF81-6246-2211FFEA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Tidbits for MA State Plan Services- PCA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9D7AA-32EA-01B6-69F1-62781C78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9B546-9DA0-81B3-5601-0C580CCE9035}"/>
              </a:ext>
            </a:extLst>
          </p:cNvPr>
          <p:cNvSpPr txBox="1"/>
          <p:nvPr/>
        </p:nvSpPr>
        <p:spPr>
          <a:xfrm>
            <a:off x="1809946" y="1273315"/>
            <a:ext cx="7770044" cy="36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to note in the service description units per day/days per week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must choose 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frequency of weekly </a:t>
            </a:r>
            <a:r>
              <a:rPr lang="en-US" sz="1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all PCA 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authorizations.  (If you choose monthly – the system automatically defaults to 1 unit per month – if you choose daily, it will default to 1 unit per day)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making multiple authorizations, you can use the copy tab – just make sure you are changing all the needed information.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PCA authorization must have a RN Supervision authorization for the full span of the PCA services (enter for the whole span do not split)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modify the dates on the authorization – please make sure you are validating that the units are still in the boxes – if you modify the date on an entry, the system automatically deletes the approved units, so you need to make sure the units are updated also.  </a:t>
            </a:r>
          </a:p>
        </p:txBody>
      </p:sp>
    </p:spTree>
    <p:extLst>
      <p:ext uri="{BB962C8B-B14F-4D97-AF65-F5344CB8AC3E}">
        <p14:creationId xmlns:p14="http://schemas.microsoft.com/office/powerpoint/2010/main" val="332162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FAC33E-A467-9457-F289-80219048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Tibits for MA State Plan Service- SNV &amp; HHA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E1F65-35E2-C897-94F2-1BAA7FB4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41DCC-95CD-9350-2151-4E187B1D477F}"/>
              </a:ext>
            </a:extLst>
          </p:cNvPr>
          <p:cNvSpPr txBox="1"/>
          <p:nvPr/>
        </p:nvSpPr>
        <p:spPr>
          <a:xfrm>
            <a:off x="1272619" y="1814745"/>
            <a:ext cx="8307371" cy="3441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SNV – CC is only authorized to approve up to 52 units (1 visit per week) for both RN and LPN combined.  Anything over 52 units – you must select “Request for Review” in the bottom box.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want the RN and LPN to be shared services, you must create 2 separate authorizations – a T1030 and a T1031 with the number of units divided between the two services and note in the service description that these units will be shared by RN and LPN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Health Aide – CC is only authorized to approve 156 units (up to 3 visits per week) per year.  Anything over 156 units, you must select “Request for Review” in the bottom box.   </a:t>
            </a:r>
          </a:p>
          <a:p>
            <a:pPr marL="28575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0979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9BE110-833F-4A36-A805-FEB0467066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For process related questions, contact your Partner Relations Consultant or email: </a:t>
            </a:r>
            <a:r>
              <a:rPr lang="en-US" dirty="0">
                <a:hlinkClick r:id="rId2"/>
              </a:rPr>
              <a:t>Partner.Relations@bluecrossmn.com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technical questions related to entering service agreements, contact the Bridgeview Team: </a:t>
            </a:r>
            <a:r>
              <a:rPr lang="en-US" dirty="0">
                <a:hlinkClick r:id="rId3"/>
              </a:rPr>
              <a:t>Bridgeview.service.agreements@bluecrossmn.com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DEB2A-CC97-4149-93F8-4FD045EB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A2578-A31D-5F82-CD1E-52B6CBCC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38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F24C-9CB7-4B28-950E-8EEF390E0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067" y="2849034"/>
            <a:ext cx="11201400" cy="114088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>
                <a:ea typeface="ＭＳ Ｐゴシック" charset="0"/>
              </a:rPr>
              <a:t>Thank </a:t>
            </a:r>
            <a:r>
              <a:rPr lang="en-US" dirty="0" err="1">
                <a:ea typeface="ＭＳ Ｐゴシック" charset="0"/>
              </a:rPr>
              <a:t>ou</a:t>
            </a:r>
            <a:r>
              <a:rPr lang="en-US" dirty="0">
                <a:ea typeface="ＭＳ Ｐゴシック" charset="0"/>
              </a:rPr>
              <a:t>!!!</a:t>
            </a:r>
          </a:p>
        </p:txBody>
      </p:sp>
      <p:sp>
        <p:nvSpPr>
          <p:cNvPr id="47107" name="Slide Number Placeholder 2">
            <a:extLst>
              <a:ext uri="{FF2B5EF4-FFF2-40B4-BE49-F238E27FC236}">
                <a16:creationId xmlns:a16="http://schemas.microsoft.com/office/drawing/2014/main" id="{CB47BE45-9BD0-4299-B076-6EF87BC4C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3352716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962301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4571886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5181470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7A6E3E0-A8FA-47B2-8EFE-4A29D2C4D404}" type="slidenum">
              <a:rPr lang="en-US" altLang="en-US" smtClean="0">
                <a:solidFill>
                  <a:schemeClr val="bg1"/>
                </a:solidFill>
              </a:rPr>
              <a:pPr/>
              <a:t>24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090A6D-C44B-E986-B3FF-0D33D37FA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69" y="1261241"/>
            <a:ext cx="7809186" cy="40614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73EE15-4D14-F1C3-37F1-E4DEFA9B6E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95394" y="1640557"/>
            <a:ext cx="5225528" cy="4185435"/>
          </a:xfrm>
        </p:spPr>
        <p:txBody>
          <a:bodyPr/>
          <a:lstStyle/>
          <a:p>
            <a:r>
              <a:rPr lang="en-US" sz="1800" dirty="0">
                <a:hlinkClick r:id="rId3"/>
              </a:rPr>
              <a:t>MSHO Page</a:t>
            </a:r>
            <a:endParaRPr lang="en-US" sz="1800" dirty="0"/>
          </a:p>
          <a:p>
            <a:r>
              <a:rPr lang="en-US" sz="1800" dirty="0">
                <a:solidFill>
                  <a:schemeClr val="tx2"/>
                </a:solidFill>
              </a:rPr>
              <a:t>MSHO Supplemental Benefit Referral Forms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8D650A-A987-8B2A-969A-601D5239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615AB-CA8A-1D28-2E06-1D46D0BCA4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3D3C38-704A-4711-CE19-1671B8D8DF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5246" y="1640557"/>
            <a:ext cx="6000148" cy="4152515"/>
          </a:xfrm>
        </p:spPr>
        <p:txBody>
          <a:bodyPr/>
          <a:lstStyle/>
          <a:p>
            <a:r>
              <a:rPr lang="en-US" sz="1800" dirty="0">
                <a:hlinkClick r:id="rId4"/>
              </a:rPr>
              <a:t>Care Coordination Website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Care Coordination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Request for DTR form</a:t>
            </a:r>
          </a:p>
          <a:p>
            <a:r>
              <a:rPr lang="en-US" sz="1800" dirty="0">
                <a:hlinkClick r:id="rId5"/>
              </a:rPr>
              <a:t>Bridgeview Page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Bridgeview Communications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Bridgeview Web Tool User Access Request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Bridgeview Care Coordination User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Member360 (M360) Manual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T2029 Guide for Care Coordinators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DME Payor Determination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Service Agreement Provider &amp; Member Reason Codes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EW Transportation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532A2-9801-ABE6-0DAB-160978B1C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647" y="3028919"/>
            <a:ext cx="6677025" cy="2457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F25F58-B98E-6792-47DB-16E2C9A42B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7610" y="2934990"/>
            <a:ext cx="2066925" cy="441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7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A8DDAB-D90E-EC50-3777-33D2F4F778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Please submit all access request to </a:t>
            </a:r>
            <a:r>
              <a:rPr lang="en-US" sz="1800" dirty="0">
                <a:hlinkClick r:id="rId2"/>
              </a:rPr>
              <a:t>Secureblue.enrollment@bluecrossmn.com</a:t>
            </a:r>
            <a:r>
              <a:rPr lang="en-US" sz="1800" dirty="0"/>
              <a:t>.  This includes adds, terminations and updates.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When requesting any access adds, terms or changes, complete the Bridgeview Web Tool, </a:t>
            </a:r>
            <a:r>
              <a:rPr lang="en-US" sz="1800" dirty="0" err="1"/>
              <a:t>MnSP</a:t>
            </a:r>
            <a:r>
              <a:rPr lang="en-US" sz="1800" dirty="0"/>
              <a:t> and </a:t>
            </a:r>
            <a:r>
              <a:rPr lang="en-US" sz="1800" b="1" dirty="0"/>
              <a:t>Revised </a:t>
            </a:r>
            <a:r>
              <a:rPr lang="en-US" sz="1800" b="1" dirty="0" err="1"/>
              <a:t>MNChoices</a:t>
            </a:r>
            <a:r>
              <a:rPr lang="en-US" sz="1800" b="1" dirty="0"/>
              <a:t> User Access Request form (shown below).  </a:t>
            </a:r>
            <a:r>
              <a:rPr lang="en-US" sz="1800" dirty="0"/>
              <a:t>You will need to complete one form per request (we no longer accept multiple security requests on one form). </a:t>
            </a:r>
            <a:r>
              <a:rPr lang="en-US" sz="1800" b="1" dirty="0"/>
              <a:t>This form can be found on the Care Coordination Site</a:t>
            </a:r>
            <a:r>
              <a:rPr lang="en-US" sz="1800" dirty="0"/>
              <a:t>:  </a:t>
            </a:r>
            <a:r>
              <a:rPr lang="en-US" sz="1800" dirty="0">
                <a:hlinkClick r:id="rId3"/>
              </a:rPr>
              <a:t>https://carecoordination.bluecrossmn.com/mnchoices/</a:t>
            </a:r>
            <a:r>
              <a:rPr lang="en-US" sz="1800" dirty="0"/>
              <a:t> </a:t>
            </a:r>
            <a:r>
              <a:rPr lang="en-US" sz="1800" b="1" dirty="0"/>
              <a:t>Under the access Request Form dropdown.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DEA08-637D-CA8F-ACB2-2B1166B3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Requests- Bridgeview, R-</a:t>
            </a:r>
            <a:r>
              <a:rPr lang="en-US" dirty="0" err="1"/>
              <a:t>MNChoices</a:t>
            </a:r>
            <a:r>
              <a:rPr lang="en-US" dirty="0"/>
              <a:t> and MNSP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C62DB-1EF7-C2E5-8472-4C91157B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C69201A-6CA3-E7D5-27E5-13B7740E9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544" y="3758753"/>
            <a:ext cx="3397315" cy="25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0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8D2D46-B5F6-54AF-45F4-A04B0E1A9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If requesting bulk email changes, complete the second page of the Access request form completely.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4D647A-BCF7-E58D-47B4-DE0125B1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requests for bulk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57CA9-7291-E63C-B7AC-436DB3E5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FC6C47-1CD4-C487-31F0-369A207628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white and grey form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8E691ABA-ED92-6E54-AD94-D063CE091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202" y="2107934"/>
            <a:ext cx="6139669" cy="35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8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78455C-36D7-E34B-8A18-BEA3332966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Please make sure to choose the correct option under the Assessment In-person dropdown when entering assessments in Bridgeview</a:t>
            </a:r>
          </a:p>
          <a:p>
            <a:r>
              <a:rPr lang="en-US" dirty="0"/>
              <a:t>The options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Done by FFS, Other, MCO, Unknown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170E3C-659F-4F36-0168-730E74D3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Bridgeview Assessment Entry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8D6C1-4752-11A9-3E2C-4A744C47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7E0F6-4A1F-C9DD-577D-9F6B4EC07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776" y="2866529"/>
            <a:ext cx="4350150" cy="268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5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0CE10C-1028-88CD-CD97-BD68BCA8EA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1671" y="1665171"/>
            <a:ext cx="9320929" cy="4166665"/>
          </a:xfrm>
        </p:spPr>
        <p:txBody>
          <a:bodyPr/>
          <a:lstStyle/>
          <a:p>
            <a:r>
              <a:rPr lang="en-US" dirty="0"/>
              <a:t>To Avoid Gaps in Waiver coverage, Care Coordinators  must confirm the actual date of the in-person assessment when determining your annual re-assessment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A0A93C-DED3-7565-A6D9-4802C47A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/Edit Assessment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873D82-700E-38ED-05D5-72DA478A5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077" y="2897204"/>
            <a:ext cx="4649467" cy="287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7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2AF082-8D00-D9BF-B2B0-A223BC02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Members with Elderly Waiver Span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E1CAD-2DF5-7E01-2E1E-4981788E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6C6BE2-9D7B-0E30-963B-12B7160D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48153"/>
            <a:ext cx="11017039" cy="49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8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F5A089-8B7F-2EF9-5630-9770B0C9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Members with Elderly waiver span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5817E-456B-4A01-9820-857AA3F6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B25C-0DB6-42B2-A6C7-0B2BE5D05A4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6E16B6-4FC6-BD20-0208-E3DE84950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" y="1266092"/>
            <a:ext cx="10751089" cy="52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4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94D7"/>
      </a:dk1>
      <a:lt1>
        <a:srgbClr val="FFFFFF"/>
      </a:lt1>
      <a:dk2>
        <a:srgbClr val="003359"/>
      </a:dk2>
      <a:lt2>
        <a:srgbClr val="BED6DB"/>
      </a:lt2>
      <a:accent1>
        <a:srgbClr val="1E1E1E"/>
      </a:accent1>
      <a:accent2>
        <a:srgbClr val="8FCAE7"/>
      </a:accent2>
      <a:accent3>
        <a:srgbClr val="DCD6B2"/>
      </a:accent3>
      <a:accent4>
        <a:srgbClr val="755418"/>
      </a:accent4>
      <a:accent5>
        <a:srgbClr val="AA272F"/>
      </a:accent5>
      <a:accent6>
        <a:srgbClr val="B5BF00"/>
      </a:accent6>
      <a:hlink>
        <a:srgbClr val="FFA200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7e705f0c-f4c3-4526-a9f6-9cab79130c69">Templates</Document_x0020_Type>
    <Asset xmlns="7e705f0c-f4c3-4526-a9f6-9cab79130c69">PowerPoint</Asse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C6B27B3D0F5F4595387F6AED060B46" ma:contentTypeVersion="12" ma:contentTypeDescription="Create a new document." ma:contentTypeScope="" ma:versionID="e69a51b4919d63335e6029f6dbb13d1d">
  <xsd:schema xmlns:xsd="http://www.w3.org/2001/XMLSchema" xmlns:xs="http://www.w3.org/2001/XMLSchema" xmlns:p="http://schemas.microsoft.com/office/2006/metadata/properties" xmlns:ns2="7e705f0c-f4c3-4526-a9f6-9cab79130c69" xmlns:ns3="de7d2f37-8c28-4c5e-8801-ed3639e92622" targetNamespace="http://schemas.microsoft.com/office/2006/metadata/properties" ma:root="true" ma:fieldsID="c69392c9523d220168e8356b1bd1d3d6" ns2:_="" ns3:_="">
    <xsd:import namespace="7e705f0c-f4c3-4526-a9f6-9cab79130c69"/>
    <xsd:import namespace="de7d2f37-8c28-4c5e-8801-ed3639e92622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Asset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05f0c-f4c3-4526-a9f6-9cab79130c6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format="Dropdown" ma:internalName="Document_x0020_Type">
      <xsd:simpleType>
        <xsd:restriction base="dms:Choice">
          <xsd:enumeration value="Templates"/>
          <xsd:enumeration value="Miscellaneous"/>
        </xsd:restriction>
      </xsd:simpleType>
    </xsd:element>
    <xsd:element name="Asset" ma:index="9" nillable="true" ma:displayName="Asset" ma:internalName="Asset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d2f37-8c28-4c5e-8801-ed3639e9262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E329D9-BAC6-46D3-B362-E28628C64459}">
  <ds:schemaRefs>
    <ds:schemaRef ds:uri="de7d2f37-8c28-4c5e-8801-ed3639e92622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7e705f0c-f4c3-4526-a9f6-9cab79130c69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DD429B3-3F79-4EE5-970A-F96589A047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0B85C3-2375-4124-9161-897E55B45E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705f0c-f4c3-4526-a9f6-9cab79130c69"/>
    <ds:schemaRef ds:uri="de7d2f37-8c28-4c5e-8801-ed3639e926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10192</TotalTime>
  <Words>956</Words>
  <Application>Microsoft Office PowerPoint</Application>
  <PresentationFormat>Widescreen</PresentationFormat>
  <Paragraphs>112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Arial Narrow</vt:lpstr>
      <vt:lpstr>Calibri</vt:lpstr>
      <vt:lpstr>Symbol</vt:lpstr>
      <vt:lpstr>Wingdings</vt:lpstr>
      <vt:lpstr>Office Theme</vt:lpstr>
      <vt:lpstr>Bridgeview  Tuesdays Back to Basics </vt:lpstr>
      <vt:lpstr>Agenda</vt:lpstr>
      <vt:lpstr>Resources </vt:lpstr>
      <vt:lpstr>Access Requests- Bridgeview, R-MNChoices and MNSP</vt:lpstr>
      <vt:lpstr>Access requests for bulk changes</vt:lpstr>
      <vt:lpstr>Bridgeview Assessment Entry</vt:lpstr>
      <vt:lpstr>Add /Edit Assessment  </vt:lpstr>
      <vt:lpstr>New Members with Elderly Waiver Span</vt:lpstr>
      <vt:lpstr>New Members with Elderly waiver span</vt:lpstr>
      <vt:lpstr>Member detail screen- don’t forget to review</vt:lpstr>
      <vt:lpstr>Bridgeview EW Service Agreements- WIPES</vt:lpstr>
      <vt:lpstr>Bridgeview EW Service Agreements- Homemaker</vt:lpstr>
      <vt:lpstr>State MA Plan Services – PCA 1st Entry</vt:lpstr>
      <vt:lpstr>State MA Plan Services – PCA 2nd Entry</vt:lpstr>
      <vt:lpstr>State Plan PCA Supervisory Authorization</vt:lpstr>
      <vt:lpstr>State MA Plan Services – SNV- RN</vt:lpstr>
      <vt:lpstr>State Plan SNV RN and LPN Flex Units</vt:lpstr>
      <vt:lpstr>State Plan Services- Modifying existing </vt:lpstr>
      <vt:lpstr>Modifying an existing State Plan Authorization</vt:lpstr>
      <vt:lpstr>    Tidbits for MA State Plan Service Authorizations</vt:lpstr>
      <vt:lpstr>Tidbits for MA State Plan Services- PCA</vt:lpstr>
      <vt:lpstr>Tibits for MA State Plan Service- SNV &amp; HHA</vt:lpstr>
      <vt:lpstr>Questions</vt:lpstr>
      <vt:lpstr>Thank ou!!!</vt:lpstr>
    </vt:vector>
  </TitlesOfParts>
  <Company>JT Mega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Gabe Sojka</dc:creator>
  <cp:lastModifiedBy>Siegel, Janet</cp:lastModifiedBy>
  <cp:revision>484</cp:revision>
  <dcterms:created xsi:type="dcterms:W3CDTF">2011-07-27T15:37:09Z</dcterms:created>
  <dcterms:modified xsi:type="dcterms:W3CDTF">2024-03-12T13:50:44Z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0x01010095C6B27B3D0F5F4595387F6AED060B46</vt:lpwstr>
  </property>
  <property fmtid="{D5CDD505-2E9C-101B-9397-08002B2CF9AE}" pid="3" name="MSIP_Label_0f04ea80-2e84-4b62-bb18-51452e033be8_Enabled">
    <vt:lpwstr>true</vt:lpwstr>
  </property>
  <property fmtid="{D5CDD505-2E9C-101B-9397-08002B2CF9AE}" pid="4" name="MSIP_Label_0f04ea80-2e84-4b62-bb18-51452e033be8_SetDate">
    <vt:lpwstr>2022-08-23T17:35:45Z</vt:lpwstr>
  </property>
  <property fmtid="{D5CDD505-2E9C-101B-9397-08002B2CF9AE}" pid="5" name="MSIP_Label_0f04ea80-2e84-4b62-bb18-51452e033be8_Method">
    <vt:lpwstr>Privileged</vt:lpwstr>
  </property>
  <property fmtid="{D5CDD505-2E9C-101B-9397-08002B2CF9AE}" pid="6" name="MSIP_Label_0f04ea80-2e84-4b62-bb18-51452e033be8_Name">
    <vt:lpwstr>Internal</vt:lpwstr>
  </property>
  <property fmtid="{D5CDD505-2E9C-101B-9397-08002B2CF9AE}" pid="7" name="MSIP_Label_0f04ea80-2e84-4b62-bb18-51452e033be8_SiteId">
    <vt:lpwstr>f2cae92a-8892-4e20-96c4-6ad7ba8f0e72</vt:lpwstr>
  </property>
  <property fmtid="{D5CDD505-2E9C-101B-9397-08002B2CF9AE}" pid="8" name="MSIP_Label_0f04ea80-2e84-4b62-bb18-51452e033be8_ActionId">
    <vt:lpwstr>534a9f95-190a-41d8-8aa6-d36376e80e21</vt:lpwstr>
  </property>
  <property fmtid="{D5CDD505-2E9C-101B-9397-08002B2CF9AE}" pid="9" name="MSIP_Label_0f04ea80-2e84-4b62-bb18-51452e033be8_ContentBits">
    <vt:lpwstr>0</vt:lpwstr>
  </property>
</Properties>
</file>