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
  </p:notesMasterIdLst>
  <p:sldIdLst>
    <p:sldId id="892" r:id="rId2"/>
    <p:sldId id="1716" r:id="rId3"/>
    <p:sldId id="940" r:id="rId4"/>
    <p:sldId id="10908" r:id="rId5"/>
    <p:sldId id="1714" r:id="rId6"/>
    <p:sldId id="1715" r:id="rId7"/>
    <p:sldId id="930" r:id="rId8"/>
    <p:sldId id="919" r:id="rId9"/>
    <p:sldId id="10906" r:id="rId10"/>
    <p:sldId id="1090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97BF68A-ECF7-EEB4-BDBF-36289FC6DC42}" name="Malinowski, Marie" initials="MM" userId="S::marie.malinowski@bluecrossmn.com::886575df-6b9a-4143-ac1e-35aed7943c39" providerId="AD"/>
  <p188:author id="{8C0E4FB3-A700-02D7-96DC-33BD0B5B9B21}" name="Kannankutty, Maria" initials="KM" userId="S::maria.kannankutty@bluecrossmn.com::0234e790-2b39-4d19-82ec-3e252a98a83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0066"/>
    <a:srgbClr val="36AD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017" autoAdjust="0"/>
    <p:restoredTop sz="94660"/>
  </p:normalViewPr>
  <p:slideViewPr>
    <p:cSldViewPr snapToGrid="0">
      <p:cViewPr>
        <p:scale>
          <a:sx n="75" d="100"/>
          <a:sy n="75" d="100"/>
        </p:scale>
        <p:origin x="564" y="-6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8/10/relationships/authors" Targe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111A8D-47A0-4956-A8BF-BB6E527BD0C3}" type="doc">
      <dgm:prSet loTypeId="urn:microsoft.com/office/officeart/2005/8/layout/chevron2" loCatId="list" qsTypeId="urn:microsoft.com/office/officeart/2005/8/quickstyle/simple1" qsCatId="simple" csTypeId="urn:microsoft.com/office/officeart/2005/8/colors/accent0_3" csCatId="mainScheme" phldr="1"/>
      <dgm:spPr/>
      <dgm:t>
        <a:bodyPr/>
        <a:lstStyle/>
        <a:p>
          <a:endParaRPr lang="en-US"/>
        </a:p>
      </dgm:t>
    </dgm:pt>
    <dgm:pt modelId="{A88F6FC7-DCEC-422A-9282-85A3150710DE}">
      <dgm:prSet phldrT="[Text]" custT="1"/>
      <dgm:spPr/>
      <dgm:t>
        <a:bodyPr/>
        <a:lstStyle/>
        <a:p>
          <a:r>
            <a:rPr lang="en-US" sz="1400" b="1" dirty="0"/>
            <a:t>SUD Treatment Service</a:t>
          </a:r>
        </a:p>
      </dgm:t>
    </dgm:pt>
    <dgm:pt modelId="{10EF31A6-5D20-4F60-9E9E-C188477D8468}" type="parTrans" cxnId="{31A86365-3C86-48FB-AA34-BBBEBB5BAA96}">
      <dgm:prSet/>
      <dgm:spPr/>
      <dgm:t>
        <a:bodyPr/>
        <a:lstStyle/>
        <a:p>
          <a:endParaRPr lang="en-US"/>
        </a:p>
      </dgm:t>
    </dgm:pt>
    <dgm:pt modelId="{65E0661C-8F11-4E9D-86A8-E907A9C5D962}" type="sibTrans" cxnId="{31A86365-3C86-48FB-AA34-BBBEBB5BAA96}">
      <dgm:prSet/>
      <dgm:spPr/>
      <dgm:t>
        <a:bodyPr/>
        <a:lstStyle/>
        <a:p>
          <a:endParaRPr lang="en-US"/>
        </a:p>
      </dgm:t>
    </dgm:pt>
    <dgm:pt modelId="{9833809D-D5ED-4A3E-A047-D5FC5E4A9BF8}">
      <dgm:prSet phldrT="[Text]" custT="1"/>
      <dgm:spPr/>
      <dgm:t>
        <a:bodyPr/>
        <a:lstStyle/>
        <a:p>
          <a:r>
            <a:rPr lang="en-US" sz="1400" dirty="0">
              <a:solidFill>
                <a:schemeClr val="tx2"/>
              </a:solidFill>
              <a:latin typeface="Arial Narrow" panose="020B0606020202030204" pitchFamily="34" charset="0"/>
            </a:rPr>
            <a:t>BH Nurse Practitioner | Medical Assistant | Community Health Worker</a:t>
          </a:r>
          <a:endParaRPr lang="en-US" sz="1400" dirty="0"/>
        </a:p>
      </dgm:t>
    </dgm:pt>
    <dgm:pt modelId="{D5607C3B-8450-4D72-82EC-0EFEFCD981A5}" type="parTrans" cxnId="{D701F293-6D6B-4906-8AB3-495219E4AB49}">
      <dgm:prSet/>
      <dgm:spPr/>
      <dgm:t>
        <a:bodyPr/>
        <a:lstStyle/>
        <a:p>
          <a:endParaRPr lang="en-US"/>
        </a:p>
      </dgm:t>
    </dgm:pt>
    <dgm:pt modelId="{D2336787-5787-4D3C-8DA0-78F3845C34D9}" type="sibTrans" cxnId="{D701F293-6D6B-4906-8AB3-495219E4AB49}">
      <dgm:prSet/>
      <dgm:spPr/>
      <dgm:t>
        <a:bodyPr/>
        <a:lstStyle/>
        <a:p>
          <a:endParaRPr lang="en-US"/>
        </a:p>
      </dgm:t>
    </dgm:pt>
    <dgm:pt modelId="{912A0D4D-CFDF-419D-A189-2E3CD19E3D8A}">
      <dgm:prSet phldrT="[Text]" custT="1"/>
      <dgm:spPr/>
      <dgm:t>
        <a:bodyPr/>
        <a:lstStyle/>
        <a:p>
          <a:r>
            <a:rPr lang="en-US" sz="1400" b="1" dirty="0"/>
            <a:t>Mobile Mammogram Unit</a:t>
          </a:r>
        </a:p>
      </dgm:t>
    </dgm:pt>
    <dgm:pt modelId="{87BC9E5B-21AD-43D5-9869-51358C541040}" type="parTrans" cxnId="{43A3EB0C-DA64-45A7-9977-9740C7A63993}">
      <dgm:prSet/>
      <dgm:spPr/>
      <dgm:t>
        <a:bodyPr/>
        <a:lstStyle/>
        <a:p>
          <a:endParaRPr lang="en-US"/>
        </a:p>
      </dgm:t>
    </dgm:pt>
    <dgm:pt modelId="{9004F807-DD1D-405C-8AC7-30ECD51B0B9B}" type="sibTrans" cxnId="{43A3EB0C-DA64-45A7-9977-9740C7A63993}">
      <dgm:prSet/>
      <dgm:spPr/>
      <dgm:t>
        <a:bodyPr/>
        <a:lstStyle/>
        <a:p>
          <a:endParaRPr lang="en-US"/>
        </a:p>
      </dgm:t>
    </dgm:pt>
    <dgm:pt modelId="{311E7DC2-A021-4FB3-AE49-1802446701C7}">
      <dgm:prSet phldrT="[Text]" custT="1"/>
      <dgm:spPr/>
      <dgm:t>
        <a:bodyPr/>
        <a:lstStyle/>
        <a:p>
          <a:pPr>
            <a:buFont typeface="Arial" panose="020B0604020202020204" pitchFamily="34" charset="0"/>
            <a:buChar char="•"/>
          </a:pPr>
          <a:r>
            <a:rPr lang="en-US" sz="1400" dirty="0">
              <a:solidFill>
                <a:schemeClr val="tx2"/>
              </a:solidFill>
              <a:latin typeface="Arial Narrow" panose="020B0606020202030204" pitchFamily="34" charset="0"/>
            </a:rPr>
            <a:t>Mammogram Technician | Medical Assistant | Community Health Worker</a:t>
          </a:r>
          <a:endParaRPr lang="en-US" sz="1400" dirty="0"/>
        </a:p>
      </dgm:t>
    </dgm:pt>
    <dgm:pt modelId="{A0088FCA-6C39-4D4A-96AE-69B1C2D39DA6}" type="parTrans" cxnId="{2A11DF13-5262-46A9-82EA-F2F258542F0B}">
      <dgm:prSet/>
      <dgm:spPr/>
      <dgm:t>
        <a:bodyPr/>
        <a:lstStyle/>
        <a:p>
          <a:endParaRPr lang="en-US"/>
        </a:p>
      </dgm:t>
    </dgm:pt>
    <dgm:pt modelId="{7B90F8DE-DAA2-4067-9A30-CDC6C23F6F48}" type="sibTrans" cxnId="{2A11DF13-5262-46A9-82EA-F2F258542F0B}">
      <dgm:prSet/>
      <dgm:spPr/>
      <dgm:t>
        <a:bodyPr/>
        <a:lstStyle/>
        <a:p>
          <a:endParaRPr lang="en-US"/>
        </a:p>
      </dgm:t>
    </dgm:pt>
    <dgm:pt modelId="{E463D139-A81C-4C38-88E6-4CDA8254A26F}">
      <dgm:prSet phldrT="[Text]" custT="1"/>
      <dgm:spPr/>
      <dgm:t>
        <a:bodyPr/>
        <a:lstStyle/>
        <a:p>
          <a:r>
            <a:rPr lang="en-US" sz="1400" b="1" dirty="0"/>
            <a:t>Bone Density Screening</a:t>
          </a:r>
        </a:p>
      </dgm:t>
    </dgm:pt>
    <dgm:pt modelId="{58C4F1A6-0886-4F47-B959-23066ECB5833}" type="parTrans" cxnId="{B425C4B3-0FB9-432D-B1B0-96761A74CD2D}">
      <dgm:prSet/>
      <dgm:spPr/>
      <dgm:t>
        <a:bodyPr/>
        <a:lstStyle/>
        <a:p>
          <a:endParaRPr lang="en-US"/>
        </a:p>
      </dgm:t>
    </dgm:pt>
    <dgm:pt modelId="{87648D02-F249-4CE7-BE96-E10334A09453}" type="sibTrans" cxnId="{B425C4B3-0FB9-432D-B1B0-96761A74CD2D}">
      <dgm:prSet/>
      <dgm:spPr/>
      <dgm:t>
        <a:bodyPr/>
        <a:lstStyle/>
        <a:p>
          <a:endParaRPr lang="en-US"/>
        </a:p>
      </dgm:t>
    </dgm:pt>
    <dgm:pt modelId="{71B7D713-F83A-4DB1-9479-C110D5B52678}">
      <dgm:prSet phldrT="[Text]" custT="1"/>
      <dgm:spPr/>
      <dgm:t>
        <a:bodyPr/>
        <a:lstStyle/>
        <a:p>
          <a:pPr>
            <a:buFont typeface="Arial" panose="020B0604020202020204" pitchFamily="34" charset="0"/>
            <a:buChar char="•"/>
          </a:pPr>
          <a:r>
            <a:rPr lang="en-US" sz="1400" dirty="0">
              <a:solidFill>
                <a:schemeClr val="tx2"/>
              </a:solidFill>
              <a:latin typeface="Arial Narrow" panose="020B0606020202030204" pitchFamily="34" charset="0"/>
            </a:rPr>
            <a:t>Mobile clinic operations</a:t>
          </a:r>
          <a:endParaRPr lang="en-US" sz="1400" dirty="0"/>
        </a:p>
      </dgm:t>
    </dgm:pt>
    <dgm:pt modelId="{5EBB4A4A-BDEA-4C53-847E-9DE3348E8B30}" type="parTrans" cxnId="{761194AD-BC3A-433E-A146-5B53504138A3}">
      <dgm:prSet/>
      <dgm:spPr/>
      <dgm:t>
        <a:bodyPr/>
        <a:lstStyle/>
        <a:p>
          <a:endParaRPr lang="en-US"/>
        </a:p>
      </dgm:t>
    </dgm:pt>
    <dgm:pt modelId="{22D5CC32-7C33-48E9-BEC0-8D1863BD2A13}" type="sibTrans" cxnId="{761194AD-BC3A-433E-A146-5B53504138A3}">
      <dgm:prSet/>
      <dgm:spPr/>
      <dgm:t>
        <a:bodyPr/>
        <a:lstStyle/>
        <a:p>
          <a:endParaRPr lang="en-US"/>
        </a:p>
      </dgm:t>
    </dgm:pt>
    <dgm:pt modelId="{A49BC8C5-C255-4B15-9541-B52321C97689}">
      <dgm:prSet custT="1"/>
      <dgm:spPr/>
      <dgm:t>
        <a:bodyPr/>
        <a:lstStyle/>
        <a:p>
          <a:r>
            <a:rPr lang="en-US" sz="1400" dirty="0">
              <a:solidFill>
                <a:schemeClr val="tx2"/>
              </a:solidFill>
              <a:latin typeface="Arial Narrow" panose="020B0606020202030204" pitchFamily="34" charset="0"/>
            </a:rPr>
            <a:t>3 days/week </a:t>
          </a:r>
        </a:p>
      </dgm:t>
    </dgm:pt>
    <dgm:pt modelId="{371CCAA5-442C-489F-AA4C-0AEDD267A17B}" type="parTrans" cxnId="{5483BB26-47DF-4F54-BDBD-167E5491F721}">
      <dgm:prSet/>
      <dgm:spPr/>
      <dgm:t>
        <a:bodyPr/>
        <a:lstStyle/>
        <a:p>
          <a:endParaRPr lang="en-US"/>
        </a:p>
      </dgm:t>
    </dgm:pt>
    <dgm:pt modelId="{9D9B5C25-D13F-45D6-A076-BB5606DF1B74}" type="sibTrans" cxnId="{5483BB26-47DF-4F54-BDBD-167E5491F721}">
      <dgm:prSet/>
      <dgm:spPr/>
      <dgm:t>
        <a:bodyPr/>
        <a:lstStyle/>
        <a:p>
          <a:endParaRPr lang="en-US"/>
        </a:p>
      </dgm:t>
    </dgm:pt>
    <dgm:pt modelId="{109AA45B-17EF-4D9C-928D-CAD0FF83D994}">
      <dgm:prSet custT="1"/>
      <dgm:spPr/>
      <dgm:t>
        <a:bodyPr/>
        <a:lstStyle/>
        <a:p>
          <a:r>
            <a:rPr lang="en-US" sz="1400" dirty="0">
              <a:solidFill>
                <a:schemeClr val="tx2"/>
              </a:solidFill>
              <a:latin typeface="Arial Narrow" panose="020B0606020202030204" pitchFamily="34" charset="0"/>
            </a:rPr>
            <a:t>Go Live – TBD on staff hired</a:t>
          </a:r>
        </a:p>
      </dgm:t>
    </dgm:pt>
    <dgm:pt modelId="{08350A2B-0AE0-4615-A863-79404B8F0735}" type="parTrans" cxnId="{05F2414E-FA5C-4C30-B4B3-8934F9727EC1}">
      <dgm:prSet/>
      <dgm:spPr/>
      <dgm:t>
        <a:bodyPr/>
        <a:lstStyle/>
        <a:p>
          <a:endParaRPr lang="en-US"/>
        </a:p>
      </dgm:t>
    </dgm:pt>
    <dgm:pt modelId="{9E47E710-426B-476A-BE29-4C2FCE76DFEA}" type="sibTrans" cxnId="{05F2414E-FA5C-4C30-B4B3-8934F9727EC1}">
      <dgm:prSet/>
      <dgm:spPr/>
      <dgm:t>
        <a:bodyPr/>
        <a:lstStyle/>
        <a:p>
          <a:endParaRPr lang="en-US"/>
        </a:p>
      </dgm:t>
    </dgm:pt>
    <dgm:pt modelId="{3BCA4283-39C4-4B23-BE0F-5242641705AD}">
      <dgm:prSet custT="1"/>
      <dgm:spPr/>
      <dgm:t>
        <a:bodyPr/>
        <a:lstStyle/>
        <a:p>
          <a:r>
            <a:rPr lang="en-US" sz="1400" b="0" u="none" strike="noStrike" baseline="0" dirty="0">
              <a:solidFill>
                <a:schemeClr val="tx2"/>
              </a:solidFill>
              <a:latin typeface="Arial Narrow" panose="020B0606020202030204" pitchFamily="34" charset="0"/>
            </a:rPr>
            <a:t>Collaborate with SUD-focused community partners, local hospitals and county public health in their service area to provide inpatient SUD services</a:t>
          </a:r>
          <a:endParaRPr lang="en-US" sz="1400" dirty="0">
            <a:solidFill>
              <a:schemeClr val="tx2"/>
            </a:solidFill>
            <a:latin typeface="Arial Narrow" panose="020B0606020202030204" pitchFamily="34" charset="0"/>
          </a:endParaRPr>
        </a:p>
      </dgm:t>
    </dgm:pt>
    <dgm:pt modelId="{BAEF3416-8FB1-4254-B826-36F8954C0C48}" type="parTrans" cxnId="{CFF0A312-2233-4BDE-B3C5-37DE2D0C2C41}">
      <dgm:prSet/>
      <dgm:spPr/>
      <dgm:t>
        <a:bodyPr/>
        <a:lstStyle/>
        <a:p>
          <a:endParaRPr lang="en-US"/>
        </a:p>
      </dgm:t>
    </dgm:pt>
    <dgm:pt modelId="{91E25CCD-E10A-4E03-9255-321A055AB4C3}" type="sibTrans" cxnId="{CFF0A312-2233-4BDE-B3C5-37DE2D0C2C41}">
      <dgm:prSet/>
      <dgm:spPr/>
      <dgm:t>
        <a:bodyPr/>
        <a:lstStyle/>
        <a:p>
          <a:endParaRPr lang="en-US"/>
        </a:p>
      </dgm:t>
    </dgm:pt>
    <dgm:pt modelId="{243AFA87-ED42-452B-8C03-3B4F6D044F98}">
      <dgm:prSet custT="1"/>
      <dgm:spPr/>
      <dgm:t>
        <a:bodyPr/>
        <a:lstStyle/>
        <a:p>
          <a:r>
            <a:rPr lang="en-US" sz="1400" dirty="0">
              <a:solidFill>
                <a:schemeClr val="tx2"/>
              </a:solidFill>
              <a:latin typeface="Arial Narrow" panose="020B0606020202030204" pitchFamily="34" charset="0"/>
            </a:rPr>
            <a:t>3 days/week</a:t>
          </a:r>
        </a:p>
      </dgm:t>
    </dgm:pt>
    <dgm:pt modelId="{AA1103FE-7618-4DB9-93B2-5EBC0D8225A4}" type="parTrans" cxnId="{A0AC4BA9-0332-469E-95FC-30E3EEDBE0BA}">
      <dgm:prSet/>
      <dgm:spPr/>
      <dgm:t>
        <a:bodyPr/>
        <a:lstStyle/>
        <a:p>
          <a:endParaRPr lang="en-US"/>
        </a:p>
      </dgm:t>
    </dgm:pt>
    <dgm:pt modelId="{94B73B65-3BF9-4B49-ADF9-B5D6AE9080E6}" type="sibTrans" cxnId="{A0AC4BA9-0332-469E-95FC-30E3EEDBE0BA}">
      <dgm:prSet/>
      <dgm:spPr/>
      <dgm:t>
        <a:bodyPr/>
        <a:lstStyle/>
        <a:p>
          <a:endParaRPr lang="en-US"/>
        </a:p>
      </dgm:t>
    </dgm:pt>
    <dgm:pt modelId="{4C0E26B6-46E8-43C5-97DD-0D946DDED46E}">
      <dgm:prSet custT="1"/>
      <dgm:spPr/>
      <dgm:t>
        <a:bodyPr/>
        <a:lstStyle/>
        <a:p>
          <a:r>
            <a:rPr lang="en-US" sz="1400" dirty="0">
              <a:solidFill>
                <a:schemeClr val="tx2"/>
              </a:solidFill>
              <a:latin typeface="Arial Narrow" panose="020B0606020202030204" pitchFamily="34" charset="0"/>
            </a:rPr>
            <a:t>Go Live – June/July 2024</a:t>
          </a:r>
        </a:p>
      </dgm:t>
    </dgm:pt>
    <dgm:pt modelId="{5FC1D4FE-ACA3-4E87-B8AC-B874BAEDAFCF}" type="parTrans" cxnId="{83F51F5B-78CC-4DA1-BE86-4AC753555CC5}">
      <dgm:prSet/>
      <dgm:spPr/>
      <dgm:t>
        <a:bodyPr/>
        <a:lstStyle/>
        <a:p>
          <a:endParaRPr lang="en-US"/>
        </a:p>
      </dgm:t>
    </dgm:pt>
    <dgm:pt modelId="{C9332410-D414-48E6-9629-7DD90B1B607C}" type="sibTrans" cxnId="{83F51F5B-78CC-4DA1-BE86-4AC753555CC5}">
      <dgm:prSet/>
      <dgm:spPr/>
      <dgm:t>
        <a:bodyPr/>
        <a:lstStyle/>
        <a:p>
          <a:endParaRPr lang="en-US"/>
        </a:p>
      </dgm:t>
    </dgm:pt>
    <dgm:pt modelId="{0B7F5467-CC53-4379-A39A-F11DD0752FB9}">
      <dgm:prSet custT="1"/>
      <dgm:spPr/>
      <dgm:t>
        <a:bodyPr/>
        <a:lstStyle/>
        <a:p>
          <a:r>
            <a:rPr lang="en-US" sz="1400" b="0" u="none" strike="noStrike" baseline="0" dirty="0">
              <a:solidFill>
                <a:schemeClr val="tx2"/>
              </a:solidFill>
              <a:latin typeface="Arial Narrow" panose="020B0606020202030204" pitchFamily="34" charset="0"/>
            </a:rPr>
            <a:t>Collaborate with senior-focused community partners and county public health to conduct community pop-up mammogram clinics. </a:t>
          </a:r>
        </a:p>
      </dgm:t>
    </dgm:pt>
    <dgm:pt modelId="{30526B84-E1DA-4A12-828A-67F369496376}" type="parTrans" cxnId="{B790F804-DE51-4652-AF66-72924DADAB52}">
      <dgm:prSet/>
      <dgm:spPr/>
      <dgm:t>
        <a:bodyPr/>
        <a:lstStyle/>
        <a:p>
          <a:endParaRPr lang="en-US"/>
        </a:p>
      </dgm:t>
    </dgm:pt>
    <dgm:pt modelId="{4E59D416-FDD3-4BDA-B71E-3B05A51408F9}" type="sibTrans" cxnId="{B790F804-DE51-4652-AF66-72924DADAB52}">
      <dgm:prSet/>
      <dgm:spPr/>
      <dgm:t>
        <a:bodyPr/>
        <a:lstStyle/>
        <a:p>
          <a:endParaRPr lang="en-US"/>
        </a:p>
      </dgm:t>
    </dgm:pt>
    <dgm:pt modelId="{320173EA-89A7-4791-8CF5-F9B27094F7AF}">
      <dgm:prSet custT="1"/>
      <dgm:spPr/>
      <dgm:t>
        <a:bodyPr/>
        <a:lstStyle/>
        <a:p>
          <a:r>
            <a:rPr lang="en-US" sz="1400" dirty="0">
              <a:solidFill>
                <a:schemeClr val="tx2"/>
              </a:solidFill>
              <a:latin typeface="Arial Narrow" panose="020B0606020202030204" pitchFamily="34" charset="0"/>
            </a:rPr>
            <a:t>Coordinate transportation with Blue Ride for </a:t>
          </a:r>
          <a:r>
            <a:rPr lang="en-US" sz="1400" b="0" u="none" strike="noStrike" baseline="0" dirty="0">
              <a:solidFill>
                <a:schemeClr val="tx2"/>
              </a:solidFill>
              <a:latin typeface="Arial Narrow" panose="020B0606020202030204" pitchFamily="34" charset="0"/>
            </a:rPr>
            <a:t>Blue Plus members </a:t>
          </a:r>
          <a:r>
            <a:rPr lang="en-US" sz="1400" dirty="0">
              <a:solidFill>
                <a:schemeClr val="tx2"/>
              </a:solidFill>
              <a:latin typeface="Arial Narrow" panose="020B0606020202030204" pitchFamily="34" charset="0"/>
            </a:rPr>
            <a:t>who live </a:t>
          </a:r>
          <a:r>
            <a:rPr lang="en-US" sz="1400" b="0" u="none" strike="noStrike" baseline="0" dirty="0">
              <a:solidFill>
                <a:schemeClr val="tx2"/>
              </a:solidFill>
              <a:latin typeface="Arial Narrow" panose="020B0606020202030204" pitchFamily="34" charset="0"/>
            </a:rPr>
            <a:t>outside the service area</a:t>
          </a:r>
          <a:endParaRPr lang="en-US" sz="1400" dirty="0">
            <a:solidFill>
              <a:schemeClr val="tx2"/>
            </a:solidFill>
            <a:latin typeface="Arial Narrow" panose="020B0606020202030204" pitchFamily="34" charset="0"/>
          </a:endParaRPr>
        </a:p>
      </dgm:t>
    </dgm:pt>
    <dgm:pt modelId="{1120555E-A5B6-46FA-9505-0297405C9F50}" type="parTrans" cxnId="{4BDA98CD-445B-4F8C-B780-3A7B50C52161}">
      <dgm:prSet/>
      <dgm:spPr/>
      <dgm:t>
        <a:bodyPr/>
        <a:lstStyle/>
        <a:p>
          <a:endParaRPr lang="en-US"/>
        </a:p>
      </dgm:t>
    </dgm:pt>
    <dgm:pt modelId="{F8BD2771-A997-4D3D-82C3-10566546B92F}" type="sibTrans" cxnId="{4BDA98CD-445B-4F8C-B780-3A7B50C52161}">
      <dgm:prSet/>
      <dgm:spPr/>
      <dgm:t>
        <a:bodyPr/>
        <a:lstStyle/>
        <a:p>
          <a:endParaRPr lang="en-US"/>
        </a:p>
      </dgm:t>
    </dgm:pt>
    <dgm:pt modelId="{B8F33075-807A-4036-B10D-F02A667C9B8B}">
      <dgm:prSet custT="1"/>
      <dgm:spPr/>
      <dgm:t>
        <a:bodyPr/>
        <a:lstStyle/>
        <a:p>
          <a:r>
            <a:rPr lang="en-US" sz="1400">
              <a:solidFill>
                <a:schemeClr val="tx2"/>
              </a:solidFill>
              <a:latin typeface="Arial Narrow" panose="020B0606020202030204" pitchFamily="34" charset="0"/>
            </a:rPr>
            <a:t>5 days/week</a:t>
          </a:r>
          <a:endParaRPr lang="en-US" sz="1400" dirty="0">
            <a:solidFill>
              <a:schemeClr val="tx2"/>
            </a:solidFill>
            <a:latin typeface="Arial Narrow" panose="020B0606020202030204" pitchFamily="34" charset="0"/>
          </a:endParaRPr>
        </a:p>
      </dgm:t>
    </dgm:pt>
    <dgm:pt modelId="{4C06542E-D1A0-4BA2-AF31-F8C0175CCE88}" type="parTrans" cxnId="{0311AD6D-1DE4-4ECE-829D-FD40517C8266}">
      <dgm:prSet/>
      <dgm:spPr/>
      <dgm:t>
        <a:bodyPr/>
        <a:lstStyle/>
        <a:p>
          <a:endParaRPr lang="en-US"/>
        </a:p>
      </dgm:t>
    </dgm:pt>
    <dgm:pt modelId="{F16B6FE6-0427-43FF-8360-986AA6CFFA3E}" type="sibTrans" cxnId="{0311AD6D-1DE4-4ECE-829D-FD40517C8266}">
      <dgm:prSet/>
      <dgm:spPr/>
      <dgm:t>
        <a:bodyPr/>
        <a:lstStyle/>
        <a:p>
          <a:endParaRPr lang="en-US"/>
        </a:p>
      </dgm:t>
    </dgm:pt>
    <dgm:pt modelId="{B77077C2-B148-4A80-838B-573EDC4B1489}">
      <dgm:prSet custT="1"/>
      <dgm:spPr/>
      <dgm:t>
        <a:bodyPr/>
        <a:lstStyle/>
        <a:p>
          <a:r>
            <a:rPr lang="en-US" sz="1400" b="0" u="none" strike="noStrike" baseline="0" dirty="0">
              <a:solidFill>
                <a:schemeClr val="tx2"/>
              </a:solidFill>
              <a:latin typeface="Arial Narrow" panose="020B0606020202030204" pitchFamily="34" charset="0"/>
            </a:rPr>
            <a:t>Go</a:t>
          </a:r>
          <a:r>
            <a:rPr lang="en-US" sz="1400" dirty="0">
              <a:solidFill>
                <a:schemeClr val="tx2"/>
              </a:solidFill>
              <a:latin typeface="Arial Narrow" panose="020B0606020202030204" pitchFamily="34" charset="0"/>
            </a:rPr>
            <a:t>-Live – TBD upon delivery of bone density screening machine</a:t>
          </a:r>
          <a:endParaRPr lang="en-US" sz="1400" b="0" u="none" strike="noStrike" baseline="0" dirty="0">
            <a:solidFill>
              <a:schemeClr val="tx2"/>
            </a:solidFill>
            <a:latin typeface="Arial Narrow" panose="020B0606020202030204" pitchFamily="34" charset="0"/>
          </a:endParaRPr>
        </a:p>
      </dgm:t>
    </dgm:pt>
    <dgm:pt modelId="{F777E7BC-3AC7-4F8D-B648-188F2BCEEF97}" type="parTrans" cxnId="{05769E5A-506D-4515-89C0-3FE1B0113364}">
      <dgm:prSet/>
      <dgm:spPr/>
      <dgm:t>
        <a:bodyPr/>
        <a:lstStyle/>
        <a:p>
          <a:endParaRPr lang="en-US"/>
        </a:p>
      </dgm:t>
    </dgm:pt>
    <dgm:pt modelId="{D9BEA76B-6F1F-43F8-AB53-D3EA1938FFF2}" type="sibTrans" cxnId="{05769E5A-506D-4515-89C0-3FE1B0113364}">
      <dgm:prSet/>
      <dgm:spPr/>
      <dgm:t>
        <a:bodyPr/>
        <a:lstStyle/>
        <a:p>
          <a:endParaRPr lang="en-US"/>
        </a:p>
      </dgm:t>
    </dgm:pt>
    <dgm:pt modelId="{CF71CFD9-27D7-49EC-ABD4-B723494AA769}">
      <dgm:prSet custT="1"/>
      <dgm:spPr/>
      <dgm:t>
        <a:bodyPr/>
        <a:lstStyle/>
        <a:p>
          <a:r>
            <a:rPr lang="en-US" sz="1400" b="0" u="none" strike="noStrike" baseline="0" dirty="0">
              <a:solidFill>
                <a:schemeClr val="tx2"/>
              </a:solidFill>
              <a:latin typeface="Arial Narrow" panose="020B0606020202030204" pitchFamily="34" charset="0"/>
            </a:rPr>
            <a:t>Offer to all MSHO female members at time of service</a:t>
          </a:r>
        </a:p>
      </dgm:t>
    </dgm:pt>
    <dgm:pt modelId="{0813682E-8C83-4D28-AA46-B0285C868332}" type="parTrans" cxnId="{325605B7-A375-4359-B47F-222AEA1573B8}">
      <dgm:prSet/>
      <dgm:spPr/>
      <dgm:t>
        <a:bodyPr/>
        <a:lstStyle/>
        <a:p>
          <a:endParaRPr lang="en-US"/>
        </a:p>
      </dgm:t>
    </dgm:pt>
    <dgm:pt modelId="{8CEE94F0-A805-4572-A756-43A260E85BC3}" type="sibTrans" cxnId="{325605B7-A375-4359-B47F-222AEA1573B8}">
      <dgm:prSet/>
      <dgm:spPr/>
      <dgm:t>
        <a:bodyPr/>
        <a:lstStyle/>
        <a:p>
          <a:endParaRPr lang="en-US"/>
        </a:p>
      </dgm:t>
    </dgm:pt>
    <dgm:pt modelId="{A90F0C14-067E-4E28-8521-915AF6646D70}">
      <dgm:prSet custT="1"/>
      <dgm:spPr/>
      <dgm:t>
        <a:bodyPr/>
        <a:lstStyle/>
        <a:p>
          <a:r>
            <a:rPr lang="en-US" sz="1400" b="0" u="none" strike="noStrike" baseline="0" dirty="0">
              <a:solidFill>
                <a:schemeClr val="tx2"/>
              </a:solidFill>
              <a:latin typeface="Arial Narrow" panose="020B0606020202030204" pitchFamily="34" charset="0"/>
            </a:rPr>
            <a:t>Host at least 2-4 bone community density screening pop-up clinics/year (can be combined with mammograms) </a:t>
          </a:r>
        </a:p>
      </dgm:t>
    </dgm:pt>
    <dgm:pt modelId="{474B1EFB-ADFA-4844-8170-8CD0701C715D}" type="parTrans" cxnId="{6F0A5F33-6E71-4C04-BDDE-AFA8FA838256}">
      <dgm:prSet/>
      <dgm:spPr/>
      <dgm:t>
        <a:bodyPr/>
        <a:lstStyle/>
        <a:p>
          <a:endParaRPr lang="en-US"/>
        </a:p>
      </dgm:t>
    </dgm:pt>
    <dgm:pt modelId="{902AFA63-C2EC-4371-AA44-7C54083CEA45}" type="sibTrans" cxnId="{6F0A5F33-6E71-4C04-BDDE-AFA8FA838256}">
      <dgm:prSet/>
      <dgm:spPr/>
      <dgm:t>
        <a:bodyPr/>
        <a:lstStyle/>
        <a:p>
          <a:endParaRPr lang="en-US"/>
        </a:p>
      </dgm:t>
    </dgm:pt>
    <dgm:pt modelId="{79C5BE47-B66E-4B95-8875-F1264181AAB3}">
      <dgm:prSet custT="1"/>
      <dgm:spPr/>
      <dgm:t>
        <a:bodyPr/>
        <a:lstStyle/>
        <a:p>
          <a:r>
            <a:rPr lang="en-US" sz="1400" dirty="0">
              <a:solidFill>
                <a:schemeClr val="tx2"/>
              </a:solidFill>
              <a:latin typeface="Arial Narrow" panose="020B0606020202030204" pitchFamily="34" charset="0"/>
            </a:rPr>
            <a:t>Coordinate transportation with Blue Ride for </a:t>
          </a:r>
          <a:r>
            <a:rPr lang="en-US" sz="1400" b="0" u="none" strike="noStrike" baseline="0" dirty="0">
              <a:solidFill>
                <a:schemeClr val="tx2"/>
              </a:solidFill>
              <a:latin typeface="Arial Narrow" panose="020B0606020202030204" pitchFamily="34" charset="0"/>
            </a:rPr>
            <a:t>Blue Plus members </a:t>
          </a:r>
          <a:r>
            <a:rPr lang="en-US" sz="1400" dirty="0">
              <a:solidFill>
                <a:schemeClr val="tx2"/>
              </a:solidFill>
              <a:latin typeface="Arial Narrow" panose="020B0606020202030204" pitchFamily="34" charset="0"/>
            </a:rPr>
            <a:t>who live </a:t>
          </a:r>
          <a:r>
            <a:rPr lang="en-US" sz="1400" b="0" u="none" strike="noStrike" baseline="0" dirty="0">
              <a:solidFill>
                <a:schemeClr val="tx2"/>
              </a:solidFill>
              <a:latin typeface="Arial Narrow" panose="020B0606020202030204" pitchFamily="34" charset="0"/>
            </a:rPr>
            <a:t>outside the service area</a:t>
          </a:r>
          <a:endParaRPr lang="en-US" sz="1400" dirty="0">
            <a:solidFill>
              <a:schemeClr val="tx2"/>
            </a:solidFill>
          </a:endParaRPr>
        </a:p>
      </dgm:t>
    </dgm:pt>
    <dgm:pt modelId="{2E9840BD-8783-498B-844C-398115207688}" type="parTrans" cxnId="{F95E515C-AD7A-4E9D-AB86-56E4E19DD820}">
      <dgm:prSet/>
      <dgm:spPr/>
      <dgm:t>
        <a:bodyPr/>
        <a:lstStyle/>
        <a:p>
          <a:endParaRPr lang="en-US"/>
        </a:p>
      </dgm:t>
    </dgm:pt>
    <dgm:pt modelId="{D79663A8-AE1B-48EF-BFFF-DA1FA9F9FF68}" type="sibTrans" cxnId="{F95E515C-AD7A-4E9D-AB86-56E4E19DD820}">
      <dgm:prSet/>
      <dgm:spPr/>
      <dgm:t>
        <a:bodyPr/>
        <a:lstStyle/>
        <a:p>
          <a:endParaRPr lang="en-US"/>
        </a:p>
      </dgm:t>
    </dgm:pt>
    <dgm:pt modelId="{6BA79CFA-784A-492D-855D-0C6014419BC2}" type="pres">
      <dgm:prSet presAssocID="{3F111A8D-47A0-4956-A8BF-BB6E527BD0C3}" presName="linearFlow" presStyleCnt="0">
        <dgm:presLayoutVars>
          <dgm:dir/>
          <dgm:animLvl val="lvl"/>
          <dgm:resizeHandles val="exact"/>
        </dgm:presLayoutVars>
      </dgm:prSet>
      <dgm:spPr/>
    </dgm:pt>
    <dgm:pt modelId="{1F1184BA-5051-45CE-B4BC-CB45F929643F}" type="pres">
      <dgm:prSet presAssocID="{A88F6FC7-DCEC-422A-9282-85A3150710DE}" presName="composite" presStyleCnt="0"/>
      <dgm:spPr/>
    </dgm:pt>
    <dgm:pt modelId="{B8CDE140-6015-4962-B47F-A54F6B1B189C}" type="pres">
      <dgm:prSet presAssocID="{A88F6FC7-DCEC-422A-9282-85A3150710DE}" presName="parentText" presStyleLbl="alignNode1" presStyleIdx="0" presStyleCnt="3" custLinFactNeighborX="-1861" custLinFactNeighborY="-869">
        <dgm:presLayoutVars>
          <dgm:chMax val="1"/>
          <dgm:bulletEnabled val="1"/>
        </dgm:presLayoutVars>
      </dgm:prSet>
      <dgm:spPr/>
    </dgm:pt>
    <dgm:pt modelId="{3D10E3E7-FC30-4517-BCA9-1D2D5C419DE1}" type="pres">
      <dgm:prSet presAssocID="{A88F6FC7-DCEC-422A-9282-85A3150710DE}" presName="descendantText" presStyleLbl="alignAcc1" presStyleIdx="0" presStyleCnt="3" custLinFactNeighborX="124" custLinFactNeighborY="1623">
        <dgm:presLayoutVars>
          <dgm:bulletEnabled val="1"/>
        </dgm:presLayoutVars>
      </dgm:prSet>
      <dgm:spPr/>
    </dgm:pt>
    <dgm:pt modelId="{763B324F-F86A-4391-8F9B-F4ADCA801D8D}" type="pres">
      <dgm:prSet presAssocID="{65E0661C-8F11-4E9D-86A8-E907A9C5D962}" presName="sp" presStyleCnt="0"/>
      <dgm:spPr/>
    </dgm:pt>
    <dgm:pt modelId="{35254B23-88C2-4EEA-8070-84064D2676E1}" type="pres">
      <dgm:prSet presAssocID="{912A0D4D-CFDF-419D-A189-2E3CD19E3D8A}" presName="composite" presStyleCnt="0"/>
      <dgm:spPr/>
    </dgm:pt>
    <dgm:pt modelId="{87FC1A76-125F-4365-8C78-7F1E18B7F966}" type="pres">
      <dgm:prSet presAssocID="{912A0D4D-CFDF-419D-A189-2E3CD19E3D8A}" presName="parentText" presStyleLbl="alignNode1" presStyleIdx="1" presStyleCnt="3">
        <dgm:presLayoutVars>
          <dgm:chMax val="1"/>
          <dgm:bulletEnabled val="1"/>
        </dgm:presLayoutVars>
      </dgm:prSet>
      <dgm:spPr/>
    </dgm:pt>
    <dgm:pt modelId="{405323A7-87D2-4F0E-855B-CD4972618567}" type="pres">
      <dgm:prSet presAssocID="{912A0D4D-CFDF-419D-A189-2E3CD19E3D8A}" presName="descendantText" presStyleLbl="alignAcc1" presStyleIdx="1" presStyleCnt="3" custScaleY="110576">
        <dgm:presLayoutVars>
          <dgm:bulletEnabled val="1"/>
        </dgm:presLayoutVars>
      </dgm:prSet>
      <dgm:spPr/>
    </dgm:pt>
    <dgm:pt modelId="{DCDADA7D-CB98-4E71-8560-D6E4A53BAFB4}" type="pres">
      <dgm:prSet presAssocID="{9004F807-DD1D-405C-8AC7-30ECD51B0B9B}" presName="sp" presStyleCnt="0"/>
      <dgm:spPr/>
    </dgm:pt>
    <dgm:pt modelId="{813357F2-0051-4095-82E8-33C556ABBEB5}" type="pres">
      <dgm:prSet presAssocID="{E463D139-A81C-4C38-88E6-4CDA8254A26F}" presName="composite" presStyleCnt="0"/>
      <dgm:spPr/>
    </dgm:pt>
    <dgm:pt modelId="{0D5DC259-426A-473A-8188-2A56A3733E70}" type="pres">
      <dgm:prSet presAssocID="{E463D139-A81C-4C38-88E6-4CDA8254A26F}" presName="parentText" presStyleLbl="alignNode1" presStyleIdx="2" presStyleCnt="3">
        <dgm:presLayoutVars>
          <dgm:chMax val="1"/>
          <dgm:bulletEnabled val="1"/>
        </dgm:presLayoutVars>
      </dgm:prSet>
      <dgm:spPr/>
    </dgm:pt>
    <dgm:pt modelId="{B7DC0E67-9A2C-4489-9482-267DAA809F38}" type="pres">
      <dgm:prSet presAssocID="{E463D139-A81C-4C38-88E6-4CDA8254A26F}" presName="descendantText" presStyleLbl="alignAcc1" presStyleIdx="2" presStyleCnt="3" custScaleY="128488">
        <dgm:presLayoutVars>
          <dgm:bulletEnabled val="1"/>
        </dgm:presLayoutVars>
      </dgm:prSet>
      <dgm:spPr/>
    </dgm:pt>
  </dgm:ptLst>
  <dgm:cxnLst>
    <dgm:cxn modelId="{ED676B01-CD2B-46A1-821E-34AF896B213A}" type="presOf" srcId="{B77077C2-B148-4A80-838B-573EDC4B1489}" destId="{B7DC0E67-9A2C-4489-9482-267DAA809F38}" srcOrd="0" destOrd="2" presId="urn:microsoft.com/office/officeart/2005/8/layout/chevron2"/>
    <dgm:cxn modelId="{B790F804-DE51-4652-AF66-72924DADAB52}" srcId="{912A0D4D-CFDF-419D-A189-2E3CD19E3D8A}" destId="{0B7F5467-CC53-4379-A39A-F11DD0752FB9}" srcOrd="3" destOrd="0" parTransId="{30526B84-E1DA-4A12-828A-67F369496376}" sibTransId="{4E59D416-FDD3-4BDA-B71E-3B05A51408F9}"/>
    <dgm:cxn modelId="{43A3EB0C-DA64-45A7-9977-9740C7A63993}" srcId="{3F111A8D-47A0-4956-A8BF-BB6E527BD0C3}" destId="{912A0D4D-CFDF-419D-A189-2E3CD19E3D8A}" srcOrd="1" destOrd="0" parTransId="{87BC9E5B-21AD-43D5-9869-51358C541040}" sibTransId="{9004F807-DD1D-405C-8AC7-30ECD51B0B9B}"/>
    <dgm:cxn modelId="{D2557610-2F1B-4F62-9E50-20F8890F0AD1}" type="presOf" srcId="{320173EA-89A7-4791-8CF5-F9B27094F7AF}" destId="{405323A7-87D2-4F0E-855B-CD4972618567}" srcOrd="0" destOrd="4" presId="urn:microsoft.com/office/officeart/2005/8/layout/chevron2"/>
    <dgm:cxn modelId="{CFF0A312-2233-4BDE-B3C5-37DE2D0C2C41}" srcId="{A88F6FC7-DCEC-422A-9282-85A3150710DE}" destId="{3BCA4283-39C4-4B23-BE0F-5242641705AD}" srcOrd="3" destOrd="0" parTransId="{BAEF3416-8FB1-4254-B826-36F8954C0C48}" sibTransId="{91E25CCD-E10A-4E03-9255-321A055AB4C3}"/>
    <dgm:cxn modelId="{2A11DF13-5262-46A9-82EA-F2F258542F0B}" srcId="{912A0D4D-CFDF-419D-A189-2E3CD19E3D8A}" destId="{311E7DC2-A021-4FB3-AE49-1802446701C7}" srcOrd="0" destOrd="0" parTransId="{A0088FCA-6C39-4D4A-96AE-69B1C2D39DA6}" sibTransId="{7B90F8DE-DAA2-4067-9A30-CDC6C23F6F48}"/>
    <dgm:cxn modelId="{56F9D417-668C-4326-AB32-2389787EA022}" type="presOf" srcId="{E463D139-A81C-4C38-88E6-4CDA8254A26F}" destId="{0D5DC259-426A-473A-8188-2A56A3733E70}" srcOrd="0" destOrd="0" presId="urn:microsoft.com/office/officeart/2005/8/layout/chevron2"/>
    <dgm:cxn modelId="{5483BB26-47DF-4F54-BDBD-167E5491F721}" srcId="{A88F6FC7-DCEC-422A-9282-85A3150710DE}" destId="{A49BC8C5-C255-4B15-9541-B52321C97689}" srcOrd="1" destOrd="0" parTransId="{371CCAA5-442C-489F-AA4C-0AEDD267A17B}" sibTransId="{9D9B5C25-D13F-45D6-A076-BB5606DF1B74}"/>
    <dgm:cxn modelId="{6F0A5F33-6E71-4C04-BDDE-AFA8FA838256}" srcId="{E463D139-A81C-4C38-88E6-4CDA8254A26F}" destId="{A90F0C14-067E-4E28-8521-915AF6646D70}" srcOrd="4" destOrd="0" parTransId="{474B1EFB-ADFA-4844-8170-8CD0701C715D}" sibTransId="{902AFA63-C2EC-4371-AA44-7C54083CEA45}"/>
    <dgm:cxn modelId="{83F51F5B-78CC-4DA1-BE86-4AC753555CC5}" srcId="{912A0D4D-CFDF-419D-A189-2E3CD19E3D8A}" destId="{4C0E26B6-46E8-43C5-97DD-0D946DDED46E}" srcOrd="2" destOrd="0" parTransId="{5FC1D4FE-ACA3-4E87-B8AC-B874BAEDAFCF}" sibTransId="{C9332410-D414-48E6-9629-7DD90B1B607C}"/>
    <dgm:cxn modelId="{F95E515C-AD7A-4E9D-AB86-56E4E19DD820}" srcId="{E463D139-A81C-4C38-88E6-4CDA8254A26F}" destId="{79C5BE47-B66E-4B95-8875-F1264181AAB3}" srcOrd="5" destOrd="0" parTransId="{2E9840BD-8783-498B-844C-398115207688}" sibTransId="{D79663A8-AE1B-48EF-BFFF-DA1FA9F9FF68}"/>
    <dgm:cxn modelId="{31A86365-3C86-48FB-AA34-BBBEBB5BAA96}" srcId="{3F111A8D-47A0-4956-A8BF-BB6E527BD0C3}" destId="{A88F6FC7-DCEC-422A-9282-85A3150710DE}" srcOrd="0" destOrd="0" parTransId="{10EF31A6-5D20-4F60-9E9E-C188477D8468}" sibTransId="{65E0661C-8F11-4E9D-86A8-E907A9C5D962}"/>
    <dgm:cxn modelId="{E926624C-9C08-4AB3-B70B-3D678B9F198A}" type="presOf" srcId="{3F111A8D-47A0-4956-A8BF-BB6E527BD0C3}" destId="{6BA79CFA-784A-492D-855D-0C6014419BC2}" srcOrd="0" destOrd="0" presId="urn:microsoft.com/office/officeart/2005/8/layout/chevron2"/>
    <dgm:cxn modelId="{0311AD6D-1DE4-4ECE-829D-FD40517C8266}" srcId="{E463D139-A81C-4C38-88E6-4CDA8254A26F}" destId="{B8F33075-807A-4036-B10D-F02A667C9B8B}" srcOrd="1" destOrd="0" parTransId="{4C06542E-D1A0-4BA2-AF31-F8C0175CCE88}" sibTransId="{F16B6FE6-0427-43FF-8360-986AA6CFFA3E}"/>
    <dgm:cxn modelId="{05F2414E-FA5C-4C30-B4B3-8934F9727EC1}" srcId="{A88F6FC7-DCEC-422A-9282-85A3150710DE}" destId="{109AA45B-17EF-4D9C-928D-CAD0FF83D994}" srcOrd="2" destOrd="0" parTransId="{08350A2B-0AE0-4615-A863-79404B8F0735}" sibTransId="{9E47E710-426B-476A-BE29-4C2FCE76DFEA}"/>
    <dgm:cxn modelId="{BED39872-D020-40D4-9A5F-B0684FA91701}" type="presOf" srcId="{71B7D713-F83A-4DB1-9479-C110D5B52678}" destId="{B7DC0E67-9A2C-4489-9482-267DAA809F38}" srcOrd="0" destOrd="0" presId="urn:microsoft.com/office/officeart/2005/8/layout/chevron2"/>
    <dgm:cxn modelId="{2192CD77-1D52-4272-A2F7-31862BBBA883}" type="presOf" srcId="{243AFA87-ED42-452B-8C03-3B4F6D044F98}" destId="{405323A7-87D2-4F0E-855B-CD4972618567}" srcOrd="0" destOrd="1" presId="urn:microsoft.com/office/officeart/2005/8/layout/chevron2"/>
    <dgm:cxn modelId="{9443BC59-31D7-45D9-93F0-C418259D6F47}" type="presOf" srcId="{CF71CFD9-27D7-49EC-ABD4-B723494AA769}" destId="{B7DC0E67-9A2C-4489-9482-267DAA809F38}" srcOrd="0" destOrd="3" presId="urn:microsoft.com/office/officeart/2005/8/layout/chevron2"/>
    <dgm:cxn modelId="{05769E5A-506D-4515-89C0-3FE1B0113364}" srcId="{E463D139-A81C-4C38-88E6-4CDA8254A26F}" destId="{B77077C2-B148-4A80-838B-573EDC4B1489}" srcOrd="2" destOrd="0" parTransId="{F777E7BC-3AC7-4F8D-B648-188F2BCEEF97}" sibTransId="{D9BEA76B-6F1F-43F8-AB53-D3EA1938FFF2}"/>
    <dgm:cxn modelId="{00C7527C-CB47-4928-AC91-A6329116D758}" type="presOf" srcId="{9833809D-D5ED-4A3E-A047-D5FC5E4A9BF8}" destId="{3D10E3E7-FC30-4517-BCA9-1D2D5C419DE1}" srcOrd="0" destOrd="0" presId="urn:microsoft.com/office/officeart/2005/8/layout/chevron2"/>
    <dgm:cxn modelId="{F8467493-8BAC-4C36-B745-235FECE1DAE3}" type="presOf" srcId="{79C5BE47-B66E-4B95-8875-F1264181AAB3}" destId="{B7DC0E67-9A2C-4489-9482-267DAA809F38}" srcOrd="0" destOrd="5" presId="urn:microsoft.com/office/officeart/2005/8/layout/chevron2"/>
    <dgm:cxn modelId="{D701F293-6D6B-4906-8AB3-495219E4AB49}" srcId="{A88F6FC7-DCEC-422A-9282-85A3150710DE}" destId="{9833809D-D5ED-4A3E-A047-D5FC5E4A9BF8}" srcOrd="0" destOrd="0" parTransId="{D5607C3B-8450-4D72-82EC-0EFEFCD981A5}" sibTransId="{D2336787-5787-4D3C-8DA0-78F3845C34D9}"/>
    <dgm:cxn modelId="{06583996-0576-4A42-8355-2D1F8471953B}" type="presOf" srcId="{A88F6FC7-DCEC-422A-9282-85A3150710DE}" destId="{B8CDE140-6015-4962-B47F-A54F6B1B189C}" srcOrd="0" destOrd="0" presId="urn:microsoft.com/office/officeart/2005/8/layout/chevron2"/>
    <dgm:cxn modelId="{9BB70998-3847-4569-8621-27868CEAE7AA}" type="presOf" srcId="{3BCA4283-39C4-4B23-BE0F-5242641705AD}" destId="{3D10E3E7-FC30-4517-BCA9-1D2D5C419DE1}" srcOrd="0" destOrd="3" presId="urn:microsoft.com/office/officeart/2005/8/layout/chevron2"/>
    <dgm:cxn modelId="{18543C98-FAB8-423E-8F7D-28FE0570C5C3}" type="presOf" srcId="{912A0D4D-CFDF-419D-A189-2E3CD19E3D8A}" destId="{87FC1A76-125F-4365-8C78-7F1E18B7F966}" srcOrd="0" destOrd="0" presId="urn:microsoft.com/office/officeart/2005/8/layout/chevron2"/>
    <dgm:cxn modelId="{A0AC4BA9-0332-469E-95FC-30E3EEDBE0BA}" srcId="{912A0D4D-CFDF-419D-A189-2E3CD19E3D8A}" destId="{243AFA87-ED42-452B-8C03-3B4F6D044F98}" srcOrd="1" destOrd="0" parTransId="{AA1103FE-7618-4DB9-93B2-5EBC0D8225A4}" sibTransId="{94B73B65-3BF9-4B49-ADF9-B5D6AE9080E6}"/>
    <dgm:cxn modelId="{761194AD-BC3A-433E-A146-5B53504138A3}" srcId="{E463D139-A81C-4C38-88E6-4CDA8254A26F}" destId="{71B7D713-F83A-4DB1-9479-C110D5B52678}" srcOrd="0" destOrd="0" parTransId="{5EBB4A4A-BDEA-4C53-847E-9DE3348E8B30}" sibTransId="{22D5CC32-7C33-48E9-BEC0-8D1863BD2A13}"/>
    <dgm:cxn modelId="{076D6CB2-43AA-474D-923A-D3BAD7989470}" type="presOf" srcId="{0B7F5467-CC53-4379-A39A-F11DD0752FB9}" destId="{405323A7-87D2-4F0E-855B-CD4972618567}" srcOrd="0" destOrd="3" presId="urn:microsoft.com/office/officeart/2005/8/layout/chevron2"/>
    <dgm:cxn modelId="{B425C4B3-0FB9-432D-B1B0-96761A74CD2D}" srcId="{3F111A8D-47A0-4956-A8BF-BB6E527BD0C3}" destId="{E463D139-A81C-4C38-88E6-4CDA8254A26F}" srcOrd="2" destOrd="0" parTransId="{58C4F1A6-0886-4F47-B959-23066ECB5833}" sibTransId="{87648D02-F249-4CE7-BE96-E10334A09453}"/>
    <dgm:cxn modelId="{325605B7-A375-4359-B47F-222AEA1573B8}" srcId="{E463D139-A81C-4C38-88E6-4CDA8254A26F}" destId="{CF71CFD9-27D7-49EC-ABD4-B723494AA769}" srcOrd="3" destOrd="0" parTransId="{0813682E-8C83-4D28-AA46-B0285C868332}" sibTransId="{8CEE94F0-A805-4572-A756-43A260E85BC3}"/>
    <dgm:cxn modelId="{2C3FEDC1-31C6-44A7-A4C8-BC86BF38C767}" type="presOf" srcId="{A90F0C14-067E-4E28-8521-915AF6646D70}" destId="{B7DC0E67-9A2C-4489-9482-267DAA809F38}" srcOrd="0" destOrd="4" presId="urn:microsoft.com/office/officeart/2005/8/layout/chevron2"/>
    <dgm:cxn modelId="{625018C2-C622-438A-80C2-C73E9EBCE715}" type="presOf" srcId="{311E7DC2-A021-4FB3-AE49-1802446701C7}" destId="{405323A7-87D2-4F0E-855B-CD4972618567}" srcOrd="0" destOrd="0" presId="urn:microsoft.com/office/officeart/2005/8/layout/chevron2"/>
    <dgm:cxn modelId="{4BDA98CD-445B-4F8C-B780-3A7B50C52161}" srcId="{912A0D4D-CFDF-419D-A189-2E3CD19E3D8A}" destId="{320173EA-89A7-4791-8CF5-F9B27094F7AF}" srcOrd="4" destOrd="0" parTransId="{1120555E-A5B6-46FA-9505-0297405C9F50}" sibTransId="{F8BD2771-A997-4D3D-82C3-10566546B92F}"/>
    <dgm:cxn modelId="{372F12D4-A78D-4792-B638-E35B6E0DED22}" type="presOf" srcId="{109AA45B-17EF-4D9C-928D-CAD0FF83D994}" destId="{3D10E3E7-FC30-4517-BCA9-1D2D5C419DE1}" srcOrd="0" destOrd="2" presId="urn:microsoft.com/office/officeart/2005/8/layout/chevron2"/>
    <dgm:cxn modelId="{4061F3D9-8B26-4C95-A9B9-1ACD3EAFB1FD}" type="presOf" srcId="{B8F33075-807A-4036-B10D-F02A667C9B8B}" destId="{B7DC0E67-9A2C-4489-9482-267DAA809F38}" srcOrd="0" destOrd="1" presId="urn:microsoft.com/office/officeart/2005/8/layout/chevron2"/>
    <dgm:cxn modelId="{EBB594F0-CEB0-423C-BBDC-16C257166196}" type="presOf" srcId="{4C0E26B6-46E8-43C5-97DD-0D946DDED46E}" destId="{405323A7-87D2-4F0E-855B-CD4972618567}" srcOrd="0" destOrd="2" presId="urn:microsoft.com/office/officeart/2005/8/layout/chevron2"/>
    <dgm:cxn modelId="{1855EBF8-E490-4CA5-BDC0-F3F39ED6EB08}" type="presOf" srcId="{A49BC8C5-C255-4B15-9541-B52321C97689}" destId="{3D10E3E7-FC30-4517-BCA9-1D2D5C419DE1}" srcOrd="0" destOrd="1" presId="urn:microsoft.com/office/officeart/2005/8/layout/chevron2"/>
    <dgm:cxn modelId="{21F27A95-1201-4183-99AF-DC417A2FA37F}" type="presParOf" srcId="{6BA79CFA-784A-492D-855D-0C6014419BC2}" destId="{1F1184BA-5051-45CE-B4BC-CB45F929643F}" srcOrd="0" destOrd="0" presId="urn:microsoft.com/office/officeart/2005/8/layout/chevron2"/>
    <dgm:cxn modelId="{9844ADE2-4374-48F8-9A89-909A72243851}" type="presParOf" srcId="{1F1184BA-5051-45CE-B4BC-CB45F929643F}" destId="{B8CDE140-6015-4962-B47F-A54F6B1B189C}" srcOrd="0" destOrd="0" presId="urn:microsoft.com/office/officeart/2005/8/layout/chevron2"/>
    <dgm:cxn modelId="{719887E8-9C61-4170-9A40-9D3DDBB5290F}" type="presParOf" srcId="{1F1184BA-5051-45CE-B4BC-CB45F929643F}" destId="{3D10E3E7-FC30-4517-BCA9-1D2D5C419DE1}" srcOrd="1" destOrd="0" presId="urn:microsoft.com/office/officeart/2005/8/layout/chevron2"/>
    <dgm:cxn modelId="{8F631E2E-D2B9-4953-A7D3-B248B64132A2}" type="presParOf" srcId="{6BA79CFA-784A-492D-855D-0C6014419BC2}" destId="{763B324F-F86A-4391-8F9B-F4ADCA801D8D}" srcOrd="1" destOrd="0" presId="urn:microsoft.com/office/officeart/2005/8/layout/chevron2"/>
    <dgm:cxn modelId="{2583A2BC-6D60-4792-A1FE-5C492494A196}" type="presParOf" srcId="{6BA79CFA-784A-492D-855D-0C6014419BC2}" destId="{35254B23-88C2-4EEA-8070-84064D2676E1}" srcOrd="2" destOrd="0" presId="urn:microsoft.com/office/officeart/2005/8/layout/chevron2"/>
    <dgm:cxn modelId="{9019C519-15B3-494C-84A7-D2A58536E317}" type="presParOf" srcId="{35254B23-88C2-4EEA-8070-84064D2676E1}" destId="{87FC1A76-125F-4365-8C78-7F1E18B7F966}" srcOrd="0" destOrd="0" presId="urn:microsoft.com/office/officeart/2005/8/layout/chevron2"/>
    <dgm:cxn modelId="{5F693B61-F2DD-4F63-B775-2038FAEDAE33}" type="presParOf" srcId="{35254B23-88C2-4EEA-8070-84064D2676E1}" destId="{405323A7-87D2-4F0E-855B-CD4972618567}" srcOrd="1" destOrd="0" presId="urn:microsoft.com/office/officeart/2005/8/layout/chevron2"/>
    <dgm:cxn modelId="{EA31D0BE-3D6B-4E72-90C2-46AD89AA50AD}" type="presParOf" srcId="{6BA79CFA-784A-492D-855D-0C6014419BC2}" destId="{DCDADA7D-CB98-4E71-8560-D6E4A53BAFB4}" srcOrd="3" destOrd="0" presId="urn:microsoft.com/office/officeart/2005/8/layout/chevron2"/>
    <dgm:cxn modelId="{BDA9A8C1-A05A-4772-AB12-0A247252EA8A}" type="presParOf" srcId="{6BA79CFA-784A-492D-855D-0C6014419BC2}" destId="{813357F2-0051-4095-82E8-33C556ABBEB5}" srcOrd="4" destOrd="0" presId="urn:microsoft.com/office/officeart/2005/8/layout/chevron2"/>
    <dgm:cxn modelId="{11C960FD-839B-4E28-A5E7-A718A32CE4B5}" type="presParOf" srcId="{813357F2-0051-4095-82E8-33C556ABBEB5}" destId="{0D5DC259-426A-473A-8188-2A56A3733E70}" srcOrd="0" destOrd="0" presId="urn:microsoft.com/office/officeart/2005/8/layout/chevron2"/>
    <dgm:cxn modelId="{F9A3E63A-68C9-4280-ABDB-31413DEDBD41}" type="presParOf" srcId="{813357F2-0051-4095-82E8-33C556ABBEB5}" destId="{B7DC0E67-9A2C-4489-9482-267DAA809F38}"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3786436-5D56-4E3A-AA0A-6DB5158D8168}" type="doc">
      <dgm:prSet loTypeId="urn:microsoft.com/office/officeart/2005/8/layout/chevron2" loCatId="list" qsTypeId="urn:microsoft.com/office/officeart/2005/8/quickstyle/simple1" qsCatId="simple" csTypeId="urn:microsoft.com/office/officeart/2005/8/colors/accent0_3" csCatId="mainScheme" phldr="1"/>
      <dgm:spPr/>
      <dgm:t>
        <a:bodyPr/>
        <a:lstStyle/>
        <a:p>
          <a:endParaRPr lang="en-US"/>
        </a:p>
      </dgm:t>
    </dgm:pt>
    <dgm:pt modelId="{3858F86D-2C37-4805-90CB-0AEC015F792B}">
      <dgm:prSet phldrT="[Text]"/>
      <dgm:spPr/>
      <dgm:t>
        <a:bodyPr/>
        <a:lstStyle/>
        <a:p>
          <a:r>
            <a:rPr lang="en-US" b="1" dirty="0"/>
            <a:t>First Response Services</a:t>
          </a:r>
        </a:p>
      </dgm:t>
    </dgm:pt>
    <dgm:pt modelId="{C768DCD5-96A7-475C-AF65-A6D8D62D24F3}" type="parTrans" cxnId="{5CB65DF0-A3C7-4327-B40F-EB81F0BF6E8B}">
      <dgm:prSet/>
      <dgm:spPr/>
      <dgm:t>
        <a:bodyPr/>
        <a:lstStyle/>
        <a:p>
          <a:endParaRPr lang="en-US"/>
        </a:p>
      </dgm:t>
    </dgm:pt>
    <dgm:pt modelId="{A6667AE4-F663-4FD6-83A6-B8EA9FB8CE76}" type="sibTrans" cxnId="{5CB65DF0-A3C7-4327-B40F-EB81F0BF6E8B}">
      <dgm:prSet/>
      <dgm:spPr/>
      <dgm:t>
        <a:bodyPr/>
        <a:lstStyle/>
        <a:p>
          <a:endParaRPr lang="en-US"/>
        </a:p>
      </dgm:t>
    </dgm:pt>
    <dgm:pt modelId="{4A7556BA-F4F4-4C1E-A34D-118A91036CA9}">
      <dgm:prSet phldrT="[Text]" custT="1"/>
      <dgm:spPr/>
      <dgm:t>
        <a:bodyPr/>
        <a:lstStyle/>
        <a:p>
          <a:r>
            <a:rPr lang="en-US" sz="1400" dirty="0">
              <a:solidFill>
                <a:schemeClr val="tx2"/>
              </a:solidFill>
              <a:latin typeface="Arial Narrow" panose="020B0606020202030204" pitchFamily="34" charset="0"/>
            </a:rPr>
            <a:t>Mobile clinic operations</a:t>
          </a:r>
          <a:endParaRPr lang="en-US" sz="1400" dirty="0"/>
        </a:p>
      </dgm:t>
    </dgm:pt>
    <dgm:pt modelId="{989CECD2-0023-4C62-84A5-B158BCF72CC7}" type="parTrans" cxnId="{CB88A942-3A67-4A9A-8649-7EC2868DD00A}">
      <dgm:prSet/>
      <dgm:spPr/>
      <dgm:t>
        <a:bodyPr/>
        <a:lstStyle/>
        <a:p>
          <a:endParaRPr lang="en-US"/>
        </a:p>
      </dgm:t>
    </dgm:pt>
    <dgm:pt modelId="{6A8D750E-74EE-4F85-B170-02019305EC76}" type="sibTrans" cxnId="{CB88A942-3A67-4A9A-8649-7EC2868DD00A}">
      <dgm:prSet/>
      <dgm:spPr/>
      <dgm:t>
        <a:bodyPr/>
        <a:lstStyle/>
        <a:p>
          <a:endParaRPr lang="en-US"/>
        </a:p>
      </dgm:t>
    </dgm:pt>
    <dgm:pt modelId="{6C6378C9-C619-49BA-8F7A-E30D0D4B7D3F}">
      <dgm:prSet phldrT="[Text]"/>
      <dgm:spPr/>
      <dgm:t>
        <a:bodyPr/>
        <a:lstStyle/>
        <a:p>
          <a:r>
            <a:rPr lang="en-US" b="1" dirty="0"/>
            <a:t>Outpatient Primary Care Services</a:t>
          </a:r>
        </a:p>
      </dgm:t>
    </dgm:pt>
    <dgm:pt modelId="{A59DFA89-7950-4EF5-93F7-CE9C1DCA59D5}" type="parTrans" cxnId="{D2AC764E-1B8E-4DF3-BDB1-912D57E67679}">
      <dgm:prSet/>
      <dgm:spPr/>
      <dgm:t>
        <a:bodyPr/>
        <a:lstStyle/>
        <a:p>
          <a:endParaRPr lang="en-US"/>
        </a:p>
      </dgm:t>
    </dgm:pt>
    <dgm:pt modelId="{A1007D94-B323-477D-BA9E-E18781FE60A3}" type="sibTrans" cxnId="{D2AC764E-1B8E-4DF3-BDB1-912D57E67679}">
      <dgm:prSet/>
      <dgm:spPr/>
      <dgm:t>
        <a:bodyPr/>
        <a:lstStyle/>
        <a:p>
          <a:endParaRPr lang="en-US"/>
        </a:p>
      </dgm:t>
    </dgm:pt>
    <dgm:pt modelId="{8F1E3973-05B9-4041-83C9-B75C63D85F91}">
      <dgm:prSet phldrT="[Text]" custT="1"/>
      <dgm:spPr/>
      <dgm:t>
        <a:bodyPr/>
        <a:lstStyle/>
        <a:p>
          <a:r>
            <a:rPr lang="en-US" sz="1200" dirty="0">
              <a:solidFill>
                <a:schemeClr val="tx2"/>
              </a:solidFill>
              <a:latin typeface="Arial Narrow" panose="020B0606020202030204" pitchFamily="34" charset="0"/>
            </a:rPr>
            <a:t>Mobile clinic operations</a:t>
          </a:r>
          <a:endParaRPr lang="en-US" sz="1200" dirty="0"/>
        </a:p>
      </dgm:t>
    </dgm:pt>
    <dgm:pt modelId="{063A0B6A-C1EA-443C-8CF5-15DF31F5085B}" type="parTrans" cxnId="{AFA283B7-99A4-4100-824E-DB501D86E73B}">
      <dgm:prSet/>
      <dgm:spPr/>
      <dgm:t>
        <a:bodyPr/>
        <a:lstStyle/>
        <a:p>
          <a:endParaRPr lang="en-US"/>
        </a:p>
      </dgm:t>
    </dgm:pt>
    <dgm:pt modelId="{95CD5352-11CE-465A-8DB5-16CAE2FE448E}" type="sibTrans" cxnId="{AFA283B7-99A4-4100-824E-DB501D86E73B}">
      <dgm:prSet/>
      <dgm:spPr/>
      <dgm:t>
        <a:bodyPr/>
        <a:lstStyle/>
        <a:p>
          <a:endParaRPr lang="en-US"/>
        </a:p>
      </dgm:t>
    </dgm:pt>
    <dgm:pt modelId="{33A5138D-F248-439B-8123-2FBC6F67003D}">
      <dgm:prSet phldrT="[Text]"/>
      <dgm:spPr/>
      <dgm:t>
        <a:bodyPr/>
        <a:lstStyle/>
        <a:p>
          <a:r>
            <a:rPr lang="en-US" b="1" dirty="0"/>
            <a:t>Service Area Expansion</a:t>
          </a:r>
        </a:p>
      </dgm:t>
    </dgm:pt>
    <dgm:pt modelId="{5B13C964-CC16-4A8A-B9DB-37FE537CE673}" type="parTrans" cxnId="{81BA3109-1140-4BB8-9F48-0064B02F64D0}">
      <dgm:prSet/>
      <dgm:spPr/>
      <dgm:t>
        <a:bodyPr/>
        <a:lstStyle/>
        <a:p>
          <a:endParaRPr lang="en-US"/>
        </a:p>
      </dgm:t>
    </dgm:pt>
    <dgm:pt modelId="{B445AFE5-7FA6-46FF-82B2-55E91DF0BA29}" type="sibTrans" cxnId="{81BA3109-1140-4BB8-9F48-0064B02F64D0}">
      <dgm:prSet/>
      <dgm:spPr/>
      <dgm:t>
        <a:bodyPr/>
        <a:lstStyle/>
        <a:p>
          <a:endParaRPr lang="en-US"/>
        </a:p>
      </dgm:t>
    </dgm:pt>
    <dgm:pt modelId="{F889202C-2196-47BD-B989-0EB9057BC21D}">
      <dgm:prSet custT="1"/>
      <dgm:spPr/>
      <dgm:t>
        <a:bodyPr/>
        <a:lstStyle/>
        <a:p>
          <a:r>
            <a:rPr lang="en-US" sz="1400" dirty="0">
              <a:solidFill>
                <a:schemeClr val="tx2"/>
              </a:solidFill>
              <a:latin typeface="Arial Narrow" panose="020B0606020202030204" pitchFamily="34" charset="0"/>
            </a:rPr>
            <a:t>Treatment of common life-threatening injuries and acute illnesses in patient home or other site of emergency</a:t>
          </a:r>
        </a:p>
      </dgm:t>
    </dgm:pt>
    <dgm:pt modelId="{BF5A6A24-8D6B-4301-9F07-F5D3DEC9FB5A}" type="parTrans" cxnId="{12D2AC59-CB86-4EC3-945D-D8753FC43D88}">
      <dgm:prSet/>
      <dgm:spPr/>
      <dgm:t>
        <a:bodyPr/>
        <a:lstStyle/>
        <a:p>
          <a:endParaRPr lang="en-US"/>
        </a:p>
      </dgm:t>
    </dgm:pt>
    <dgm:pt modelId="{579EBCA3-78D2-4C62-82CE-2CCD069C57AE}" type="sibTrans" cxnId="{12D2AC59-CB86-4EC3-945D-D8753FC43D88}">
      <dgm:prSet/>
      <dgm:spPr/>
      <dgm:t>
        <a:bodyPr/>
        <a:lstStyle/>
        <a:p>
          <a:endParaRPr lang="en-US"/>
        </a:p>
      </dgm:t>
    </dgm:pt>
    <dgm:pt modelId="{00E82277-A606-4B8A-BD64-A0D5DDC37CEE}">
      <dgm:prSet custT="1"/>
      <dgm:spPr/>
      <dgm:t>
        <a:bodyPr/>
        <a:lstStyle/>
        <a:p>
          <a:r>
            <a:rPr lang="en-US" sz="1400" dirty="0">
              <a:solidFill>
                <a:schemeClr val="tx2"/>
              </a:solidFill>
              <a:latin typeface="Arial Narrow" panose="020B0606020202030204" pitchFamily="34" charset="0"/>
            </a:rPr>
            <a:t>Follow up with patient post-service for check-ups and/or referrals to specialty providers. </a:t>
          </a:r>
        </a:p>
      </dgm:t>
    </dgm:pt>
    <dgm:pt modelId="{8C316F23-4789-4984-BAD3-F667AFB33406}" type="parTrans" cxnId="{694F9DDB-113A-41A6-B9D3-9529B34DE255}">
      <dgm:prSet/>
      <dgm:spPr/>
      <dgm:t>
        <a:bodyPr/>
        <a:lstStyle/>
        <a:p>
          <a:endParaRPr lang="en-US"/>
        </a:p>
      </dgm:t>
    </dgm:pt>
    <dgm:pt modelId="{99298D75-D052-419F-9625-DDD1946D355B}" type="sibTrans" cxnId="{694F9DDB-113A-41A6-B9D3-9529B34DE255}">
      <dgm:prSet/>
      <dgm:spPr/>
      <dgm:t>
        <a:bodyPr/>
        <a:lstStyle/>
        <a:p>
          <a:endParaRPr lang="en-US"/>
        </a:p>
      </dgm:t>
    </dgm:pt>
    <dgm:pt modelId="{3E136B85-BFB5-467A-8ADA-D29EDD0963B7}">
      <dgm:prSet custT="1"/>
      <dgm:spPr/>
      <dgm:t>
        <a:bodyPr/>
        <a:lstStyle/>
        <a:p>
          <a:r>
            <a:rPr lang="en-US" sz="1400" dirty="0">
              <a:solidFill>
                <a:schemeClr val="tx2"/>
              </a:solidFill>
              <a:latin typeface="Arial Narrow" panose="020B0606020202030204" pitchFamily="34" charset="0"/>
            </a:rPr>
            <a:t>7 days/week</a:t>
          </a:r>
        </a:p>
      </dgm:t>
    </dgm:pt>
    <dgm:pt modelId="{AF94211A-A2CB-4154-AA25-33BF232576AD}" type="parTrans" cxnId="{A1A541BF-99DE-4234-9D56-8F9B842481D7}">
      <dgm:prSet/>
      <dgm:spPr/>
      <dgm:t>
        <a:bodyPr/>
        <a:lstStyle/>
        <a:p>
          <a:endParaRPr lang="en-US"/>
        </a:p>
      </dgm:t>
    </dgm:pt>
    <dgm:pt modelId="{ADA9C870-745C-4F3A-92BC-1C2E5480860C}" type="sibTrans" cxnId="{A1A541BF-99DE-4234-9D56-8F9B842481D7}">
      <dgm:prSet/>
      <dgm:spPr/>
      <dgm:t>
        <a:bodyPr/>
        <a:lstStyle/>
        <a:p>
          <a:endParaRPr lang="en-US"/>
        </a:p>
      </dgm:t>
    </dgm:pt>
    <dgm:pt modelId="{CC6AAAA5-544D-442D-BE06-2EEDA9D20681}">
      <dgm:prSet custT="1"/>
      <dgm:spPr/>
      <dgm:t>
        <a:bodyPr/>
        <a:lstStyle/>
        <a:p>
          <a:r>
            <a:rPr lang="en-US" sz="1200" dirty="0">
              <a:solidFill>
                <a:schemeClr val="tx2"/>
              </a:solidFill>
              <a:latin typeface="Arial Narrow" panose="020B0606020202030204" pitchFamily="34" charset="0"/>
            </a:rPr>
            <a:t>Perform outpatient primary care in group homes, homeless shelters, assisted living senior homes and nursing homes</a:t>
          </a:r>
        </a:p>
      </dgm:t>
    </dgm:pt>
    <dgm:pt modelId="{60F3B03C-78FF-4ACD-9228-2F526CD4210C}" type="parTrans" cxnId="{52723F58-2089-4D92-B927-A249A6417B51}">
      <dgm:prSet/>
      <dgm:spPr/>
      <dgm:t>
        <a:bodyPr/>
        <a:lstStyle/>
        <a:p>
          <a:endParaRPr lang="en-US"/>
        </a:p>
      </dgm:t>
    </dgm:pt>
    <dgm:pt modelId="{9CB2A51F-2754-46ED-B4F9-2FAAB7CFF507}" type="sibTrans" cxnId="{52723F58-2089-4D92-B927-A249A6417B51}">
      <dgm:prSet/>
      <dgm:spPr/>
      <dgm:t>
        <a:bodyPr/>
        <a:lstStyle/>
        <a:p>
          <a:endParaRPr lang="en-US"/>
        </a:p>
      </dgm:t>
    </dgm:pt>
    <dgm:pt modelId="{6F207966-9E05-4CC4-983A-60353D2FE89F}">
      <dgm:prSet custT="1"/>
      <dgm:spPr/>
      <dgm:t>
        <a:bodyPr/>
        <a:lstStyle/>
        <a:p>
          <a:r>
            <a:rPr lang="en-US" sz="1200" b="0" u="none" strike="noStrike" baseline="0" dirty="0">
              <a:solidFill>
                <a:schemeClr val="tx2"/>
              </a:solidFill>
              <a:latin typeface="Arial Narrow" panose="020B0606020202030204" pitchFamily="34" charset="0"/>
            </a:rPr>
            <a:t>Odam will collaborate with senior-focused community partners, county public health and hospitals in their service area to treat seniors. Odam will follow up with patients post-service for check-ups and/or referrals to specialty providers.</a:t>
          </a:r>
        </a:p>
      </dgm:t>
    </dgm:pt>
    <dgm:pt modelId="{F38021AE-15FA-4470-A88B-25718C0ED1F6}" type="parTrans" cxnId="{BF58796D-73DE-4B94-8C58-47346DDE25DE}">
      <dgm:prSet/>
      <dgm:spPr/>
      <dgm:t>
        <a:bodyPr/>
        <a:lstStyle/>
        <a:p>
          <a:endParaRPr lang="en-US"/>
        </a:p>
      </dgm:t>
    </dgm:pt>
    <dgm:pt modelId="{A7E1F02C-E1A6-4E7F-AEE8-ECE60FC731F8}" type="sibTrans" cxnId="{BF58796D-73DE-4B94-8C58-47346DDE25DE}">
      <dgm:prSet/>
      <dgm:spPr/>
      <dgm:t>
        <a:bodyPr/>
        <a:lstStyle/>
        <a:p>
          <a:endParaRPr lang="en-US"/>
        </a:p>
      </dgm:t>
    </dgm:pt>
    <dgm:pt modelId="{63B489A0-C251-409C-91DC-323A53CF4D6C}">
      <dgm:prSet custT="1"/>
      <dgm:spPr/>
      <dgm:t>
        <a:bodyPr/>
        <a:lstStyle/>
        <a:p>
          <a:r>
            <a:rPr lang="en-US" sz="1200" dirty="0">
              <a:solidFill>
                <a:schemeClr val="tx2"/>
              </a:solidFill>
              <a:latin typeface="Arial Narrow" panose="020B0606020202030204" pitchFamily="34" charset="0"/>
            </a:rPr>
            <a:t>5 days/week</a:t>
          </a:r>
        </a:p>
      </dgm:t>
    </dgm:pt>
    <dgm:pt modelId="{CEF00585-8E62-499D-AE11-79AD2D6A9AF7}" type="parTrans" cxnId="{6C2D7F5F-7030-4196-BB56-1B44FF1792A5}">
      <dgm:prSet/>
      <dgm:spPr/>
      <dgm:t>
        <a:bodyPr/>
        <a:lstStyle/>
        <a:p>
          <a:endParaRPr lang="en-US"/>
        </a:p>
      </dgm:t>
    </dgm:pt>
    <dgm:pt modelId="{0B227B1D-0290-4E80-BC2C-E424F95D52A0}" type="sibTrans" cxnId="{6C2D7F5F-7030-4196-BB56-1B44FF1792A5}">
      <dgm:prSet/>
      <dgm:spPr/>
      <dgm:t>
        <a:bodyPr/>
        <a:lstStyle/>
        <a:p>
          <a:endParaRPr lang="en-US"/>
        </a:p>
      </dgm:t>
    </dgm:pt>
    <dgm:pt modelId="{EE3A10D0-B263-4DEA-ABAE-22634D6C93B2}">
      <dgm:prSet phldrT="[Text]" custT="1"/>
      <dgm:spPr/>
      <dgm:t>
        <a:bodyPr/>
        <a:lstStyle/>
        <a:p>
          <a:r>
            <a:rPr lang="en-US" sz="2000" dirty="0">
              <a:solidFill>
                <a:schemeClr val="tx2"/>
              </a:solidFill>
              <a:latin typeface="Arial Narrow" panose="020B0606020202030204" pitchFamily="34" charset="0"/>
            </a:rPr>
            <a:t>Now serving Rice and Polk counties!</a:t>
          </a:r>
          <a:endParaRPr lang="en-US" sz="2000" dirty="0"/>
        </a:p>
      </dgm:t>
    </dgm:pt>
    <dgm:pt modelId="{D22B9F7A-809D-4741-AF68-55C44EF3CFD8}" type="sibTrans" cxnId="{A128068A-736A-45E9-98ED-D66A8C88B6A7}">
      <dgm:prSet/>
      <dgm:spPr/>
      <dgm:t>
        <a:bodyPr/>
        <a:lstStyle/>
        <a:p>
          <a:endParaRPr lang="en-US"/>
        </a:p>
      </dgm:t>
    </dgm:pt>
    <dgm:pt modelId="{14723ABE-530C-4B72-84C1-1A69458D364D}" type="parTrans" cxnId="{A128068A-736A-45E9-98ED-D66A8C88B6A7}">
      <dgm:prSet/>
      <dgm:spPr/>
      <dgm:t>
        <a:bodyPr/>
        <a:lstStyle/>
        <a:p>
          <a:endParaRPr lang="en-US"/>
        </a:p>
      </dgm:t>
    </dgm:pt>
    <dgm:pt modelId="{5A06062A-D15C-44B3-8329-CFB8E9063479}" type="pres">
      <dgm:prSet presAssocID="{33786436-5D56-4E3A-AA0A-6DB5158D8168}" presName="linearFlow" presStyleCnt="0">
        <dgm:presLayoutVars>
          <dgm:dir/>
          <dgm:animLvl val="lvl"/>
          <dgm:resizeHandles val="exact"/>
        </dgm:presLayoutVars>
      </dgm:prSet>
      <dgm:spPr/>
    </dgm:pt>
    <dgm:pt modelId="{EC6EC093-0BEC-4349-AE9A-340EE1E04EEE}" type="pres">
      <dgm:prSet presAssocID="{3858F86D-2C37-4805-90CB-0AEC015F792B}" presName="composite" presStyleCnt="0"/>
      <dgm:spPr/>
    </dgm:pt>
    <dgm:pt modelId="{8FC447A1-AE27-4E29-82F8-9E7C6BB55956}" type="pres">
      <dgm:prSet presAssocID="{3858F86D-2C37-4805-90CB-0AEC015F792B}" presName="parentText" presStyleLbl="alignNode1" presStyleIdx="0" presStyleCnt="3">
        <dgm:presLayoutVars>
          <dgm:chMax val="1"/>
          <dgm:bulletEnabled val="1"/>
        </dgm:presLayoutVars>
      </dgm:prSet>
      <dgm:spPr/>
    </dgm:pt>
    <dgm:pt modelId="{B5A3D444-741B-489A-85D7-84FDBBBB7FC5}" type="pres">
      <dgm:prSet presAssocID="{3858F86D-2C37-4805-90CB-0AEC015F792B}" presName="descendantText" presStyleLbl="alignAcc1" presStyleIdx="0" presStyleCnt="3">
        <dgm:presLayoutVars>
          <dgm:bulletEnabled val="1"/>
        </dgm:presLayoutVars>
      </dgm:prSet>
      <dgm:spPr/>
    </dgm:pt>
    <dgm:pt modelId="{EA246187-8D2A-41D5-ADEC-EEE79A607E7C}" type="pres">
      <dgm:prSet presAssocID="{A6667AE4-F663-4FD6-83A6-B8EA9FB8CE76}" presName="sp" presStyleCnt="0"/>
      <dgm:spPr/>
    </dgm:pt>
    <dgm:pt modelId="{59B18E7C-2820-4D46-A34B-51B6E9AA5B77}" type="pres">
      <dgm:prSet presAssocID="{6C6378C9-C619-49BA-8F7A-E30D0D4B7D3F}" presName="composite" presStyleCnt="0"/>
      <dgm:spPr/>
    </dgm:pt>
    <dgm:pt modelId="{A442D23A-3EE0-43EA-A1AA-9F48D44973BE}" type="pres">
      <dgm:prSet presAssocID="{6C6378C9-C619-49BA-8F7A-E30D0D4B7D3F}" presName="parentText" presStyleLbl="alignNode1" presStyleIdx="1" presStyleCnt="3">
        <dgm:presLayoutVars>
          <dgm:chMax val="1"/>
          <dgm:bulletEnabled val="1"/>
        </dgm:presLayoutVars>
      </dgm:prSet>
      <dgm:spPr/>
    </dgm:pt>
    <dgm:pt modelId="{10C4A1A2-5AA6-4101-B99D-E258611A4A7F}" type="pres">
      <dgm:prSet presAssocID="{6C6378C9-C619-49BA-8F7A-E30D0D4B7D3F}" presName="descendantText" presStyleLbl="alignAcc1" presStyleIdx="1" presStyleCnt="3">
        <dgm:presLayoutVars>
          <dgm:bulletEnabled val="1"/>
        </dgm:presLayoutVars>
      </dgm:prSet>
      <dgm:spPr/>
    </dgm:pt>
    <dgm:pt modelId="{86D023AD-E955-4521-9733-783881FC254D}" type="pres">
      <dgm:prSet presAssocID="{A1007D94-B323-477D-BA9E-E18781FE60A3}" presName="sp" presStyleCnt="0"/>
      <dgm:spPr/>
    </dgm:pt>
    <dgm:pt modelId="{4701FC51-F0E4-4662-BB1A-C56678A579B8}" type="pres">
      <dgm:prSet presAssocID="{33A5138D-F248-439B-8123-2FBC6F67003D}" presName="composite" presStyleCnt="0"/>
      <dgm:spPr/>
    </dgm:pt>
    <dgm:pt modelId="{74FFA952-DB54-4D53-A489-A0A377D30575}" type="pres">
      <dgm:prSet presAssocID="{33A5138D-F248-439B-8123-2FBC6F67003D}" presName="parentText" presStyleLbl="alignNode1" presStyleIdx="2" presStyleCnt="3">
        <dgm:presLayoutVars>
          <dgm:chMax val="1"/>
          <dgm:bulletEnabled val="1"/>
        </dgm:presLayoutVars>
      </dgm:prSet>
      <dgm:spPr/>
    </dgm:pt>
    <dgm:pt modelId="{D98AA2EF-441A-4C1F-BE73-B84342A31908}" type="pres">
      <dgm:prSet presAssocID="{33A5138D-F248-439B-8123-2FBC6F67003D}" presName="descendantText" presStyleLbl="alignAcc1" presStyleIdx="2" presStyleCnt="3">
        <dgm:presLayoutVars>
          <dgm:bulletEnabled val="1"/>
        </dgm:presLayoutVars>
      </dgm:prSet>
      <dgm:spPr/>
    </dgm:pt>
  </dgm:ptLst>
  <dgm:cxnLst>
    <dgm:cxn modelId="{81BA3109-1140-4BB8-9F48-0064B02F64D0}" srcId="{33786436-5D56-4E3A-AA0A-6DB5158D8168}" destId="{33A5138D-F248-439B-8123-2FBC6F67003D}" srcOrd="2" destOrd="0" parTransId="{5B13C964-CC16-4A8A-B9DB-37FE537CE673}" sibTransId="{B445AFE5-7FA6-46FF-82B2-55E91DF0BA29}"/>
    <dgm:cxn modelId="{4C69721E-7E65-4D63-959C-977ED4C465C2}" type="presOf" srcId="{F889202C-2196-47BD-B989-0EB9057BC21D}" destId="{B5A3D444-741B-489A-85D7-84FDBBBB7FC5}" srcOrd="0" destOrd="1" presId="urn:microsoft.com/office/officeart/2005/8/layout/chevron2"/>
    <dgm:cxn modelId="{32C57926-D48D-4211-8FC2-EF0ABC3930CD}" type="presOf" srcId="{00E82277-A606-4B8A-BD64-A0D5DDC37CEE}" destId="{B5A3D444-741B-489A-85D7-84FDBBBB7FC5}" srcOrd="0" destOrd="2" presId="urn:microsoft.com/office/officeart/2005/8/layout/chevron2"/>
    <dgm:cxn modelId="{6E7DBB34-3FA3-4F34-87A4-5A690EABF1DC}" type="presOf" srcId="{33786436-5D56-4E3A-AA0A-6DB5158D8168}" destId="{5A06062A-D15C-44B3-8329-CFB8E9063479}" srcOrd="0" destOrd="0" presId="urn:microsoft.com/office/officeart/2005/8/layout/chevron2"/>
    <dgm:cxn modelId="{6C2D7F5F-7030-4196-BB56-1B44FF1792A5}" srcId="{6C6378C9-C619-49BA-8F7A-E30D0D4B7D3F}" destId="{63B489A0-C251-409C-91DC-323A53CF4D6C}" srcOrd="3" destOrd="0" parTransId="{CEF00585-8E62-499D-AE11-79AD2D6A9AF7}" sibTransId="{0B227B1D-0290-4E80-BC2C-E424F95D52A0}"/>
    <dgm:cxn modelId="{59CA0B42-7438-4082-901D-26DE8904D8BE}" type="presOf" srcId="{8F1E3973-05B9-4041-83C9-B75C63D85F91}" destId="{10C4A1A2-5AA6-4101-B99D-E258611A4A7F}" srcOrd="0" destOrd="0" presId="urn:microsoft.com/office/officeart/2005/8/layout/chevron2"/>
    <dgm:cxn modelId="{CB88A942-3A67-4A9A-8649-7EC2868DD00A}" srcId="{3858F86D-2C37-4805-90CB-0AEC015F792B}" destId="{4A7556BA-F4F4-4C1E-A34D-118A91036CA9}" srcOrd="0" destOrd="0" parTransId="{989CECD2-0023-4C62-84A5-B158BCF72CC7}" sibTransId="{6A8D750E-74EE-4F85-B170-02019305EC76}"/>
    <dgm:cxn modelId="{0082624D-7355-4EAA-B2E4-02F6802B70A1}" type="presOf" srcId="{EE3A10D0-B263-4DEA-ABAE-22634D6C93B2}" destId="{D98AA2EF-441A-4C1F-BE73-B84342A31908}" srcOrd="0" destOrd="0" presId="urn:microsoft.com/office/officeart/2005/8/layout/chevron2"/>
    <dgm:cxn modelId="{BF58796D-73DE-4B94-8C58-47346DDE25DE}" srcId="{6C6378C9-C619-49BA-8F7A-E30D0D4B7D3F}" destId="{6F207966-9E05-4CC4-983A-60353D2FE89F}" srcOrd="2" destOrd="0" parTransId="{F38021AE-15FA-4470-A88B-25718C0ED1F6}" sibTransId="{A7E1F02C-E1A6-4E7F-AEE8-ECE60FC731F8}"/>
    <dgm:cxn modelId="{D2AC764E-1B8E-4DF3-BDB1-912D57E67679}" srcId="{33786436-5D56-4E3A-AA0A-6DB5158D8168}" destId="{6C6378C9-C619-49BA-8F7A-E30D0D4B7D3F}" srcOrd="1" destOrd="0" parTransId="{A59DFA89-7950-4EF5-93F7-CE9C1DCA59D5}" sibTransId="{A1007D94-B323-477D-BA9E-E18781FE60A3}"/>
    <dgm:cxn modelId="{52723F58-2089-4D92-B927-A249A6417B51}" srcId="{6C6378C9-C619-49BA-8F7A-E30D0D4B7D3F}" destId="{CC6AAAA5-544D-442D-BE06-2EEDA9D20681}" srcOrd="1" destOrd="0" parTransId="{60F3B03C-78FF-4ACD-9228-2F526CD4210C}" sibTransId="{9CB2A51F-2754-46ED-B4F9-2FAAB7CFF507}"/>
    <dgm:cxn modelId="{12D2AC59-CB86-4EC3-945D-D8753FC43D88}" srcId="{3858F86D-2C37-4805-90CB-0AEC015F792B}" destId="{F889202C-2196-47BD-B989-0EB9057BC21D}" srcOrd="1" destOrd="0" parTransId="{BF5A6A24-8D6B-4301-9F07-F5D3DEC9FB5A}" sibTransId="{579EBCA3-78D2-4C62-82CE-2CCD069C57AE}"/>
    <dgm:cxn modelId="{346AA583-4243-49C4-BEF1-D2E7812FF98D}" type="presOf" srcId="{4A7556BA-F4F4-4C1E-A34D-118A91036CA9}" destId="{B5A3D444-741B-489A-85D7-84FDBBBB7FC5}" srcOrd="0" destOrd="0" presId="urn:microsoft.com/office/officeart/2005/8/layout/chevron2"/>
    <dgm:cxn modelId="{A128068A-736A-45E9-98ED-D66A8C88B6A7}" srcId="{33A5138D-F248-439B-8123-2FBC6F67003D}" destId="{EE3A10D0-B263-4DEA-ABAE-22634D6C93B2}" srcOrd="0" destOrd="0" parTransId="{14723ABE-530C-4B72-84C1-1A69458D364D}" sibTransId="{D22B9F7A-809D-4741-AF68-55C44EF3CFD8}"/>
    <dgm:cxn modelId="{0D83DCA5-44D0-497E-9A93-EEF23FA95649}" type="presOf" srcId="{33A5138D-F248-439B-8123-2FBC6F67003D}" destId="{74FFA952-DB54-4D53-A489-A0A377D30575}" srcOrd="0" destOrd="0" presId="urn:microsoft.com/office/officeart/2005/8/layout/chevron2"/>
    <dgm:cxn modelId="{03D1EBA7-71CA-4BCF-9F7B-BE6F80E48506}" type="presOf" srcId="{6F207966-9E05-4CC4-983A-60353D2FE89F}" destId="{10C4A1A2-5AA6-4101-B99D-E258611A4A7F}" srcOrd="0" destOrd="2" presId="urn:microsoft.com/office/officeart/2005/8/layout/chevron2"/>
    <dgm:cxn modelId="{AFA283B7-99A4-4100-824E-DB501D86E73B}" srcId="{6C6378C9-C619-49BA-8F7A-E30D0D4B7D3F}" destId="{8F1E3973-05B9-4041-83C9-B75C63D85F91}" srcOrd="0" destOrd="0" parTransId="{063A0B6A-C1EA-443C-8CF5-15DF31F5085B}" sibTransId="{95CD5352-11CE-465A-8DB5-16CAE2FE448E}"/>
    <dgm:cxn modelId="{A1A541BF-99DE-4234-9D56-8F9B842481D7}" srcId="{3858F86D-2C37-4805-90CB-0AEC015F792B}" destId="{3E136B85-BFB5-467A-8ADA-D29EDD0963B7}" srcOrd="3" destOrd="0" parTransId="{AF94211A-A2CB-4154-AA25-33BF232576AD}" sibTransId="{ADA9C870-745C-4F3A-92BC-1C2E5480860C}"/>
    <dgm:cxn modelId="{B7EEF5C2-29C0-4304-BAF3-767836B9A3D1}" type="presOf" srcId="{3858F86D-2C37-4805-90CB-0AEC015F792B}" destId="{8FC447A1-AE27-4E29-82F8-9E7C6BB55956}" srcOrd="0" destOrd="0" presId="urn:microsoft.com/office/officeart/2005/8/layout/chevron2"/>
    <dgm:cxn modelId="{4E6D84C6-30C6-407B-91FA-6629910DE378}" type="presOf" srcId="{CC6AAAA5-544D-442D-BE06-2EEDA9D20681}" destId="{10C4A1A2-5AA6-4101-B99D-E258611A4A7F}" srcOrd="0" destOrd="1" presId="urn:microsoft.com/office/officeart/2005/8/layout/chevron2"/>
    <dgm:cxn modelId="{10390BCF-F92D-4B68-8712-FEF808A7521D}" type="presOf" srcId="{6C6378C9-C619-49BA-8F7A-E30D0D4B7D3F}" destId="{A442D23A-3EE0-43EA-A1AA-9F48D44973BE}" srcOrd="0" destOrd="0" presId="urn:microsoft.com/office/officeart/2005/8/layout/chevron2"/>
    <dgm:cxn modelId="{B0DC21D8-7D57-4537-A682-B0FDF4E02E71}" type="presOf" srcId="{63B489A0-C251-409C-91DC-323A53CF4D6C}" destId="{10C4A1A2-5AA6-4101-B99D-E258611A4A7F}" srcOrd="0" destOrd="3" presId="urn:microsoft.com/office/officeart/2005/8/layout/chevron2"/>
    <dgm:cxn modelId="{694F9DDB-113A-41A6-B9D3-9529B34DE255}" srcId="{3858F86D-2C37-4805-90CB-0AEC015F792B}" destId="{00E82277-A606-4B8A-BD64-A0D5DDC37CEE}" srcOrd="2" destOrd="0" parTransId="{8C316F23-4789-4984-BAD3-F667AFB33406}" sibTransId="{99298D75-D052-419F-9625-DDD1946D355B}"/>
    <dgm:cxn modelId="{3E5D93EF-FD8D-4964-8A82-5EBFC79AA163}" type="presOf" srcId="{3E136B85-BFB5-467A-8ADA-D29EDD0963B7}" destId="{B5A3D444-741B-489A-85D7-84FDBBBB7FC5}" srcOrd="0" destOrd="3" presId="urn:microsoft.com/office/officeart/2005/8/layout/chevron2"/>
    <dgm:cxn modelId="{5CB65DF0-A3C7-4327-B40F-EB81F0BF6E8B}" srcId="{33786436-5D56-4E3A-AA0A-6DB5158D8168}" destId="{3858F86D-2C37-4805-90CB-0AEC015F792B}" srcOrd="0" destOrd="0" parTransId="{C768DCD5-96A7-475C-AF65-A6D8D62D24F3}" sibTransId="{A6667AE4-F663-4FD6-83A6-B8EA9FB8CE76}"/>
    <dgm:cxn modelId="{401CC7B2-F283-4FD0-962D-EC4567C88208}" type="presParOf" srcId="{5A06062A-D15C-44B3-8329-CFB8E9063479}" destId="{EC6EC093-0BEC-4349-AE9A-340EE1E04EEE}" srcOrd="0" destOrd="0" presId="urn:microsoft.com/office/officeart/2005/8/layout/chevron2"/>
    <dgm:cxn modelId="{AAD9AB45-6CC9-48E5-9C7E-68C61624499B}" type="presParOf" srcId="{EC6EC093-0BEC-4349-AE9A-340EE1E04EEE}" destId="{8FC447A1-AE27-4E29-82F8-9E7C6BB55956}" srcOrd="0" destOrd="0" presId="urn:microsoft.com/office/officeart/2005/8/layout/chevron2"/>
    <dgm:cxn modelId="{3C743B22-A0D1-462D-BC7A-76279473BE92}" type="presParOf" srcId="{EC6EC093-0BEC-4349-AE9A-340EE1E04EEE}" destId="{B5A3D444-741B-489A-85D7-84FDBBBB7FC5}" srcOrd="1" destOrd="0" presId="urn:microsoft.com/office/officeart/2005/8/layout/chevron2"/>
    <dgm:cxn modelId="{42D54275-F6E9-4981-B44C-3CCBD7AEC922}" type="presParOf" srcId="{5A06062A-D15C-44B3-8329-CFB8E9063479}" destId="{EA246187-8D2A-41D5-ADEC-EEE79A607E7C}" srcOrd="1" destOrd="0" presId="urn:microsoft.com/office/officeart/2005/8/layout/chevron2"/>
    <dgm:cxn modelId="{F3746E19-139D-4952-B98D-57D565095B0E}" type="presParOf" srcId="{5A06062A-D15C-44B3-8329-CFB8E9063479}" destId="{59B18E7C-2820-4D46-A34B-51B6E9AA5B77}" srcOrd="2" destOrd="0" presId="urn:microsoft.com/office/officeart/2005/8/layout/chevron2"/>
    <dgm:cxn modelId="{066DD19A-004E-4C00-866E-5F6FD0D000A4}" type="presParOf" srcId="{59B18E7C-2820-4D46-A34B-51B6E9AA5B77}" destId="{A442D23A-3EE0-43EA-A1AA-9F48D44973BE}" srcOrd="0" destOrd="0" presId="urn:microsoft.com/office/officeart/2005/8/layout/chevron2"/>
    <dgm:cxn modelId="{36B32AC2-B430-46D3-AA7E-CA846A662FD2}" type="presParOf" srcId="{59B18E7C-2820-4D46-A34B-51B6E9AA5B77}" destId="{10C4A1A2-5AA6-4101-B99D-E258611A4A7F}" srcOrd="1" destOrd="0" presId="urn:microsoft.com/office/officeart/2005/8/layout/chevron2"/>
    <dgm:cxn modelId="{48EDD14C-AF96-400D-9397-204C3CAA15E5}" type="presParOf" srcId="{5A06062A-D15C-44B3-8329-CFB8E9063479}" destId="{86D023AD-E955-4521-9733-783881FC254D}" srcOrd="3" destOrd="0" presId="urn:microsoft.com/office/officeart/2005/8/layout/chevron2"/>
    <dgm:cxn modelId="{31C8FAFA-56E7-44A5-8DA7-BE9C20A4A953}" type="presParOf" srcId="{5A06062A-D15C-44B3-8329-CFB8E9063479}" destId="{4701FC51-F0E4-4662-BB1A-C56678A579B8}" srcOrd="4" destOrd="0" presId="urn:microsoft.com/office/officeart/2005/8/layout/chevron2"/>
    <dgm:cxn modelId="{16F80641-ED93-41BD-96FE-FE167A1CA088}" type="presParOf" srcId="{4701FC51-F0E4-4662-BB1A-C56678A579B8}" destId="{74FFA952-DB54-4D53-A489-A0A377D30575}" srcOrd="0" destOrd="0" presId="urn:microsoft.com/office/officeart/2005/8/layout/chevron2"/>
    <dgm:cxn modelId="{BA36AE7E-5012-4F44-9776-E4137FB568EE}" type="presParOf" srcId="{4701FC51-F0E4-4662-BB1A-C56678A579B8}" destId="{D98AA2EF-441A-4C1F-BE73-B84342A31908}"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AF27124-280D-4C69-B154-DAB46BF32A8D}" type="doc">
      <dgm:prSet loTypeId="urn:microsoft.com/office/officeart/2005/8/layout/hList1" loCatId="list" qsTypeId="urn:microsoft.com/office/officeart/2005/8/quickstyle/3d1" qsCatId="3D" csTypeId="urn:microsoft.com/office/officeart/2005/8/colors/accent0_3" csCatId="mainScheme" phldr="1"/>
      <dgm:spPr/>
      <dgm:t>
        <a:bodyPr/>
        <a:lstStyle/>
        <a:p>
          <a:endParaRPr lang="en-US"/>
        </a:p>
      </dgm:t>
    </dgm:pt>
    <dgm:pt modelId="{8F22017E-D910-4EAE-9585-F5D60AE3DDF3}">
      <dgm:prSet phldrT="[Text]" custT="1"/>
      <dgm:spPr>
        <a:solidFill>
          <a:schemeClr val="tx2"/>
        </a:solidFill>
      </dgm:spPr>
      <dgm:t>
        <a:bodyPr/>
        <a:lstStyle/>
        <a:p>
          <a:pPr algn="l"/>
          <a:r>
            <a:rPr lang="en-US" sz="2400" b="1" dirty="0"/>
            <a:t>Children</a:t>
          </a:r>
        </a:p>
      </dgm:t>
    </dgm:pt>
    <dgm:pt modelId="{3FD384D8-59F1-4C65-91C4-ADEFAB9DC76C}" type="parTrans" cxnId="{910ED83D-B05E-45C5-B4FC-60A4ED28B45A}">
      <dgm:prSet/>
      <dgm:spPr/>
      <dgm:t>
        <a:bodyPr/>
        <a:lstStyle/>
        <a:p>
          <a:endParaRPr lang="en-US"/>
        </a:p>
      </dgm:t>
    </dgm:pt>
    <dgm:pt modelId="{85D0CF9D-275F-40D1-8129-65BB2DB8CCD1}" type="sibTrans" cxnId="{910ED83D-B05E-45C5-B4FC-60A4ED28B45A}">
      <dgm:prSet/>
      <dgm:spPr/>
      <dgm:t>
        <a:bodyPr/>
        <a:lstStyle/>
        <a:p>
          <a:endParaRPr lang="en-US"/>
        </a:p>
      </dgm:t>
    </dgm:pt>
    <dgm:pt modelId="{C7274937-B51B-495D-901A-0479A3824172}">
      <dgm:prSet phldrT="[Text]" custT="1"/>
      <dgm:spPr>
        <a:solidFill>
          <a:schemeClr val="bg2">
            <a:alpha val="90000"/>
          </a:schemeClr>
        </a:solidFill>
      </dgm:spPr>
      <dgm:t>
        <a:bodyPr/>
        <a:lstStyle/>
        <a:p>
          <a:r>
            <a:rPr lang="en-US" sz="1600" dirty="0">
              <a:solidFill>
                <a:schemeClr val="tx2"/>
              </a:solidFill>
              <a:latin typeface="Arial Narrow" panose="020B0606020202030204" pitchFamily="34" charset="0"/>
            </a:rPr>
            <a:t>Well-child Assessment </a:t>
          </a:r>
          <a:r>
            <a:rPr lang="en-US" sz="1600" b="1" dirty="0">
              <a:solidFill>
                <a:schemeClr val="tx2"/>
              </a:solidFill>
              <a:latin typeface="Arial Narrow" panose="020B0606020202030204" pitchFamily="34" charset="0"/>
            </a:rPr>
            <a:t>(WCV, W30, ADD)</a:t>
          </a:r>
        </a:p>
      </dgm:t>
    </dgm:pt>
    <dgm:pt modelId="{94524D14-D47B-4E17-9441-274CBB4B7CF4}" type="parTrans" cxnId="{133F4975-91B9-462C-971E-1A20EDFA46AF}">
      <dgm:prSet/>
      <dgm:spPr/>
      <dgm:t>
        <a:bodyPr/>
        <a:lstStyle/>
        <a:p>
          <a:endParaRPr lang="en-US"/>
        </a:p>
      </dgm:t>
    </dgm:pt>
    <dgm:pt modelId="{FF776300-80D7-49FA-8B29-8BE43A1A7559}" type="sibTrans" cxnId="{133F4975-91B9-462C-971E-1A20EDFA46AF}">
      <dgm:prSet/>
      <dgm:spPr/>
      <dgm:t>
        <a:bodyPr/>
        <a:lstStyle/>
        <a:p>
          <a:endParaRPr lang="en-US"/>
        </a:p>
      </dgm:t>
    </dgm:pt>
    <dgm:pt modelId="{169EB3B3-7D1D-4E51-8778-4CBB77D3BC6D}">
      <dgm:prSet phldrT="[Text]" custT="1"/>
      <dgm:spPr>
        <a:solidFill>
          <a:schemeClr val="tx2"/>
        </a:solidFill>
        <a:scene3d>
          <a:camera prst="orthographicFront"/>
          <a:lightRig rig="flat" dir="t"/>
        </a:scene3d>
      </dgm:spPr>
      <dgm:t>
        <a:bodyPr/>
        <a:lstStyle/>
        <a:p>
          <a:pPr algn="l"/>
          <a:r>
            <a:rPr lang="en-US" sz="2400" b="1" dirty="0"/>
            <a:t>Adults</a:t>
          </a:r>
        </a:p>
      </dgm:t>
    </dgm:pt>
    <dgm:pt modelId="{0655C985-CDE7-4CF9-977F-B01640011C7A}" type="parTrans" cxnId="{355B6FEE-9D00-4E96-8373-241206FB0F8F}">
      <dgm:prSet/>
      <dgm:spPr/>
      <dgm:t>
        <a:bodyPr/>
        <a:lstStyle/>
        <a:p>
          <a:endParaRPr lang="en-US"/>
        </a:p>
      </dgm:t>
    </dgm:pt>
    <dgm:pt modelId="{4C87FF64-E103-4CD5-BDA8-EE4FD3897ED4}" type="sibTrans" cxnId="{355B6FEE-9D00-4E96-8373-241206FB0F8F}">
      <dgm:prSet/>
      <dgm:spPr/>
      <dgm:t>
        <a:bodyPr/>
        <a:lstStyle/>
        <a:p>
          <a:endParaRPr lang="en-US"/>
        </a:p>
      </dgm:t>
    </dgm:pt>
    <dgm:pt modelId="{D64A3235-C89D-4BE7-93E0-072C6DAC8A05}">
      <dgm:prSet phldrT="[Text]" custT="1"/>
      <dgm:spPr>
        <a:solidFill>
          <a:schemeClr val="bg2">
            <a:alpha val="90000"/>
          </a:schemeClr>
        </a:solidFill>
      </dgm:spPr>
      <dgm:t>
        <a:bodyPr/>
        <a:lstStyle/>
        <a:p>
          <a:r>
            <a:rPr lang="en-US" sz="1600" dirty="0">
              <a:solidFill>
                <a:schemeClr val="tx2"/>
              </a:solidFill>
              <a:latin typeface="Arial Narrow" panose="020B0606020202030204" pitchFamily="34" charset="0"/>
            </a:rPr>
            <a:t>Maternal Health</a:t>
          </a:r>
        </a:p>
      </dgm:t>
    </dgm:pt>
    <dgm:pt modelId="{7B300868-A08D-4119-BBBA-0E0669B69345}" type="parTrans" cxnId="{64273285-6855-42CD-92BC-638E0DE66A0A}">
      <dgm:prSet/>
      <dgm:spPr/>
      <dgm:t>
        <a:bodyPr/>
        <a:lstStyle/>
        <a:p>
          <a:endParaRPr lang="en-US"/>
        </a:p>
      </dgm:t>
    </dgm:pt>
    <dgm:pt modelId="{756F2B0B-8F76-4C41-BAA1-0ADBCD177B99}" type="sibTrans" cxnId="{64273285-6855-42CD-92BC-638E0DE66A0A}">
      <dgm:prSet/>
      <dgm:spPr/>
      <dgm:t>
        <a:bodyPr/>
        <a:lstStyle/>
        <a:p>
          <a:endParaRPr lang="en-US"/>
        </a:p>
      </dgm:t>
    </dgm:pt>
    <dgm:pt modelId="{1FD4DB41-B97E-4557-8B21-2768C3A2D468}">
      <dgm:prSet phldrT="[Text]" custT="1"/>
      <dgm:spPr>
        <a:solidFill>
          <a:schemeClr val="tx2"/>
        </a:solidFill>
      </dgm:spPr>
      <dgm:t>
        <a:bodyPr/>
        <a:lstStyle/>
        <a:p>
          <a:pPr algn="l"/>
          <a:r>
            <a:rPr lang="en-US" sz="2400" b="1" dirty="0"/>
            <a:t>Seniors</a:t>
          </a:r>
        </a:p>
      </dgm:t>
    </dgm:pt>
    <dgm:pt modelId="{E6BEFC50-2953-4637-8D70-5A829DCD59EE}" type="parTrans" cxnId="{882ACD0F-E9C9-4777-A7CC-2D6BFC454D89}">
      <dgm:prSet/>
      <dgm:spPr/>
      <dgm:t>
        <a:bodyPr/>
        <a:lstStyle/>
        <a:p>
          <a:endParaRPr lang="en-US"/>
        </a:p>
      </dgm:t>
    </dgm:pt>
    <dgm:pt modelId="{B20A0E4E-1DFD-4769-95D1-99ADC01F4D9E}" type="sibTrans" cxnId="{882ACD0F-E9C9-4777-A7CC-2D6BFC454D89}">
      <dgm:prSet/>
      <dgm:spPr/>
      <dgm:t>
        <a:bodyPr/>
        <a:lstStyle/>
        <a:p>
          <a:endParaRPr lang="en-US"/>
        </a:p>
      </dgm:t>
    </dgm:pt>
    <dgm:pt modelId="{A0A3BD2B-782A-45E0-B3E7-2F11A8BAD21D}">
      <dgm:prSet phldrT="[Text]" custT="1"/>
      <dgm:spPr>
        <a:solidFill>
          <a:schemeClr val="bg2">
            <a:alpha val="90000"/>
          </a:schemeClr>
        </a:solidFill>
      </dgm:spPr>
      <dgm:t>
        <a:bodyPr/>
        <a:lstStyle/>
        <a:p>
          <a:r>
            <a:rPr lang="en-US" sz="1600" dirty="0">
              <a:solidFill>
                <a:schemeClr val="tx2"/>
              </a:solidFill>
              <a:latin typeface="Arial Narrow" panose="020B0606020202030204" pitchFamily="34" charset="0"/>
            </a:rPr>
            <a:t>Fall risk assessments</a:t>
          </a:r>
        </a:p>
      </dgm:t>
    </dgm:pt>
    <dgm:pt modelId="{40494916-9C90-4A76-8E26-26647CA6D78F}" type="parTrans" cxnId="{3CA6AE47-255E-4369-8135-1E8031B479BF}">
      <dgm:prSet/>
      <dgm:spPr/>
      <dgm:t>
        <a:bodyPr/>
        <a:lstStyle/>
        <a:p>
          <a:endParaRPr lang="en-US"/>
        </a:p>
      </dgm:t>
    </dgm:pt>
    <dgm:pt modelId="{C6B5629B-360B-4A9D-A16C-AE6A450D469B}" type="sibTrans" cxnId="{3CA6AE47-255E-4369-8135-1E8031B479BF}">
      <dgm:prSet/>
      <dgm:spPr/>
      <dgm:t>
        <a:bodyPr/>
        <a:lstStyle/>
        <a:p>
          <a:endParaRPr lang="en-US"/>
        </a:p>
      </dgm:t>
    </dgm:pt>
    <dgm:pt modelId="{2235FB87-B229-4D6A-B19F-6FB37763098F}">
      <dgm:prSet phldrT="[Text]" custT="1"/>
      <dgm:spPr>
        <a:solidFill>
          <a:schemeClr val="bg2">
            <a:alpha val="90000"/>
          </a:schemeClr>
        </a:solidFill>
      </dgm:spPr>
      <dgm:t>
        <a:bodyPr/>
        <a:lstStyle/>
        <a:p>
          <a:pPr>
            <a:buFont typeface="Wingdings" panose="05000000000000000000" pitchFamily="2" charset="2"/>
            <a:buChar char="ü"/>
          </a:pPr>
          <a:r>
            <a:rPr lang="en-US" sz="1200">
              <a:solidFill>
                <a:schemeClr val="tx2"/>
              </a:solidFill>
              <a:latin typeface="Arial Narrow" panose="020B0606020202030204" pitchFamily="34" charset="0"/>
            </a:rPr>
            <a:t>General health assessment</a:t>
          </a:r>
          <a:endParaRPr lang="en-US" sz="1200" dirty="0">
            <a:solidFill>
              <a:schemeClr val="tx2"/>
            </a:solidFill>
            <a:latin typeface="Arial Narrow" panose="020B0606020202030204" pitchFamily="34" charset="0"/>
          </a:endParaRPr>
        </a:p>
      </dgm:t>
    </dgm:pt>
    <dgm:pt modelId="{060E8986-B521-4C2C-A8D8-3FB83F4D83B7}" type="parTrans" cxnId="{D6DD868F-1644-4BF7-89DD-FC2073EC34C5}">
      <dgm:prSet/>
      <dgm:spPr/>
      <dgm:t>
        <a:bodyPr/>
        <a:lstStyle/>
        <a:p>
          <a:endParaRPr lang="en-US"/>
        </a:p>
      </dgm:t>
    </dgm:pt>
    <dgm:pt modelId="{4480B26A-DAA2-4E19-8EF9-C26DF0619195}" type="sibTrans" cxnId="{D6DD868F-1644-4BF7-89DD-FC2073EC34C5}">
      <dgm:prSet/>
      <dgm:spPr/>
      <dgm:t>
        <a:bodyPr/>
        <a:lstStyle/>
        <a:p>
          <a:endParaRPr lang="en-US"/>
        </a:p>
      </dgm:t>
    </dgm:pt>
    <dgm:pt modelId="{C0BFE794-B652-48DD-980C-E318B503D99C}">
      <dgm:prSet phldrT="[Text]" custT="1"/>
      <dgm:spPr>
        <a:solidFill>
          <a:schemeClr val="bg2">
            <a:alpha val="90000"/>
          </a:schemeClr>
        </a:solidFill>
      </dgm:spPr>
      <dgm:t>
        <a:bodyPr/>
        <a:lstStyle/>
        <a:p>
          <a:r>
            <a:rPr lang="en-US" sz="1600" dirty="0">
              <a:solidFill>
                <a:schemeClr val="tx2"/>
              </a:solidFill>
              <a:latin typeface="Arial Narrow" panose="020B0606020202030204" pitchFamily="34" charset="0"/>
            </a:rPr>
            <a:t>Immunizations </a:t>
          </a:r>
          <a:r>
            <a:rPr lang="en-US" sz="1600" b="1" dirty="0">
              <a:solidFill>
                <a:schemeClr val="tx2"/>
              </a:solidFill>
              <a:latin typeface="Arial Narrow" panose="020B0606020202030204" pitchFamily="34" charset="0"/>
            </a:rPr>
            <a:t>(CIS, IMA)</a:t>
          </a:r>
        </a:p>
      </dgm:t>
    </dgm:pt>
    <dgm:pt modelId="{98EFBB7E-6948-4C0F-AEF4-F65A0ED59F70}" type="parTrans" cxnId="{2CD2042A-BBF1-40C1-B272-1744CDCF3BE7}">
      <dgm:prSet/>
      <dgm:spPr/>
      <dgm:t>
        <a:bodyPr/>
        <a:lstStyle/>
        <a:p>
          <a:endParaRPr lang="en-US"/>
        </a:p>
      </dgm:t>
    </dgm:pt>
    <dgm:pt modelId="{89D925B4-81F5-43B3-8C0E-DD227E24B5DD}" type="sibTrans" cxnId="{2CD2042A-BBF1-40C1-B272-1744CDCF3BE7}">
      <dgm:prSet/>
      <dgm:spPr/>
      <dgm:t>
        <a:bodyPr/>
        <a:lstStyle/>
        <a:p>
          <a:endParaRPr lang="en-US"/>
        </a:p>
      </dgm:t>
    </dgm:pt>
    <dgm:pt modelId="{F1C05E1A-885A-4481-9D59-AA4073CEF2C9}">
      <dgm:prSet phldrT="[Text]" custT="1"/>
      <dgm:spPr>
        <a:solidFill>
          <a:schemeClr val="bg2">
            <a:alpha val="90000"/>
          </a:schemeClr>
        </a:solidFill>
      </dgm:spPr>
      <dgm:t>
        <a:bodyPr/>
        <a:lstStyle/>
        <a:p>
          <a:r>
            <a:rPr lang="en-US" sz="1600">
              <a:solidFill>
                <a:schemeClr val="tx2"/>
              </a:solidFill>
              <a:latin typeface="Arial Narrow" panose="020B0606020202030204" pitchFamily="34" charset="0"/>
            </a:rPr>
            <a:t>Dental sealant application</a:t>
          </a:r>
          <a:endParaRPr lang="en-US" sz="1600" dirty="0">
            <a:solidFill>
              <a:schemeClr val="tx2"/>
            </a:solidFill>
            <a:latin typeface="Arial Narrow" panose="020B0606020202030204" pitchFamily="34" charset="0"/>
          </a:endParaRPr>
        </a:p>
      </dgm:t>
    </dgm:pt>
    <dgm:pt modelId="{8C5FDBD1-15AF-4B94-B944-C054DD3F13B2}" type="parTrans" cxnId="{264CEC70-774E-4691-AC63-7D1C17C43652}">
      <dgm:prSet/>
      <dgm:spPr/>
      <dgm:t>
        <a:bodyPr/>
        <a:lstStyle/>
        <a:p>
          <a:endParaRPr lang="en-US"/>
        </a:p>
      </dgm:t>
    </dgm:pt>
    <dgm:pt modelId="{B7575D0E-5CFC-429A-9BF7-80FCC869346F}" type="sibTrans" cxnId="{264CEC70-774E-4691-AC63-7D1C17C43652}">
      <dgm:prSet/>
      <dgm:spPr/>
      <dgm:t>
        <a:bodyPr/>
        <a:lstStyle/>
        <a:p>
          <a:endParaRPr lang="en-US"/>
        </a:p>
      </dgm:t>
    </dgm:pt>
    <dgm:pt modelId="{78885477-52EB-414F-9B72-F4359AC52CF2}">
      <dgm:prSet phldrT="[Text]" custT="1"/>
      <dgm:spPr>
        <a:solidFill>
          <a:schemeClr val="bg2">
            <a:alpha val="90000"/>
          </a:schemeClr>
        </a:solidFill>
      </dgm:spPr>
      <dgm:t>
        <a:bodyPr/>
        <a:lstStyle/>
        <a:p>
          <a:r>
            <a:rPr lang="en-US" sz="1600" dirty="0">
              <a:solidFill>
                <a:schemeClr val="tx2"/>
              </a:solidFill>
              <a:latin typeface="Arial Narrow" panose="020B0606020202030204" pitchFamily="34" charset="0"/>
            </a:rPr>
            <a:t>Childhood asthma management (</a:t>
          </a:r>
          <a:r>
            <a:rPr lang="en-US" sz="1600" b="1" dirty="0">
              <a:solidFill>
                <a:schemeClr val="tx2"/>
              </a:solidFill>
              <a:latin typeface="Arial Narrow" panose="020B0606020202030204" pitchFamily="34" charset="0"/>
            </a:rPr>
            <a:t>AMR)</a:t>
          </a:r>
        </a:p>
      </dgm:t>
    </dgm:pt>
    <dgm:pt modelId="{211897BE-750D-4D01-95A0-AE95A772D58B}" type="parTrans" cxnId="{D5E619AC-072A-4109-B1BA-476D1740FF05}">
      <dgm:prSet/>
      <dgm:spPr/>
      <dgm:t>
        <a:bodyPr/>
        <a:lstStyle/>
        <a:p>
          <a:endParaRPr lang="en-US"/>
        </a:p>
      </dgm:t>
    </dgm:pt>
    <dgm:pt modelId="{3D5874C9-1D5E-4D31-92D5-4AB8A0245BD9}" type="sibTrans" cxnId="{D5E619AC-072A-4109-B1BA-476D1740FF05}">
      <dgm:prSet/>
      <dgm:spPr/>
      <dgm:t>
        <a:bodyPr/>
        <a:lstStyle/>
        <a:p>
          <a:endParaRPr lang="en-US"/>
        </a:p>
      </dgm:t>
    </dgm:pt>
    <dgm:pt modelId="{51435AF8-F6DB-4E24-86D3-29383F529E04}">
      <dgm:prSet phldrT="[Text]" custT="1"/>
      <dgm:spPr>
        <a:solidFill>
          <a:schemeClr val="bg2">
            <a:alpha val="90000"/>
          </a:schemeClr>
        </a:solidFill>
      </dgm:spPr>
      <dgm:t>
        <a:bodyPr/>
        <a:lstStyle/>
        <a:p>
          <a:pPr>
            <a:buFont typeface="Wingdings" panose="05000000000000000000" pitchFamily="2" charset="2"/>
            <a:buChar char="ü"/>
          </a:pPr>
          <a:r>
            <a:rPr lang="en-US" sz="1200" dirty="0">
              <a:solidFill>
                <a:schemeClr val="tx2"/>
              </a:solidFill>
              <a:latin typeface="Arial Narrow" panose="020B0606020202030204" pitchFamily="34" charset="0"/>
            </a:rPr>
            <a:t>Weight, height, vital signs</a:t>
          </a:r>
        </a:p>
      </dgm:t>
    </dgm:pt>
    <dgm:pt modelId="{AD7892D7-8110-4F0D-AD20-4E1623DF6C1C}" type="sibTrans" cxnId="{86BA0A08-8EAB-4912-AD64-BAB0366A4CF1}">
      <dgm:prSet/>
      <dgm:spPr/>
      <dgm:t>
        <a:bodyPr/>
        <a:lstStyle/>
        <a:p>
          <a:endParaRPr lang="en-US"/>
        </a:p>
      </dgm:t>
    </dgm:pt>
    <dgm:pt modelId="{C90CF3FE-C376-43CF-98DF-4DF0EC8578AF}" type="parTrans" cxnId="{86BA0A08-8EAB-4912-AD64-BAB0366A4CF1}">
      <dgm:prSet/>
      <dgm:spPr/>
      <dgm:t>
        <a:bodyPr/>
        <a:lstStyle/>
        <a:p>
          <a:endParaRPr lang="en-US"/>
        </a:p>
      </dgm:t>
    </dgm:pt>
    <dgm:pt modelId="{0EC7DD0F-D1F8-4243-B127-D0B9CCEE0A93}">
      <dgm:prSet phldrT="[Text]" custT="1"/>
      <dgm:spPr>
        <a:solidFill>
          <a:schemeClr val="bg2">
            <a:alpha val="90000"/>
          </a:schemeClr>
        </a:solidFill>
      </dgm:spPr>
      <dgm:t>
        <a:bodyPr/>
        <a:lstStyle/>
        <a:p>
          <a:pPr>
            <a:buFont typeface="Wingdings" panose="05000000000000000000" pitchFamily="2" charset="2"/>
            <a:buChar char="ü"/>
          </a:pPr>
          <a:r>
            <a:rPr lang="en-US" sz="1200" dirty="0">
              <a:solidFill>
                <a:schemeClr val="tx2"/>
              </a:solidFill>
              <a:latin typeface="Arial Narrow" panose="020B0606020202030204" pitchFamily="34" charset="0"/>
            </a:rPr>
            <a:t>Screenings, including vision, hearing, blood lead level</a:t>
          </a:r>
        </a:p>
      </dgm:t>
    </dgm:pt>
    <dgm:pt modelId="{0C5C535E-C816-4742-9A49-5420CE5F6FF0}" type="sibTrans" cxnId="{BFD9105A-B5B0-424C-A53D-69FA61E947D1}">
      <dgm:prSet/>
      <dgm:spPr/>
      <dgm:t>
        <a:bodyPr/>
        <a:lstStyle/>
        <a:p>
          <a:endParaRPr lang="en-US"/>
        </a:p>
      </dgm:t>
    </dgm:pt>
    <dgm:pt modelId="{E7112B1E-A163-495B-8176-C85D72E8DE79}" type="parTrans" cxnId="{BFD9105A-B5B0-424C-A53D-69FA61E947D1}">
      <dgm:prSet/>
      <dgm:spPr/>
      <dgm:t>
        <a:bodyPr/>
        <a:lstStyle/>
        <a:p>
          <a:endParaRPr lang="en-US"/>
        </a:p>
      </dgm:t>
    </dgm:pt>
    <dgm:pt modelId="{39668C55-DF36-420F-AA4C-09E8B1CD8538}">
      <dgm:prSet phldrT="[Text]" custT="1"/>
      <dgm:spPr>
        <a:solidFill>
          <a:schemeClr val="bg2">
            <a:alpha val="90000"/>
          </a:schemeClr>
        </a:solidFill>
      </dgm:spPr>
      <dgm:t>
        <a:bodyPr/>
        <a:lstStyle/>
        <a:p>
          <a:pPr>
            <a:buFont typeface="Wingdings" panose="05000000000000000000" pitchFamily="2" charset="2"/>
            <a:buChar char="ü"/>
          </a:pPr>
          <a:r>
            <a:rPr lang="en-US" sz="1200" dirty="0">
              <a:solidFill>
                <a:schemeClr val="tx2"/>
              </a:solidFill>
              <a:latin typeface="Arial Narrow" panose="020B0606020202030204" pitchFamily="34" charset="0"/>
            </a:rPr>
            <a:t>Pap smears and other routine screenings </a:t>
          </a:r>
          <a:r>
            <a:rPr lang="en-US" sz="1200" b="1" dirty="0">
              <a:solidFill>
                <a:schemeClr val="tx2"/>
              </a:solidFill>
              <a:latin typeface="Arial Narrow" panose="020B0606020202030204" pitchFamily="34" charset="0"/>
            </a:rPr>
            <a:t>(CCS, CHS)</a:t>
          </a:r>
        </a:p>
      </dgm:t>
    </dgm:pt>
    <dgm:pt modelId="{3706741B-7F6A-44EE-A668-D3B6BBBEEF88}" type="parTrans" cxnId="{CA8210BD-5F7C-4923-A7B4-316E36F63A69}">
      <dgm:prSet/>
      <dgm:spPr/>
      <dgm:t>
        <a:bodyPr/>
        <a:lstStyle/>
        <a:p>
          <a:endParaRPr lang="en-US"/>
        </a:p>
      </dgm:t>
    </dgm:pt>
    <dgm:pt modelId="{6D6E55FC-C962-4778-A985-BAE1959B0594}" type="sibTrans" cxnId="{CA8210BD-5F7C-4923-A7B4-316E36F63A69}">
      <dgm:prSet/>
      <dgm:spPr/>
      <dgm:t>
        <a:bodyPr/>
        <a:lstStyle/>
        <a:p>
          <a:endParaRPr lang="en-US"/>
        </a:p>
      </dgm:t>
    </dgm:pt>
    <dgm:pt modelId="{31C8BFE6-B0EE-4AED-ACFB-5BBCFC141339}">
      <dgm:prSet phldrT="[Text]" custT="1"/>
      <dgm:spPr>
        <a:solidFill>
          <a:schemeClr val="bg2">
            <a:alpha val="90000"/>
          </a:schemeClr>
        </a:solidFill>
      </dgm:spPr>
      <dgm:t>
        <a:bodyPr/>
        <a:lstStyle/>
        <a:p>
          <a:r>
            <a:rPr lang="en-US" sz="1600" dirty="0">
              <a:solidFill>
                <a:schemeClr val="tx2"/>
              </a:solidFill>
              <a:latin typeface="Arial Narrow" panose="020B0606020202030204" pitchFamily="34" charset="0"/>
            </a:rPr>
            <a:t>Administration of appropriate vaccines or other eligible treatments identified during the assessment and screening</a:t>
          </a:r>
        </a:p>
      </dgm:t>
    </dgm:pt>
    <dgm:pt modelId="{DA6C04B6-0694-4F8B-9A52-674F623D61E1}" type="sibTrans" cxnId="{D9CD1B3B-0D10-4D36-B2A5-E1C5DB838F22}">
      <dgm:prSet/>
      <dgm:spPr/>
      <dgm:t>
        <a:bodyPr/>
        <a:lstStyle/>
        <a:p>
          <a:endParaRPr lang="en-US"/>
        </a:p>
      </dgm:t>
    </dgm:pt>
    <dgm:pt modelId="{8195E9CF-B66D-45EB-9B70-400CFC048950}" type="parTrans" cxnId="{D9CD1B3B-0D10-4D36-B2A5-E1C5DB838F22}">
      <dgm:prSet/>
      <dgm:spPr/>
      <dgm:t>
        <a:bodyPr/>
        <a:lstStyle/>
        <a:p>
          <a:endParaRPr lang="en-US"/>
        </a:p>
      </dgm:t>
    </dgm:pt>
    <dgm:pt modelId="{68C306AD-7092-4A8A-89D5-AB20801A2049}">
      <dgm:prSet phldrT="[Text]" custT="1"/>
      <dgm:spPr>
        <a:solidFill>
          <a:schemeClr val="bg2">
            <a:alpha val="90000"/>
          </a:schemeClr>
        </a:solidFill>
      </dgm:spPr>
      <dgm:t>
        <a:bodyPr/>
        <a:lstStyle/>
        <a:p>
          <a:endParaRPr lang="en-US" sz="1400" dirty="0">
            <a:solidFill>
              <a:schemeClr val="tx2"/>
            </a:solidFill>
          </a:endParaRPr>
        </a:p>
      </dgm:t>
    </dgm:pt>
    <dgm:pt modelId="{695C7324-2B1B-41A1-BBD2-8EA82E7C9C98}" type="sibTrans" cxnId="{AEDC4555-974F-4046-9C12-5F3AE2C43A9F}">
      <dgm:prSet/>
      <dgm:spPr/>
      <dgm:t>
        <a:bodyPr/>
        <a:lstStyle/>
        <a:p>
          <a:endParaRPr lang="en-US"/>
        </a:p>
      </dgm:t>
    </dgm:pt>
    <dgm:pt modelId="{3A04034D-DAD1-4286-850F-F1007434FFE6}" type="parTrans" cxnId="{AEDC4555-974F-4046-9C12-5F3AE2C43A9F}">
      <dgm:prSet/>
      <dgm:spPr/>
      <dgm:t>
        <a:bodyPr/>
        <a:lstStyle/>
        <a:p>
          <a:endParaRPr lang="en-US"/>
        </a:p>
      </dgm:t>
    </dgm:pt>
    <dgm:pt modelId="{710E456C-534B-4C65-AF22-36AF84F277A4}">
      <dgm:prSet phldrT="[Text]" custT="1"/>
      <dgm:spPr>
        <a:solidFill>
          <a:schemeClr val="bg2">
            <a:alpha val="90000"/>
          </a:schemeClr>
        </a:solidFill>
      </dgm:spPr>
      <dgm:t>
        <a:bodyPr/>
        <a:lstStyle/>
        <a:p>
          <a:r>
            <a:rPr lang="en-US" sz="1600" dirty="0">
              <a:solidFill>
                <a:schemeClr val="tx2"/>
              </a:solidFill>
              <a:latin typeface="Arial Narrow" panose="020B0606020202030204" pitchFamily="34" charset="0"/>
            </a:rPr>
            <a:t>Senior immunizations</a:t>
          </a:r>
        </a:p>
      </dgm:t>
    </dgm:pt>
    <dgm:pt modelId="{64C65DFE-FC98-4674-97E8-DFD6CF1FFFA0}" type="parTrans" cxnId="{CB474482-D963-4509-BC03-DB0B9C2D2C97}">
      <dgm:prSet/>
      <dgm:spPr/>
      <dgm:t>
        <a:bodyPr/>
        <a:lstStyle/>
        <a:p>
          <a:endParaRPr lang="en-US"/>
        </a:p>
      </dgm:t>
    </dgm:pt>
    <dgm:pt modelId="{C5C79E77-44A3-4919-9960-DFF0B03F0942}" type="sibTrans" cxnId="{CB474482-D963-4509-BC03-DB0B9C2D2C97}">
      <dgm:prSet/>
      <dgm:spPr/>
      <dgm:t>
        <a:bodyPr/>
        <a:lstStyle/>
        <a:p>
          <a:endParaRPr lang="en-US"/>
        </a:p>
      </dgm:t>
    </dgm:pt>
    <dgm:pt modelId="{4E32AD6A-ED65-4CFF-BB9A-4C5C3D793EF9}">
      <dgm:prSet phldrT="[Text]" custT="1"/>
      <dgm:spPr>
        <a:solidFill>
          <a:schemeClr val="bg2">
            <a:alpha val="90000"/>
          </a:schemeClr>
        </a:solidFill>
      </dgm:spPr>
      <dgm:t>
        <a:bodyPr/>
        <a:lstStyle/>
        <a:p>
          <a:r>
            <a:rPr lang="en-US" sz="1600" dirty="0">
              <a:solidFill>
                <a:schemeClr val="tx2"/>
              </a:solidFill>
              <a:latin typeface="Arial Narrow" panose="020B0606020202030204" pitchFamily="34" charset="0"/>
            </a:rPr>
            <a:t>Medication management</a:t>
          </a:r>
        </a:p>
      </dgm:t>
    </dgm:pt>
    <dgm:pt modelId="{50F7A87A-C411-49E1-B79F-626D0C25FEBB}" type="parTrans" cxnId="{1180292B-CB40-4D17-8E5D-69068A07485F}">
      <dgm:prSet/>
      <dgm:spPr/>
      <dgm:t>
        <a:bodyPr/>
        <a:lstStyle/>
        <a:p>
          <a:endParaRPr lang="en-US"/>
        </a:p>
      </dgm:t>
    </dgm:pt>
    <dgm:pt modelId="{F41D6320-AC7A-4E59-8860-31AEC1D74B8F}" type="sibTrans" cxnId="{1180292B-CB40-4D17-8E5D-69068A07485F}">
      <dgm:prSet/>
      <dgm:spPr/>
      <dgm:t>
        <a:bodyPr/>
        <a:lstStyle/>
        <a:p>
          <a:endParaRPr lang="en-US"/>
        </a:p>
      </dgm:t>
    </dgm:pt>
    <dgm:pt modelId="{E69ABB1F-91F7-45BB-83D2-6AD74AA3A46F}">
      <dgm:prSet phldrT="[Text]" custT="1"/>
      <dgm:spPr>
        <a:solidFill>
          <a:schemeClr val="bg2">
            <a:alpha val="90000"/>
          </a:schemeClr>
        </a:solidFill>
      </dgm:spPr>
      <dgm:t>
        <a:bodyPr/>
        <a:lstStyle/>
        <a:p>
          <a:pPr>
            <a:buFont typeface="Wingdings" panose="05000000000000000000" pitchFamily="2" charset="2"/>
            <a:buChar char="ü"/>
          </a:pPr>
          <a:r>
            <a:rPr lang="en-US" sz="1200" dirty="0">
              <a:solidFill>
                <a:schemeClr val="tx2"/>
              </a:solidFill>
              <a:latin typeface="Arial Narrow" panose="020B0606020202030204" pitchFamily="34" charset="0"/>
            </a:rPr>
            <a:t>Pregnancy testing</a:t>
          </a:r>
        </a:p>
      </dgm:t>
    </dgm:pt>
    <dgm:pt modelId="{4243FB96-62E4-436B-8183-9569E81E4AC0}" type="parTrans" cxnId="{0681040F-5151-4C29-8291-045C9FD2BD0E}">
      <dgm:prSet/>
      <dgm:spPr/>
      <dgm:t>
        <a:bodyPr/>
        <a:lstStyle/>
        <a:p>
          <a:endParaRPr lang="en-US"/>
        </a:p>
      </dgm:t>
    </dgm:pt>
    <dgm:pt modelId="{213E90A9-7DF7-455E-A1E2-3F80CB1A7D07}" type="sibTrans" cxnId="{0681040F-5151-4C29-8291-045C9FD2BD0E}">
      <dgm:prSet/>
      <dgm:spPr/>
      <dgm:t>
        <a:bodyPr/>
        <a:lstStyle/>
        <a:p>
          <a:endParaRPr lang="en-US"/>
        </a:p>
      </dgm:t>
    </dgm:pt>
    <dgm:pt modelId="{1C48AE60-2D52-493F-8F0E-EEA51592A4C3}">
      <dgm:prSet phldrT="[Text]" custT="1"/>
      <dgm:spPr>
        <a:solidFill>
          <a:schemeClr val="bg2">
            <a:alpha val="90000"/>
          </a:schemeClr>
        </a:solidFill>
      </dgm:spPr>
      <dgm:t>
        <a:bodyPr/>
        <a:lstStyle/>
        <a:p>
          <a:pPr>
            <a:buFont typeface="Wingdings" panose="05000000000000000000" pitchFamily="2" charset="2"/>
            <a:buChar char="ü"/>
          </a:pPr>
          <a:r>
            <a:rPr lang="en-US" sz="1200" dirty="0">
              <a:solidFill>
                <a:schemeClr val="tx2"/>
              </a:solidFill>
              <a:latin typeface="Arial Narrow" panose="020B0606020202030204" pitchFamily="34" charset="0"/>
            </a:rPr>
            <a:t>Prenatal care</a:t>
          </a:r>
        </a:p>
      </dgm:t>
    </dgm:pt>
    <dgm:pt modelId="{3A09129A-5C7D-4AF4-941C-38DD11B9BD31}" type="parTrans" cxnId="{3B509BAA-9D6C-4DF0-A3D2-C0BCFD66C452}">
      <dgm:prSet/>
      <dgm:spPr/>
      <dgm:t>
        <a:bodyPr/>
        <a:lstStyle/>
        <a:p>
          <a:endParaRPr lang="en-US"/>
        </a:p>
      </dgm:t>
    </dgm:pt>
    <dgm:pt modelId="{32312C43-5926-4BCE-B99B-E4DC051CE8A0}" type="sibTrans" cxnId="{3B509BAA-9D6C-4DF0-A3D2-C0BCFD66C452}">
      <dgm:prSet/>
      <dgm:spPr/>
      <dgm:t>
        <a:bodyPr/>
        <a:lstStyle/>
        <a:p>
          <a:endParaRPr lang="en-US"/>
        </a:p>
      </dgm:t>
    </dgm:pt>
    <dgm:pt modelId="{17BFFB2D-41AD-473A-A555-F73707808669}">
      <dgm:prSet phldrT="[Text]" custT="1"/>
      <dgm:spPr>
        <a:solidFill>
          <a:schemeClr val="bg2">
            <a:alpha val="90000"/>
          </a:schemeClr>
        </a:solidFill>
      </dgm:spPr>
      <dgm:t>
        <a:bodyPr/>
        <a:lstStyle/>
        <a:p>
          <a:pPr>
            <a:buFont typeface="Wingdings" panose="05000000000000000000" pitchFamily="2" charset="2"/>
            <a:buChar char="ü"/>
          </a:pPr>
          <a:r>
            <a:rPr lang="en-US" sz="1200" dirty="0">
              <a:solidFill>
                <a:schemeClr val="tx2"/>
              </a:solidFill>
              <a:latin typeface="Arial Narrow" panose="020B0606020202030204" pitchFamily="34" charset="0"/>
            </a:rPr>
            <a:t>Postpartum care </a:t>
          </a:r>
          <a:r>
            <a:rPr lang="en-US" sz="1200" b="1" dirty="0">
              <a:solidFill>
                <a:schemeClr val="tx2"/>
              </a:solidFill>
              <a:latin typeface="Arial Narrow" panose="020B0606020202030204" pitchFamily="34" charset="0"/>
            </a:rPr>
            <a:t>(PPC)</a:t>
          </a:r>
        </a:p>
      </dgm:t>
    </dgm:pt>
    <dgm:pt modelId="{001A3E9F-9EE1-4FCA-AFAF-3C2A5970AE95}" type="parTrans" cxnId="{30AF32DF-B624-4B50-890D-12ED56124E5E}">
      <dgm:prSet/>
      <dgm:spPr/>
      <dgm:t>
        <a:bodyPr/>
        <a:lstStyle/>
        <a:p>
          <a:endParaRPr lang="en-US"/>
        </a:p>
      </dgm:t>
    </dgm:pt>
    <dgm:pt modelId="{D14FA756-5C9F-494E-A50E-D6996B0FACC5}" type="sibTrans" cxnId="{30AF32DF-B624-4B50-890D-12ED56124E5E}">
      <dgm:prSet/>
      <dgm:spPr/>
      <dgm:t>
        <a:bodyPr/>
        <a:lstStyle/>
        <a:p>
          <a:endParaRPr lang="en-US"/>
        </a:p>
      </dgm:t>
    </dgm:pt>
    <dgm:pt modelId="{AFC8F48C-F72B-45F7-9E85-CB9D07B1D5E0}">
      <dgm:prSet phldrT="[Text]" custT="1"/>
      <dgm:spPr>
        <a:solidFill>
          <a:schemeClr val="bg2">
            <a:alpha val="90000"/>
          </a:schemeClr>
        </a:solidFill>
      </dgm:spPr>
      <dgm:t>
        <a:bodyPr/>
        <a:lstStyle/>
        <a:p>
          <a:r>
            <a:rPr lang="en-US" sz="1600" b="0" dirty="0">
              <a:solidFill>
                <a:srgbClr val="FF6600"/>
              </a:solidFill>
              <a:latin typeface="Arial Narrow" panose="020B0606020202030204" pitchFamily="34" charset="0"/>
            </a:rPr>
            <a:t>Mammograms (BCS)</a:t>
          </a:r>
        </a:p>
      </dgm:t>
    </dgm:pt>
    <dgm:pt modelId="{2F9E0200-F852-4F3A-BC9F-7C3B42FF716A}" type="parTrans" cxnId="{ACD52B8B-3160-48AB-B190-43D555251FF5}">
      <dgm:prSet/>
      <dgm:spPr/>
      <dgm:t>
        <a:bodyPr/>
        <a:lstStyle/>
        <a:p>
          <a:endParaRPr lang="en-US"/>
        </a:p>
      </dgm:t>
    </dgm:pt>
    <dgm:pt modelId="{8883586B-3F3E-41B0-B375-E75C53117EDD}" type="sibTrans" cxnId="{ACD52B8B-3160-48AB-B190-43D555251FF5}">
      <dgm:prSet/>
      <dgm:spPr/>
      <dgm:t>
        <a:bodyPr/>
        <a:lstStyle/>
        <a:p>
          <a:endParaRPr lang="en-US"/>
        </a:p>
      </dgm:t>
    </dgm:pt>
    <dgm:pt modelId="{A8E1EFA8-A989-4D75-A697-ACAB6DE0AAB3}">
      <dgm:prSet phldrT="[Text]" custT="1"/>
      <dgm:spPr>
        <a:solidFill>
          <a:schemeClr val="bg2">
            <a:alpha val="90000"/>
          </a:schemeClr>
        </a:solidFill>
      </dgm:spPr>
      <dgm:t>
        <a:bodyPr/>
        <a:lstStyle/>
        <a:p>
          <a:endParaRPr lang="en-US" sz="1600" dirty="0">
            <a:solidFill>
              <a:schemeClr val="tx2"/>
            </a:solidFill>
          </a:endParaRPr>
        </a:p>
      </dgm:t>
    </dgm:pt>
    <dgm:pt modelId="{F767E4D5-C1EF-436F-A856-845AD7ECF597}" type="parTrans" cxnId="{28C56DDE-224E-4645-B0C4-7F3F5D348B62}">
      <dgm:prSet/>
      <dgm:spPr/>
      <dgm:t>
        <a:bodyPr/>
        <a:lstStyle/>
        <a:p>
          <a:endParaRPr lang="en-US"/>
        </a:p>
      </dgm:t>
    </dgm:pt>
    <dgm:pt modelId="{68AB5B77-C07C-4708-A527-39F4CADD4CED}" type="sibTrans" cxnId="{28C56DDE-224E-4645-B0C4-7F3F5D348B62}">
      <dgm:prSet/>
      <dgm:spPr/>
      <dgm:t>
        <a:bodyPr/>
        <a:lstStyle/>
        <a:p>
          <a:endParaRPr lang="en-US"/>
        </a:p>
      </dgm:t>
    </dgm:pt>
    <dgm:pt modelId="{B7E7CBD7-17A8-44B5-B22F-AAD3F9851D4B}">
      <dgm:prSet phldrT="[Text]" custT="1"/>
      <dgm:spPr>
        <a:solidFill>
          <a:schemeClr val="bg2">
            <a:alpha val="90000"/>
          </a:schemeClr>
        </a:solidFill>
      </dgm:spPr>
      <dgm:t>
        <a:bodyPr/>
        <a:lstStyle/>
        <a:p>
          <a:endParaRPr lang="en-US" sz="1600" dirty="0">
            <a:solidFill>
              <a:schemeClr val="tx2"/>
            </a:solidFill>
          </a:endParaRPr>
        </a:p>
      </dgm:t>
    </dgm:pt>
    <dgm:pt modelId="{94CC0389-EF22-47B6-8656-CAF015EFDFEE}" type="parTrans" cxnId="{CDE3178E-7B8F-493D-96D5-320C7D810850}">
      <dgm:prSet/>
      <dgm:spPr/>
      <dgm:t>
        <a:bodyPr/>
        <a:lstStyle/>
        <a:p>
          <a:endParaRPr lang="en-US"/>
        </a:p>
      </dgm:t>
    </dgm:pt>
    <dgm:pt modelId="{7A455B80-0C85-465B-B5D0-95222DD1BE67}" type="sibTrans" cxnId="{CDE3178E-7B8F-493D-96D5-320C7D810850}">
      <dgm:prSet/>
      <dgm:spPr/>
      <dgm:t>
        <a:bodyPr/>
        <a:lstStyle/>
        <a:p>
          <a:endParaRPr lang="en-US"/>
        </a:p>
      </dgm:t>
    </dgm:pt>
    <dgm:pt modelId="{14B2035A-EA95-42E0-B8CA-F5AD0634DD59}">
      <dgm:prSet phldrT="[Text]" custT="1"/>
      <dgm:spPr>
        <a:solidFill>
          <a:schemeClr val="bg2">
            <a:alpha val="90000"/>
          </a:schemeClr>
        </a:solidFill>
      </dgm:spPr>
      <dgm:t>
        <a:bodyPr/>
        <a:lstStyle/>
        <a:p>
          <a:r>
            <a:rPr lang="en-US" sz="1600" b="0" dirty="0">
              <a:solidFill>
                <a:srgbClr val="FF6600"/>
              </a:solidFill>
              <a:latin typeface="Arial Narrow" panose="020B0606020202030204" pitchFamily="34" charset="0"/>
            </a:rPr>
            <a:t>Bone Density Screening (AWR)</a:t>
          </a:r>
        </a:p>
      </dgm:t>
    </dgm:pt>
    <dgm:pt modelId="{EF5F0E26-3D17-4ECD-ABAE-6B3EBD33EDFA}" type="parTrans" cxnId="{1DCD80DD-2D26-4CF4-9EE5-26BBC6E3ECDD}">
      <dgm:prSet/>
      <dgm:spPr/>
      <dgm:t>
        <a:bodyPr/>
        <a:lstStyle/>
        <a:p>
          <a:endParaRPr lang="en-US"/>
        </a:p>
      </dgm:t>
    </dgm:pt>
    <dgm:pt modelId="{9E9C0F4A-860A-4108-8FD9-06EB5D506C0E}" type="sibTrans" cxnId="{1DCD80DD-2D26-4CF4-9EE5-26BBC6E3ECDD}">
      <dgm:prSet/>
      <dgm:spPr/>
      <dgm:t>
        <a:bodyPr/>
        <a:lstStyle/>
        <a:p>
          <a:endParaRPr lang="en-US"/>
        </a:p>
      </dgm:t>
    </dgm:pt>
    <dgm:pt modelId="{7294E43D-2D97-4A61-8FC8-5285561FE457}">
      <dgm:prSet phldrT="[Text]" custT="1"/>
      <dgm:spPr>
        <a:solidFill>
          <a:schemeClr val="bg2">
            <a:alpha val="90000"/>
          </a:schemeClr>
        </a:solidFill>
      </dgm:spPr>
      <dgm:t>
        <a:bodyPr/>
        <a:lstStyle/>
        <a:p>
          <a:r>
            <a:rPr lang="en-US" sz="1600" b="0" dirty="0">
              <a:solidFill>
                <a:srgbClr val="FF6600"/>
              </a:solidFill>
              <a:latin typeface="Arial Narrow" panose="020B0606020202030204" pitchFamily="34" charset="0"/>
            </a:rPr>
            <a:t>Mammograms (BCS)</a:t>
          </a:r>
        </a:p>
      </dgm:t>
    </dgm:pt>
    <dgm:pt modelId="{E5A72821-F2E7-4232-8B82-4C93F7AC2848}" type="parTrans" cxnId="{11F354FB-C641-4AB2-AE3C-4A50B092EE3C}">
      <dgm:prSet/>
      <dgm:spPr/>
      <dgm:t>
        <a:bodyPr/>
        <a:lstStyle/>
        <a:p>
          <a:endParaRPr lang="en-US"/>
        </a:p>
      </dgm:t>
    </dgm:pt>
    <dgm:pt modelId="{DDC5E77F-7C9A-4AE5-8DD1-F0649D0F7E8C}" type="sibTrans" cxnId="{11F354FB-C641-4AB2-AE3C-4A50B092EE3C}">
      <dgm:prSet/>
      <dgm:spPr/>
      <dgm:t>
        <a:bodyPr/>
        <a:lstStyle/>
        <a:p>
          <a:endParaRPr lang="en-US"/>
        </a:p>
      </dgm:t>
    </dgm:pt>
    <dgm:pt modelId="{812C5DC5-8F85-41B9-8A35-4FA195738D58}" type="pres">
      <dgm:prSet presAssocID="{4AF27124-280D-4C69-B154-DAB46BF32A8D}" presName="Name0" presStyleCnt="0">
        <dgm:presLayoutVars>
          <dgm:dir/>
          <dgm:animLvl val="lvl"/>
          <dgm:resizeHandles val="exact"/>
        </dgm:presLayoutVars>
      </dgm:prSet>
      <dgm:spPr/>
    </dgm:pt>
    <dgm:pt modelId="{BBA91B7D-D030-4873-B715-9990D4EA5D02}" type="pres">
      <dgm:prSet presAssocID="{8F22017E-D910-4EAE-9585-F5D60AE3DDF3}" presName="composite" presStyleCnt="0"/>
      <dgm:spPr/>
    </dgm:pt>
    <dgm:pt modelId="{A87D8C5E-6F41-4B21-8889-0276859FF2EC}" type="pres">
      <dgm:prSet presAssocID="{8F22017E-D910-4EAE-9585-F5D60AE3DDF3}" presName="parTx" presStyleLbl="alignNode1" presStyleIdx="0" presStyleCnt="3">
        <dgm:presLayoutVars>
          <dgm:chMax val="0"/>
          <dgm:chPref val="0"/>
          <dgm:bulletEnabled val="1"/>
        </dgm:presLayoutVars>
      </dgm:prSet>
      <dgm:spPr/>
    </dgm:pt>
    <dgm:pt modelId="{E2D99580-C789-42DA-B91A-0D8683B1E0BE}" type="pres">
      <dgm:prSet presAssocID="{8F22017E-D910-4EAE-9585-F5D60AE3DDF3}" presName="desTx" presStyleLbl="alignAccFollowNode1" presStyleIdx="0" presStyleCnt="3">
        <dgm:presLayoutVars>
          <dgm:bulletEnabled val="1"/>
        </dgm:presLayoutVars>
      </dgm:prSet>
      <dgm:spPr/>
    </dgm:pt>
    <dgm:pt modelId="{A6CC43B1-B4F8-4A66-BA52-A138548B6B81}" type="pres">
      <dgm:prSet presAssocID="{85D0CF9D-275F-40D1-8129-65BB2DB8CCD1}" presName="space" presStyleCnt="0"/>
      <dgm:spPr/>
    </dgm:pt>
    <dgm:pt modelId="{6937628D-6593-4637-BA8E-BC540B32FCC0}" type="pres">
      <dgm:prSet presAssocID="{169EB3B3-7D1D-4E51-8778-4CBB77D3BC6D}" presName="composite" presStyleCnt="0"/>
      <dgm:spPr/>
    </dgm:pt>
    <dgm:pt modelId="{DD1BB8B0-F98E-4474-A153-3BBB814649A6}" type="pres">
      <dgm:prSet presAssocID="{169EB3B3-7D1D-4E51-8778-4CBB77D3BC6D}" presName="parTx" presStyleLbl="alignNode1" presStyleIdx="1" presStyleCnt="3">
        <dgm:presLayoutVars>
          <dgm:chMax val="0"/>
          <dgm:chPref val="0"/>
          <dgm:bulletEnabled val="1"/>
        </dgm:presLayoutVars>
      </dgm:prSet>
      <dgm:spPr/>
    </dgm:pt>
    <dgm:pt modelId="{E5DFBED3-2D5D-4DFE-87EC-B266F2126130}" type="pres">
      <dgm:prSet presAssocID="{169EB3B3-7D1D-4E51-8778-4CBB77D3BC6D}" presName="desTx" presStyleLbl="alignAccFollowNode1" presStyleIdx="1" presStyleCnt="3">
        <dgm:presLayoutVars>
          <dgm:bulletEnabled val="1"/>
        </dgm:presLayoutVars>
      </dgm:prSet>
      <dgm:spPr/>
    </dgm:pt>
    <dgm:pt modelId="{47D8608F-E5AB-4FA5-ACB5-31EA27974006}" type="pres">
      <dgm:prSet presAssocID="{4C87FF64-E103-4CD5-BDA8-EE4FD3897ED4}" presName="space" presStyleCnt="0"/>
      <dgm:spPr/>
    </dgm:pt>
    <dgm:pt modelId="{921E2242-FF24-4900-95EF-5C906D01D492}" type="pres">
      <dgm:prSet presAssocID="{1FD4DB41-B97E-4557-8B21-2768C3A2D468}" presName="composite" presStyleCnt="0"/>
      <dgm:spPr/>
    </dgm:pt>
    <dgm:pt modelId="{E2B20C61-AD5B-471C-AF06-90DCE0F19750}" type="pres">
      <dgm:prSet presAssocID="{1FD4DB41-B97E-4557-8B21-2768C3A2D468}" presName="parTx" presStyleLbl="alignNode1" presStyleIdx="2" presStyleCnt="3">
        <dgm:presLayoutVars>
          <dgm:chMax val="0"/>
          <dgm:chPref val="0"/>
          <dgm:bulletEnabled val="1"/>
        </dgm:presLayoutVars>
      </dgm:prSet>
      <dgm:spPr/>
    </dgm:pt>
    <dgm:pt modelId="{1D1B0AC7-3847-4574-BF33-FCA5E409D7D5}" type="pres">
      <dgm:prSet presAssocID="{1FD4DB41-B97E-4557-8B21-2768C3A2D468}" presName="desTx" presStyleLbl="alignAccFollowNode1" presStyleIdx="2" presStyleCnt="3">
        <dgm:presLayoutVars>
          <dgm:bulletEnabled val="1"/>
        </dgm:presLayoutVars>
      </dgm:prSet>
      <dgm:spPr/>
    </dgm:pt>
  </dgm:ptLst>
  <dgm:cxnLst>
    <dgm:cxn modelId="{2A764801-69BE-402B-9E9F-0C1B1F4720CA}" type="presOf" srcId="{39668C55-DF36-420F-AA4C-09E8B1CD8538}" destId="{E5DFBED3-2D5D-4DFE-87EC-B266F2126130}" srcOrd="0" destOrd="4" presId="urn:microsoft.com/office/officeart/2005/8/layout/hList1"/>
    <dgm:cxn modelId="{86BA0A08-8EAB-4912-AD64-BAB0366A4CF1}" srcId="{C7274937-B51B-495D-901A-0479A3824172}" destId="{51435AF8-F6DB-4E24-86D3-29383F529E04}" srcOrd="1" destOrd="0" parTransId="{C90CF3FE-C376-43CF-98DF-4DF0EC8578AF}" sibTransId="{AD7892D7-8110-4F0D-AD20-4E1623DF6C1C}"/>
    <dgm:cxn modelId="{2A91FA09-148F-4ADC-AA51-531F0B2B3974}" type="presOf" srcId="{7294E43D-2D97-4A61-8FC8-5285561FE457}" destId="{1D1B0AC7-3847-4574-BF33-FCA5E409D7D5}" srcOrd="0" destOrd="4" presId="urn:microsoft.com/office/officeart/2005/8/layout/hList1"/>
    <dgm:cxn modelId="{ED6C5A0A-68DB-4EC9-84CC-4F36BB7B69D7}" type="presOf" srcId="{D64A3235-C89D-4BE7-93E0-072C6DAC8A05}" destId="{E5DFBED3-2D5D-4DFE-87EC-B266F2126130}" srcOrd="0" destOrd="0" presId="urn:microsoft.com/office/officeart/2005/8/layout/hList1"/>
    <dgm:cxn modelId="{0681040F-5151-4C29-8291-045C9FD2BD0E}" srcId="{D64A3235-C89D-4BE7-93E0-072C6DAC8A05}" destId="{E69ABB1F-91F7-45BB-83D2-6AD74AA3A46F}" srcOrd="0" destOrd="0" parTransId="{4243FB96-62E4-436B-8183-9569E81E4AC0}" sibTransId="{213E90A9-7DF7-455E-A1E2-3F80CB1A7D07}"/>
    <dgm:cxn modelId="{882ACD0F-E9C9-4777-A7CC-2D6BFC454D89}" srcId="{4AF27124-280D-4C69-B154-DAB46BF32A8D}" destId="{1FD4DB41-B97E-4557-8B21-2768C3A2D468}" srcOrd="2" destOrd="0" parTransId="{E6BEFC50-2953-4637-8D70-5A829DCD59EE}" sibTransId="{B20A0E4E-1DFD-4769-95D1-99ADC01F4D9E}"/>
    <dgm:cxn modelId="{AD03AE10-3970-43B4-9332-63EFB9BFE230}" type="presOf" srcId="{17BFFB2D-41AD-473A-A555-F73707808669}" destId="{E5DFBED3-2D5D-4DFE-87EC-B266F2126130}" srcOrd="0" destOrd="3" presId="urn:microsoft.com/office/officeart/2005/8/layout/hList1"/>
    <dgm:cxn modelId="{FCFCF215-9D54-4898-B95F-F137A5EEB496}" type="presOf" srcId="{B7E7CBD7-17A8-44B5-B22F-AAD3F9851D4B}" destId="{1D1B0AC7-3847-4574-BF33-FCA5E409D7D5}" srcOrd="0" destOrd="6" presId="urn:microsoft.com/office/officeart/2005/8/layout/hList1"/>
    <dgm:cxn modelId="{9994B916-BFF1-4C68-BF91-5B57D0C88FC4}" type="presOf" srcId="{AFC8F48C-F72B-45F7-9E85-CB9D07B1D5E0}" destId="{E5DFBED3-2D5D-4DFE-87EC-B266F2126130}" srcOrd="0" destOrd="6" presId="urn:microsoft.com/office/officeart/2005/8/layout/hList1"/>
    <dgm:cxn modelId="{5EC8A71F-472E-412D-8ACB-BDEA74193923}" type="presOf" srcId="{31C8BFE6-B0EE-4AED-ACFB-5BBCFC141339}" destId="{E5DFBED3-2D5D-4DFE-87EC-B266F2126130}" srcOrd="0" destOrd="5" presId="urn:microsoft.com/office/officeart/2005/8/layout/hList1"/>
    <dgm:cxn modelId="{61539128-EF28-41C5-B9AC-080B7565647B}" type="presOf" srcId="{51435AF8-F6DB-4E24-86D3-29383F529E04}" destId="{E2D99580-C789-42DA-B91A-0D8683B1E0BE}" srcOrd="0" destOrd="2" presId="urn:microsoft.com/office/officeart/2005/8/layout/hList1"/>
    <dgm:cxn modelId="{2CD2042A-BBF1-40C1-B272-1744CDCF3BE7}" srcId="{8F22017E-D910-4EAE-9585-F5D60AE3DDF3}" destId="{C0BFE794-B652-48DD-980C-E318B503D99C}" srcOrd="1" destOrd="0" parTransId="{98EFBB7E-6948-4C0F-AEF4-F65A0ED59F70}" sibTransId="{89D925B4-81F5-43B3-8C0E-DD227E24B5DD}"/>
    <dgm:cxn modelId="{1180292B-CB40-4D17-8E5D-69068A07485F}" srcId="{1FD4DB41-B97E-4557-8B21-2768C3A2D468}" destId="{4E32AD6A-ED65-4CFF-BB9A-4C5C3D793EF9}" srcOrd="2" destOrd="0" parTransId="{50F7A87A-C411-49E1-B79F-626D0C25FEBB}" sibTransId="{F41D6320-AC7A-4E59-8860-31AEC1D74B8F}"/>
    <dgm:cxn modelId="{DCE4F52E-DD6E-43C2-A897-94D143D639FB}" type="presOf" srcId="{A8E1EFA8-A989-4D75-A697-ACAB6DE0AAB3}" destId="{1D1B0AC7-3847-4574-BF33-FCA5E409D7D5}" srcOrd="0" destOrd="5" presId="urn:microsoft.com/office/officeart/2005/8/layout/hList1"/>
    <dgm:cxn modelId="{0A370034-CF38-43B3-B8D0-36025FFDEB62}" type="presOf" srcId="{C7274937-B51B-495D-901A-0479A3824172}" destId="{E2D99580-C789-42DA-B91A-0D8683B1E0BE}" srcOrd="0" destOrd="0" presId="urn:microsoft.com/office/officeart/2005/8/layout/hList1"/>
    <dgm:cxn modelId="{D9CD1B3B-0D10-4D36-B2A5-E1C5DB838F22}" srcId="{169EB3B3-7D1D-4E51-8778-4CBB77D3BC6D}" destId="{31C8BFE6-B0EE-4AED-ACFB-5BBCFC141339}" srcOrd="1" destOrd="0" parTransId="{8195E9CF-B66D-45EB-9B70-400CFC048950}" sibTransId="{DA6C04B6-0694-4F8B-9A52-674F623D61E1}"/>
    <dgm:cxn modelId="{9A5C643B-52FF-4AD6-9EB7-D917BBF0472F}" type="presOf" srcId="{F1C05E1A-885A-4481-9D59-AA4073CEF2C9}" destId="{E2D99580-C789-42DA-B91A-0D8683B1E0BE}" srcOrd="0" destOrd="5" presId="urn:microsoft.com/office/officeart/2005/8/layout/hList1"/>
    <dgm:cxn modelId="{910ED83D-B05E-45C5-B4FC-60A4ED28B45A}" srcId="{4AF27124-280D-4C69-B154-DAB46BF32A8D}" destId="{8F22017E-D910-4EAE-9585-F5D60AE3DDF3}" srcOrd="0" destOrd="0" parTransId="{3FD384D8-59F1-4C65-91C4-ADEFAB9DC76C}" sibTransId="{85D0CF9D-275F-40D1-8129-65BB2DB8CCD1}"/>
    <dgm:cxn modelId="{8388493E-3BEB-4EA9-A51B-123479E4BBBD}" type="presOf" srcId="{1FD4DB41-B97E-4557-8B21-2768C3A2D468}" destId="{E2B20C61-AD5B-471C-AF06-90DCE0F19750}" srcOrd="0" destOrd="0" presId="urn:microsoft.com/office/officeart/2005/8/layout/hList1"/>
    <dgm:cxn modelId="{FBDF6347-7C2D-4E3E-B9AC-880A518B512A}" type="presOf" srcId="{4AF27124-280D-4C69-B154-DAB46BF32A8D}" destId="{812C5DC5-8F85-41B9-8A35-4FA195738D58}" srcOrd="0" destOrd="0" presId="urn:microsoft.com/office/officeart/2005/8/layout/hList1"/>
    <dgm:cxn modelId="{3CA6AE47-255E-4369-8135-1E8031B479BF}" srcId="{1FD4DB41-B97E-4557-8B21-2768C3A2D468}" destId="{A0A3BD2B-782A-45E0-B3E7-2F11A8BAD21D}" srcOrd="0" destOrd="0" parTransId="{40494916-9C90-4A76-8E26-26647CA6D78F}" sibTransId="{C6B5629B-360B-4A9D-A16C-AE6A450D469B}"/>
    <dgm:cxn modelId="{264CEC70-774E-4691-AC63-7D1C17C43652}" srcId="{8F22017E-D910-4EAE-9585-F5D60AE3DDF3}" destId="{F1C05E1A-885A-4481-9D59-AA4073CEF2C9}" srcOrd="2" destOrd="0" parTransId="{8C5FDBD1-15AF-4B94-B944-C054DD3F13B2}" sibTransId="{B7575D0E-5CFC-429A-9BF7-80FCC869346F}"/>
    <dgm:cxn modelId="{AEDC4555-974F-4046-9C12-5F3AE2C43A9F}" srcId="{169EB3B3-7D1D-4E51-8778-4CBB77D3BC6D}" destId="{68C306AD-7092-4A8A-89D5-AB20801A2049}" srcOrd="3" destOrd="0" parTransId="{3A04034D-DAD1-4286-850F-F1007434FFE6}" sibTransId="{695C7324-2B1B-41A1-BBD2-8EA82E7C9C98}"/>
    <dgm:cxn modelId="{133F4975-91B9-462C-971E-1A20EDFA46AF}" srcId="{8F22017E-D910-4EAE-9585-F5D60AE3DDF3}" destId="{C7274937-B51B-495D-901A-0479A3824172}" srcOrd="0" destOrd="0" parTransId="{94524D14-D47B-4E17-9441-274CBB4B7CF4}" sibTransId="{FF776300-80D7-49FA-8B29-8BE43A1A7559}"/>
    <dgm:cxn modelId="{BFD9105A-B5B0-424C-A53D-69FA61E947D1}" srcId="{C7274937-B51B-495D-901A-0479A3824172}" destId="{0EC7DD0F-D1F8-4243-B127-D0B9CCEE0A93}" srcOrd="2" destOrd="0" parTransId="{E7112B1E-A163-495B-8176-C85D72E8DE79}" sibTransId="{0C5C535E-C816-4742-9A49-5420CE5F6FF0}"/>
    <dgm:cxn modelId="{019BA181-FD65-4CFC-99BB-556F5D02164A}" type="presOf" srcId="{78885477-52EB-414F-9B72-F4359AC52CF2}" destId="{E2D99580-C789-42DA-B91A-0D8683B1E0BE}" srcOrd="0" destOrd="6" presId="urn:microsoft.com/office/officeart/2005/8/layout/hList1"/>
    <dgm:cxn modelId="{CB474482-D963-4509-BC03-DB0B9C2D2C97}" srcId="{1FD4DB41-B97E-4557-8B21-2768C3A2D468}" destId="{710E456C-534B-4C65-AF22-36AF84F277A4}" srcOrd="1" destOrd="0" parTransId="{64C65DFE-FC98-4674-97E8-DFD6CF1FFFA0}" sibTransId="{C5C79E77-44A3-4919-9960-DFF0B03F0942}"/>
    <dgm:cxn modelId="{64273285-6855-42CD-92BC-638E0DE66A0A}" srcId="{169EB3B3-7D1D-4E51-8778-4CBB77D3BC6D}" destId="{D64A3235-C89D-4BE7-93E0-072C6DAC8A05}" srcOrd="0" destOrd="0" parTransId="{7B300868-A08D-4119-BBBA-0E0669B69345}" sibTransId="{756F2B0B-8F76-4C41-BAA1-0ADBCD177B99}"/>
    <dgm:cxn modelId="{ACD52B8B-3160-48AB-B190-43D555251FF5}" srcId="{169EB3B3-7D1D-4E51-8778-4CBB77D3BC6D}" destId="{AFC8F48C-F72B-45F7-9E85-CB9D07B1D5E0}" srcOrd="2" destOrd="0" parTransId="{2F9E0200-F852-4F3A-BC9F-7C3B42FF716A}" sibTransId="{8883586B-3F3E-41B0-B375-E75C53117EDD}"/>
    <dgm:cxn modelId="{CDE3178E-7B8F-493D-96D5-320C7D810850}" srcId="{1FD4DB41-B97E-4557-8B21-2768C3A2D468}" destId="{B7E7CBD7-17A8-44B5-B22F-AAD3F9851D4B}" srcOrd="6" destOrd="0" parTransId="{94CC0389-EF22-47B6-8656-CAF015EFDFEE}" sibTransId="{7A455B80-0C85-465B-B5D0-95222DD1BE67}"/>
    <dgm:cxn modelId="{D6DD868F-1644-4BF7-89DD-FC2073EC34C5}" srcId="{C7274937-B51B-495D-901A-0479A3824172}" destId="{2235FB87-B229-4D6A-B19F-6FB37763098F}" srcOrd="0" destOrd="0" parTransId="{060E8986-B521-4C2C-A8D8-3FB83F4D83B7}" sibTransId="{4480B26A-DAA2-4E19-8EF9-C26DF0619195}"/>
    <dgm:cxn modelId="{12989099-CF2A-4BD0-B7D1-94092496800A}" type="presOf" srcId="{E69ABB1F-91F7-45BB-83D2-6AD74AA3A46F}" destId="{E5DFBED3-2D5D-4DFE-87EC-B266F2126130}" srcOrd="0" destOrd="1" presId="urn:microsoft.com/office/officeart/2005/8/layout/hList1"/>
    <dgm:cxn modelId="{3FDF1E9C-965C-4921-A119-82651CB2D39F}" type="presOf" srcId="{14B2035A-EA95-42E0-B8CA-F5AD0634DD59}" destId="{1D1B0AC7-3847-4574-BF33-FCA5E409D7D5}" srcOrd="0" destOrd="3" presId="urn:microsoft.com/office/officeart/2005/8/layout/hList1"/>
    <dgm:cxn modelId="{0C62EAA0-41B7-45E9-8C8E-B2AF005F2065}" type="presOf" srcId="{A0A3BD2B-782A-45E0-B3E7-2F11A8BAD21D}" destId="{1D1B0AC7-3847-4574-BF33-FCA5E409D7D5}" srcOrd="0" destOrd="0" presId="urn:microsoft.com/office/officeart/2005/8/layout/hList1"/>
    <dgm:cxn modelId="{19BA2BA2-A15E-49C8-AAD2-2692B4194BAF}" type="presOf" srcId="{1C48AE60-2D52-493F-8F0E-EEA51592A4C3}" destId="{E5DFBED3-2D5D-4DFE-87EC-B266F2126130}" srcOrd="0" destOrd="2" presId="urn:microsoft.com/office/officeart/2005/8/layout/hList1"/>
    <dgm:cxn modelId="{471A4DA3-29CF-4E72-8F2C-947AE857D087}" type="presOf" srcId="{710E456C-534B-4C65-AF22-36AF84F277A4}" destId="{1D1B0AC7-3847-4574-BF33-FCA5E409D7D5}" srcOrd="0" destOrd="1" presId="urn:microsoft.com/office/officeart/2005/8/layout/hList1"/>
    <dgm:cxn modelId="{3B509BAA-9D6C-4DF0-A3D2-C0BCFD66C452}" srcId="{D64A3235-C89D-4BE7-93E0-072C6DAC8A05}" destId="{1C48AE60-2D52-493F-8F0E-EEA51592A4C3}" srcOrd="1" destOrd="0" parTransId="{3A09129A-5C7D-4AF4-941C-38DD11B9BD31}" sibTransId="{32312C43-5926-4BCE-B99B-E4DC051CE8A0}"/>
    <dgm:cxn modelId="{D5E619AC-072A-4109-B1BA-476D1740FF05}" srcId="{8F22017E-D910-4EAE-9585-F5D60AE3DDF3}" destId="{78885477-52EB-414F-9B72-F4359AC52CF2}" srcOrd="3" destOrd="0" parTransId="{211897BE-750D-4D01-95A0-AE95A772D58B}" sibTransId="{3D5874C9-1D5E-4D31-92D5-4AB8A0245BD9}"/>
    <dgm:cxn modelId="{CA8210BD-5F7C-4923-A7B4-316E36F63A69}" srcId="{D64A3235-C89D-4BE7-93E0-072C6DAC8A05}" destId="{39668C55-DF36-420F-AA4C-09E8B1CD8538}" srcOrd="3" destOrd="0" parTransId="{3706741B-7F6A-44EE-A668-D3B6BBBEEF88}" sibTransId="{6D6E55FC-C962-4778-A985-BAE1959B0594}"/>
    <dgm:cxn modelId="{1DCD80DD-2D26-4CF4-9EE5-26BBC6E3ECDD}" srcId="{1FD4DB41-B97E-4557-8B21-2768C3A2D468}" destId="{14B2035A-EA95-42E0-B8CA-F5AD0634DD59}" srcOrd="3" destOrd="0" parTransId="{EF5F0E26-3D17-4ECD-ABAE-6B3EBD33EDFA}" sibTransId="{9E9C0F4A-860A-4108-8FD9-06EB5D506C0E}"/>
    <dgm:cxn modelId="{28C56DDE-224E-4645-B0C4-7F3F5D348B62}" srcId="{1FD4DB41-B97E-4557-8B21-2768C3A2D468}" destId="{A8E1EFA8-A989-4D75-A697-ACAB6DE0AAB3}" srcOrd="5" destOrd="0" parTransId="{F767E4D5-C1EF-436F-A856-845AD7ECF597}" sibTransId="{68AB5B77-C07C-4708-A527-39F4CADD4CED}"/>
    <dgm:cxn modelId="{30AF32DF-B624-4B50-890D-12ED56124E5E}" srcId="{D64A3235-C89D-4BE7-93E0-072C6DAC8A05}" destId="{17BFFB2D-41AD-473A-A555-F73707808669}" srcOrd="2" destOrd="0" parTransId="{001A3E9F-9EE1-4FCA-AFAF-3C2A5970AE95}" sibTransId="{D14FA756-5C9F-494E-A50E-D6996B0FACC5}"/>
    <dgm:cxn modelId="{F7CBFEE7-C797-4CB2-A64B-7DA94063C330}" type="presOf" srcId="{4E32AD6A-ED65-4CFF-BB9A-4C5C3D793EF9}" destId="{1D1B0AC7-3847-4574-BF33-FCA5E409D7D5}" srcOrd="0" destOrd="2" presId="urn:microsoft.com/office/officeart/2005/8/layout/hList1"/>
    <dgm:cxn modelId="{355B6FEE-9D00-4E96-8373-241206FB0F8F}" srcId="{4AF27124-280D-4C69-B154-DAB46BF32A8D}" destId="{169EB3B3-7D1D-4E51-8778-4CBB77D3BC6D}" srcOrd="1" destOrd="0" parTransId="{0655C985-CDE7-4CF9-977F-B01640011C7A}" sibTransId="{4C87FF64-E103-4CD5-BDA8-EE4FD3897ED4}"/>
    <dgm:cxn modelId="{876712F1-C119-4E60-A3A8-2B1FBEFB41CD}" type="presOf" srcId="{C0BFE794-B652-48DD-980C-E318B503D99C}" destId="{E2D99580-C789-42DA-B91A-0D8683B1E0BE}" srcOrd="0" destOrd="4" presId="urn:microsoft.com/office/officeart/2005/8/layout/hList1"/>
    <dgm:cxn modelId="{2C346FF2-DC27-4564-BEDE-0E53B5C88221}" type="presOf" srcId="{0EC7DD0F-D1F8-4243-B127-D0B9CCEE0A93}" destId="{E2D99580-C789-42DA-B91A-0D8683B1E0BE}" srcOrd="0" destOrd="3" presId="urn:microsoft.com/office/officeart/2005/8/layout/hList1"/>
    <dgm:cxn modelId="{305D1EF3-54DF-4611-91F4-64FF4B4B96C5}" type="presOf" srcId="{169EB3B3-7D1D-4E51-8778-4CBB77D3BC6D}" destId="{DD1BB8B0-F98E-4474-A153-3BBB814649A6}" srcOrd="0" destOrd="0" presId="urn:microsoft.com/office/officeart/2005/8/layout/hList1"/>
    <dgm:cxn modelId="{87D986F4-0C48-4980-9440-BA1F3E011C5D}" type="presOf" srcId="{68C306AD-7092-4A8A-89D5-AB20801A2049}" destId="{E5DFBED3-2D5D-4DFE-87EC-B266F2126130}" srcOrd="0" destOrd="7" presId="urn:microsoft.com/office/officeart/2005/8/layout/hList1"/>
    <dgm:cxn modelId="{9FE3A8F5-4555-484A-95A9-87EF9866F343}" type="presOf" srcId="{8F22017E-D910-4EAE-9585-F5D60AE3DDF3}" destId="{A87D8C5E-6F41-4B21-8889-0276859FF2EC}" srcOrd="0" destOrd="0" presId="urn:microsoft.com/office/officeart/2005/8/layout/hList1"/>
    <dgm:cxn modelId="{154DEFF6-C7F2-46DE-9BE2-64A8F38FCF28}" type="presOf" srcId="{2235FB87-B229-4D6A-B19F-6FB37763098F}" destId="{E2D99580-C789-42DA-B91A-0D8683B1E0BE}" srcOrd="0" destOrd="1" presId="urn:microsoft.com/office/officeart/2005/8/layout/hList1"/>
    <dgm:cxn modelId="{11F354FB-C641-4AB2-AE3C-4A50B092EE3C}" srcId="{1FD4DB41-B97E-4557-8B21-2768C3A2D468}" destId="{7294E43D-2D97-4A61-8FC8-5285561FE457}" srcOrd="4" destOrd="0" parTransId="{E5A72821-F2E7-4232-8B82-4C93F7AC2848}" sibTransId="{DDC5E77F-7C9A-4AE5-8DD1-F0649D0F7E8C}"/>
    <dgm:cxn modelId="{4CB94497-75C5-4503-9A2B-920E878DBA1A}" type="presParOf" srcId="{812C5DC5-8F85-41B9-8A35-4FA195738D58}" destId="{BBA91B7D-D030-4873-B715-9990D4EA5D02}" srcOrd="0" destOrd="0" presId="urn:microsoft.com/office/officeart/2005/8/layout/hList1"/>
    <dgm:cxn modelId="{6EF1F27A-707C-497F-A865-1A0BD196E0BA}" type="presParOf" srcId="{BBA91B7D-D030-4873-B715-9990D4EA5D02}" destId="{A87D8C5E-6F41-4B21-8889-0276859FF2EC}" srcOrd="0" destOrd="0" presId="urn:microsoft.com/office/officeart/2005/8/layout/hList1"/>
    <dgm:cxn modelId="{610605E5-C05F-4575-B82C-10C309B759DB}" type="presParOf" srcId="{BBA91B7D-D030-4873-B715-9990D4EA5D02}" destId="{E2D99580-C789-42DA-B91A-0D8683B1E0BE}" srcOrd="1" destOrd="0" presId="urn:microsoft.com/office/officeart/2005/8/layout/hList1"/>
    <dgm:cxn modelId="{BEA40DCB-8828-435F-BF31-C904B6C5F1B7}" type="presParOf" srcId="{812C5DC5-8F85-41B9-8A35-4FA195738D58}" destId="{A6CC43B1-B4F8-4A66-BA52-A138548B6B81}" srcOrd="1" destOrd="0" presId="urn:microsoft.com/office/officeart/2005/8/layout/hList1"/>
    <dgm:cxn modelId="{DCCC8CAE-A860-44F0-BC09-DAAA7C75A39A}" type="presParOf" srcId="{812C5DC5-8F85-41B9-8A35-4FA195738D58}" destId="{6937628D-6593-4637-BA8E-BC540B32FCC0}" srcOrd="2" destOrd="0" presId="urn:microsoft.com/office/officeart/2005/8/layout/hList1"/>
    <dgm:cxn modelId="{F82353F7-D632-495A-B753-FE54A6506933}" type="presParOf" srcId="{6937628D-6593-4637-BA8E-BC540B32FCC0}" destId="{DD1BB8B0-F98E-4474-A153-3BBB814649A6}" srcOrd="0" destOrd="0" presId="urn:microsoft.com/office/officeart/2005/8/layout/hList1"/>
    <dgm:cxn modelId="{77ECFD5B-D717-492D-988A-2F0445DAF8C5}" type="presParOf" srcId="{6937628D-6593-4637-BA8E-BC540B32FCC0}" destId="{E5DFBED3-2D5D-4DFE-87EC-B266F2126130}" srcOrd="1" destOrd="0" presId="urn:microsoft.com/office/officeart/2005/8/layout/hList1"/>
    <dgm:cxn modelId="{9AEFAA9C-1754-43B1-AE52-51D7E261D6D4}" type="presParOf" srcId="{812C5DC5-8F85-41B9-8A35-4FA195738D58}" destId="{47D8608F-E5AB-4FA5-ACB5-31EA27974006}" srcOrd="3" destOrd="0" presId="urn:microsoft.com/office/officeart/2005/8/layout/hList1"/>
    <dgm:cxn modelId="{0BB41163-8DD3-449B-967F-BA0AA599F981}" type="presParOf" srcId="{812C5DC5-8F85-41B9-8A35-4FA195738D58}" destId="{921E2242-FF24-4900-95EF-5C906D01D492}" srcOrd="4" destOrd="0" presId="urn:microsoft.com/office/officeart/2005/8/layout/hList1"/>
    <dgm:cxn modelId="{3BF3A865-3DE7-4578-BD75-E66A972D458F}" type="presParOf" srcId="{921E2242-FF24-4900-95EF-5C906D01D492}" destId="{E2B20C61-AD5B-471C-AF06-90DCE0F19750}" srcOrd="0" destOrd="0" presId="urn:microsoft.com/office/officeart/2005/8/layout/hList1"/>
    <dgm:cxn modelId="{A8BEFE93-FC16-44FD-BFCB-CDE143996A7B}" type="presParOf" srcId="{921E2242-FF24-4900-95EF-5C906D01D492}" destId="{1D1B0AC7-3847-4574-BF33-FCA5E409D7D5}"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59EB3FF-FF5B-46E7-ACB9-72823A918DA9}" type="doc">
      <dgm:prSet loTypeId="urn:microsoft.com/office/officeart/2005/8/layout/vList5" loCatId="list" qsTypeId="urn:microsoft.com/office/officeart/2005/8/quickstyle/3d3" qsCatId="3D" csTypeId="urn:microsoft.com/office/officeart/2005/8/colors/accent0_3" csCatId="mainScheme" phldr="1"/>
      <dgm:spPr/>
      <dgm:t>
        <a:bodyPr/>
        <a:lstStyle/>
        <a:p>
          <a:endParaRPr lang="en-US"/>
        </a:p>
      </dgm:t>
    </dgm:pt>
    <dgm:pt modelId="{1218B67E-8219-4CD8-8D1A-BD6BFD192D9D}">
      <dgm:prSet phldrT="[Text]" custT="1"/>
      <dgm:spPr/>
      <dgm:t>
        <a:bodyPr/>
        <a:lstStyle/>
        <a:p>
          <a:r>
            <a:rPr lang="en-US" sz="1300" b="1" dirty="0"/>
            <a:t>How many languages can the Odam Medical Group accommodate in the mobile clinic?</a:t>
          </a:r>
        </a:p>
      </dgm:t>
    </dgm:pt>
    <dgm:pt modelId="{AEE01816-6B94-465E-A0DF-BFB1910D1A7F}" type="parTrans" cxnId="{23FFB9E6-6F6E-4313-AA7B-3DE5F7560D2E}">
      <dgm:prSet/>
      <dgm:spPr/>
      <dgm:t>
        <a:bodyPr/>
        <a:lstStyle/>
        <a:p>
          <a:endParaRPr lang="en-US"/>
        </a:p>
      </dgm:t>
    </dgm:pt>
    <dgm:pt modelId="{0AFBD346-2476-43BE-A70D-CB8C7EAEDE13}" type="sibTrans" cxnId="{23FFB9E6-6F6E-4313-AA7B-3DE5F7560D2E}">
      <dgm:prSet/>
      <dgm:spPr/>
      <dgm:t>
        <a:bodyPr/>
        <a:lstStyle/>
        <a:p>
          <a:endParaRPr lang="en-US"/>
        </a:p>
      </dgm:t>
    </dgm:pt>
    <dgm:pt modelId="{25E8E08D-FD97-45A0-A2E2-4CE0335C8734}">
      <dgm:prSet phldrT="[Text]" custT="1"/>
      <dgm:spPr/>
      <dgm:t>
        <a:bodyPr/>
        <a:lstStyle/>
        <a:p>
          <a:pPr>
            <a:buNone/>
          </a:pPr>
          <a:r>
            <a:rPr lang="en-US" sz="1200" dirty="0">
              <a:solidFill>
                <a:schemeClr val="tx2"/>
              </a:solidFill>
              <a:latin typeface="+mn-lt"/>
              <a:ea typeface="Arial" panose="020B0604020202020204" pitchFamily="34" charset="0"/>
            </a:rPr>
            <a:t>The mobile clinic team speaks Somali, Spanish, Swahili, Hmong, Vietnamese, English. They have recently added Pashto, Dari and Urdu through a contracted Afghani interpreter that can ride with the team. If other languages are needed, they connect virtually with interpreter agencies.</a:t>
          </a:r>
          <a:endParaRPr lang="en-US" sz="1200" dirty="0">
            <a:solidFill>
              <a:schemeClr val="tx2"/>
            </a:solidFill>
          </a:endParaRPr>
        </a:p>
      </dgm:t>
    </dgm:pt>
    <dgm:pt modelId="{CDB3FA1B-5487-4FE9-BDFF-5478F04AF79E}" type="parTrans" cxnId="{EAC043A8-D0A8-46FC-8302-F438A7DF1104}">
      <dgm:prSet/>
      <dgm:spPr/>
      <dgm:t>
        <a:bodyPr/>
        <a:lstStyle/>
        <a:p>
          <a:endParaRPr lang="en-US"/>
        </a:p>
      </dgm:t>
    </dgm:pt>
    <dgm:pt modelId="{DB4732D0-D819-440F-A9AD-7BB8BC39A508}" type="sibTrans" cxnId="{EAC043A8-D0A8-46FC-8302-F438A7DF1104}">
      <dgm:prSet/>
      <dgm:spPr/>
      <dgm:t>
        <a:bodyPr/>
        <a:lstStyle/>
        <a:p>
          <a:endParaRPr lang="en-US"/>
        </a:p>
      </dgm:t>
    </dgm:pt>
    <dgm:pt modelId="{0B7F7757-DD36-44C2-A096-86D2F7383CDB}">
      <dgm:prSet phldrT="[Text]" custT="1"/>
      <dgm:spPr/>
      <dgm:t>
        <a:bodyPr/>
        <a:lstStyle/>
        <a:p>
          <a:r>
            <a:rPr lang="en-US" sz="1300" b="1" dirty="0"/>
            <a:t>Who travels in the mobile clinic?</a:t>
          </a:r>
        </a:p>
      </dgm:t>
    </dgm:pt>
    <dgm:pt modelId="{C1DDAB00-0929-4AAD-870E-D390FBF503E7}" type="parTrans" cxnId="{114338BF-6F23-4997-B250-B9519A002770}">
      <dgm:prSet/>
      <dgm:spPr/>
      <dgm:t>
        <a:bodyPr/>
        <a:lstStyle/>
        <a:p>
          <a:endParaRPr lang="en-US"/>
        </a:p>
      </dgm:t>
    </dgm:pt>
    <dgm:pt modelId="{E8203CAD-7559-46A5-BCF5-D0EB375F3FEC}" type="sibTrans" cxnId="{114338BF-6F23-4997-B250-B9519A002770}">
      <dgm:prSet/>
      <dgm:spPr/>
      <dgm:t>
        <a:bodyPr/>
        <a:lstStyle/>
        <a:p>
          <a:endParaRPr lang="en-US"/>
        </a:p>
      </dgm:t>
    </dgm:pt>
    <dgm:pt modelId="{8BD2F74E-92ED-42BF-B53C-C6B078877746}">
      <dgm:prSet phldrT="[Text]" custT="1"/>
      <dgm:spPr/>
      <dgm:t>
        <a:bodyPr/>
        <a:lstStyle/>
        <a:p>
          <a:pPr>
            <a:buNone/>
          </a:pPr>
          <a:r>
            <a:rPr lang="en-US" sz="1200" dirty="0">
              <a:solidFill>
                <a:schemeClr val="tx2"/>
              </a:solidFill>
              <a:effectLst/>
              <a:latin typeface="+mn-lt"/>
              <a:ea typeface="Arial" panose="020B0604020202020204" pitchFamily="34" charset="0"/>
            </a:rPr>
            <a:t>The mobile clinic team is comprised of a medical doctor, a nurse practitioner, medical assistant, community health worker and a driver.</a:t>
          </a:r>
          <a:endParaRPr lang="en-US" sz="1200" dirty="0">
            <a:solidFill>
              <a:schemeClr val="tx2"/>
            </a:solidFill>
          </a:endParaRPr>
        </a:p>
      </dgm:t>
    </dgm:pt>
    <dgm:pt modelId="{73C0F3B7-DF7D-4B08-8F4C-6F6DC628F8F7}" type="parTrans" cxnId="{5898DFC0-14FA-4D30-A3F0-4DD41C9544D2}">
      <dgm:prSet/>
      <dgm:spPr/>
      <dgm:t>
        <a:bodyPr/>
        <a:lstStyle/>
        <a:p>
          <a:endParaRPr lang="en-US"/>
        </a:p>
      </dgm:t>
    </dgm:pt>
    <dgm:pt modelId="{AAB3F25E-470A-402E-A9F5-BFE8412E559F}" type="sibTrans" cxnId="{5898DFC0-14FA-4D30-A3F0-4DD41C9544D2}">
      <dgm:prSet/>
      <dgm:spPr/>
      <dgm:t>
        <a:bodyPr/>
        <a:lstStyle/>
        <a:p>
          <a:endParaRPr lang="en-US"/>
        </a:p>
      </dgm:t>
    </dgm:pt>
    <dgm:pt modelId="{095F5262-2556-4712-9640-9BB4306CE599}">
      <dgm:prSet phldrT="[Text]" custT="1"/>
      <dgm:spPr/>
      <dgm:t>
        <a:bodyPr/>
        <a:lstStyle/>
        <a:p>
          <a:r>
            <a:rPr lang="en-US" sz="1300" b="1" dirty="0"/>
            <a:t>How many patients can Odam Medical Group see each day in the Mobile Clinic?</a:t>
          </a:r>
        </a:p>
      </dgm:t>
    </dgm:pt>
    <dgm:pt modelId="{31DD1EBE-AB40-46F5-BC72-786152C9C246}" type="parTrans" cxnId="{3B595699-9B3A-4226-AE67-F03C19BC44B4}">
      <dgm:prSet/>
      <dgm:spPr/>
      <dgm:t>
        <a:bodyPr/>
        <a:lstStyle/>
        <a:p>
          <a:endParaRPr lang="en-US"/>
        </a:p>
      </dgm:t>
    </dgm:pt>
    <dgm:pt modelId="{7E8FC7E6-9C43-4E67-A622-1FB6B0810695}" type="sibTrans" cxnId="{3B595699-9B3A-4226-AE67-F03C19BC44B4}">
      <dgm:prSet/>
      <dgm:spPr/>
      <dgm:t>
        <a:bodyPr/>
        <a:lstStyle/>
        <a:p>
          <a:endParaRPr lang="en-US"/>
        </a:p>
      </dgm:t>
    </dgm:pt>
    <dgm:pt modelId="{81E6997A-7811-45B1-8132-987CF8677F2A}">
      <dgm:prSet phldrT="[Text]" custT="1"/>
      <dgm:spPr/>
      <dgm:t>
        <a:bodyPr/>
        <a:lstStyle/>
        <a:p>
          <a:pPr marR="0" rtl="0" eaLnBrk="1" fontAlgn="auto" latinLnBrk="0" hangingPunct="1">
            <a:buClrTx/>
            <a:buSzTx/>
            <a:buFontTx/>
            <a:buNone/>
            <a:tabLst/>
            <a:defRPr/>
          </a:pPr>
          <a:r>
            <a:rPr lang="en-US" sz="1200" dirty="0">
              <a:solidFill>
                <a:schemeClr val="tx2"/>
              </a:solidFill>
              <a:latin typeface="+mn-lt"/>
            </a:rPr>
            <a:t>O</a:t>
          </a:r>
          <a:r>
            <a:rPr lang="en-US" sz="1200" dirty="0">
              <a:solidFill>
                <a:schemeClr val="tx2"/>
              </a:solidFill>
              <a:effectLst/>
              <a:latin typeface="+mn-lt"/>
              <a:ea typeface="Calibri" panose="020F0502020204030204" pitchFamily="34" charset="0"/>
            </a:rPr>
            <a:t>dam can see up to 10-20 patients each day (Wednesday, Thursday, Friday, Saturday, Sunday). </a:t>
          </a:r>
          <a:endParaRPr lang="en-US" sz="1200" dirty="0">
            <a:solidFill>
              <a:schemeClr val="tx2"/>
            </a:solidFill>
          </a:endParaRPr>
        </a:p>
      </dgm:t>
    </dgm:pt>
    <dgm:pt modelId="{381AB952-926D-4522-BB5B-A47E695A6DA6}" type="parTrans" cxnId="{8BDC2DAE-4F39-42B1-9DF7-E790277CB898}">
      <dgm:prSet/>
      <dgm:spPr/>
      <dgm:t>
        <a:bodyPr/>
        <a:lstStyle/>
        <a:p>
          <a:endParaRPr lang="en-US"/>
        </a:p>
      </dgm:t>
    </dgm:pt>
    <dgm:pt modelId="{44A08186-05E4-43FC-9AC0-F556ECDD0539}" type="sibTrans" cxnId="{8BDC2DAE-4F39-42B1-9DF7-E790277CB898}">
      <dgm:prSet/>
      <dgm:spPr/>
      <dgm:t>
        <a:bodyPr/>
        <a:lstStyle/>
        <a:p>
          <a:endParaRPr lang="en-US"/>
        </a:p>
      </dgm:t>
    </dgm:pt>
    <dgm:pt modelId="{75738227-9BE4-4450-8715-A692D70DD5D4}">
      <dgm:prSet phldrT="[Text]" custT="1"/>
      <dgm:spPr/>
      <dgm:t>
        <a:bodyPr/>
        <a:lstStyle/>
        <a:p>
          <a:r>
            <a:rPr lang="en-US" sz="1300" b="1" dirty="0"/>
            <a:t>Does Odam conduct member surveys?</a:t>
          </a:r>
        </a:p>
      </dgm:t>
    </dgm:pt>
    <dgm:pt modelId="{CF160FEB-C7BA-461C-A0C4-5B0F5DCC3729}" type="parTrans" cxnId="{BEE4D5BE-E90F-4D9B-B62F-3CB698378685}">
      <dgm:prSet/>
      <dgm:spPr/>
      <dgm:t>
        <a:bodyPr/>
        <a:lstStyle/>
        <a:p>
          <a:endParaRPr lang="en-US"/>
        </a:p>
      </dgm:t>
    </dgm:pt>
    <dgm:pt modelId="{44CF5086-6C81-4872-A3AD-637629C8BC74}" type="sibTrans" cxnId="{BEE4D5BE-E90F-4D9B-B62F-3CB698378685}">
      <dgm:prSet/>
      <dgm:spPr/>
      <dgm:t>
        <a:bodyPr/>
        <a:lstStyle/>
        <a:p>
          <a:endParaRPr lang="en-US"/>
        </a:p>
      </dgm:t>
    </dgm:pt>
    <dgm:pt modelId="{36A57401-79A5-473E-AF48-ED7756331816}">
      <dgm:prSet phldrT="[Text]" custT="1"/>
      <dgm:spPr/>
      <dgm:t>
        <a:bodyPr/>
        <a:lstStyle/>
        <a:p>
          <a:pPr>
            <a:buNone/>
          </a:pPr>
          <a:r>
            <a:rPr lang="en-US" sz="1200" dirty="0">
              <a:solidFill>
                <a:schemeClr val="tx2"/>
              </a:solidFill>
            </a:rPr>
            <a:t>Yes. </a:t>
          </a:r>
          <a:r>
            <a:rPr lang="en-US" sz="1200" dirty="0">
              <a:solidFill>
                <a:schemeClr val="tx2"/>
              </a:solidFill>
              <a:effectLst/>
              <a:latin typeface="+mn-lt"/>
              <a:ea typeface="Arial" panose="020B0604020202020204" pitchFamily="34" charset="0"/>
            </a:rPr>
            <a:t>Odam conducts surveys via an iPad after the appointment to capture member satisfaction and other qualitative data. The survey was developed in collaboration with Odam</a:t>
          </a:r>
          <a:r>
            <a:rPr lang="en-US" sz="1200">
              <a:solidFill>
                <a:schemeClr val="tx2"/>
              </a:solidFill>
              <a:effectLst/>
              <a:latin typeface="+mn-lt"/>
              <a:ea typeface="Arial" panose="020B0604020202020204" pitchFamily="34" charset="0"/>
            </a:rPr>
            <a:t>. </a:t>
          </a:r>
          <a:endParaRPr lang="en-US" sz="1200" dirty="0">
            <a:solidFill>
              <a:schemeClr val="tx2"/>
            </a:solidFill>
          </a:endParaRPr>
        </a:p>
      </dgm:t>
    </dgm:pt>
    <dgm:pt modelId="{5696FB21-6AF7-494E-B12F-526DD3B8ABDB}" type="parTrans" cxnId="{D989B098-26F9-4B4B-91D0-5F9688DBF3C9}">
      <dgm:prSet/>
      <dgm:spPr/>
      <dgm:t>
        <a:bodyPr/>
        <a:lstStyle/>
        <a:p>
          <a:endParaRPr lang="en-US"/>
        </a:p>
      </dgm:t>
    </dgm:pt>
    <dgm:pt modelId="{1EC88020-6DB3-455F-B2C3-97552DB384B0}" type="sibTrans" cxnId="{D989B098-26F9-4B4B-91D0-5F9688DBF3C9}">
      <dgm:prSet/>
      <dgm:spPr/>
      <dgm:t>
        <a:bodyPr/>
        <a:lstStyle/>
        <a:p>
          <a:endParaRPr lang="en-US"/>
        </a:p>
      </dgm:t>
    </dgm:pt>
    <dgm:pt modelId="{8F901242-52E5-4778-8A28-0CA5B3076A05}">
      <dgm:prSet phldrT="[Text]" custT="1"/>
      <dgm:spPr/>
      <dgm:t>
        <a:bodyPr/>
        <a:lstStyle/>
        <a:p>
          <a:r>
            <a:rPr lang="en-US" sz="1300" b="1" dirty="0"/>
            <a:t>Can Odam schedule stand-by appointments if their schedule is full?</a:t>
          </a:r>
        </a:p>
      </dgm:t>
    </dgm:pt>
    <dgm:pt modelId="{2DFD1DE7-81EC-4BEF-B0BA-D077491D26CE}" type="parTrans" cxnId="{972B327D-BFE8-49E0-B82F-CB690D3AE52C}">
      <dgm:prSet/>
      <dgm:spPr/>
      <dgm:t>
        <a:bodyPr/>
        <a:lstStyle/>
        <a:p>
          <a:endParaRPr lang="en-US"/>
        </a:p>
      </dgm:t>
    </dgm:pt>
    <dgm:pt modelId="{9B79105C-8675-49A9-8B9B-0F75FDE72E19}" type="sibTrans" cxnId="{972B327D-BFE8-49E0-B82F-CB690D3AE52C}">
      <dgm:prSet/>
      <dgm:spPr/>
      <dgm:t>
        <a:bodyPr/>
        <a:lstStyle/>
        <a:p>
          <a:endParaRPr lang="en-US"/>
        </a:p>
      </dgm:t>
    </dgm:pt>
    <dgm:pt modelId="{A65C8227-2430-4073-A43F-5B21C6398E05}">
      <dgm:prSet phldrT="[Text]" custT="1"/>
      <dgm:spPr/>
      <dgm:t>
        <a:bodyPr/>
        <a:lstStyle/>
        <a:p>
          <a:pPr>
            <a:buNone/>
          </a:pPr>
          <a:r>
            <a:rPr lang="en-US" sz="1200">
              <a:solidFill>
                <a:schemeClr val="tx2"/>
              </a:solidFill>
            </a:rPr>
            <a:t>Yes, if they are in the area and if there are cancellations. They will call patient/member if they can/cannot make it.</a:t>
          </a:r>
          <a:endParaRPr lang="en-US" sz="1200" dirty="0">
            <a:solidFill>
              <a:schemeClr val="tx2"/>
            </a:solidFill>
          </a:endParaRPr>
        </a:p>
      </dgm:t>
    </dgm:pt>
    <dgm:pt modelId="{8E13A962-A058-4C4C-AE93-D92FA0DC5C1E}" type="parTrans" cxnId="{D7D3C4A1-6127-46F3-8EC7-E4B4F3C16CA6}">
      <dgm:prSet/>
      <dgm:spPr/>
      <dgm:t>
        <a:bodyPr/>
        <a:lstStyle/>
        <a:p>
          <a:endParaRPr lang="en-US"/>
        </a:p>
      </dgm:t>
    </dgm:pt>
    <dgm:pt modelId="{1EFA0186-3E22-4A7C-9C4E-3316D01D276B}" type="sibTrans" cxnId="{D7D3C4A1-6127-46F3-8EC7-E4B4F3C16CA6}">
      <dgm:prSet/>
      <dgm:spPr/>
      <dgm:t>
        <a:bodyPr/>
        <a:lstStyle/>
        <a:p>
          <a:endParaRPr lang="en-US"/>
        </a:p>
      </dgm:t>
    </dgm:pt>
    <dgm:pt modelId="{8BD1B3A4-564E-4ED8-B4B3-D9FCA6E05EE0}">
      <dgm:prSet phldrT="[Text]" custT="1"/>
      <dgm:spPr/>
      <dgm:t>
        <a:bodyPr/>
        <a:lstStyle/>
        <a:p>
          <a:r>
            <a:rPr lang="en-US" sz="1300" b="1" dirty="0"/>
            <a:t>When did the mobile clinic begin operations?</a:t>
          </a:r>
        </a:p>
      </dgm:t>
    </dgm:pt>
    <dgm:pt modelId="{58F75ED5-0116-42BF-93F7-D1B78A362855}" type="parTrans" cxnId="{D0AF5C10-3AD5-4D29-ADB3-A5F9B1450797}">
      <dgm:prSet/>
      <dgm:spPr/>
      <dgm:t>
        <a:bodyPr/>
        <a:lstStyle/>
        <a:p>
          <a:endParaRPr lang="en-US"/>
        </a:p>
      </dgm:t>
    </dgm:pt>
    <dgm:pt modelId="{15CDE7FC-9B5F-4A9F-9E93-7C237DCADB87}" type="sibTrans" cxnId="{D0AF5C10-3AD5-4D29-ADB3-A5F9B1450797}">
      <dgm:prSet/>
      <dgm:spPr/>
      <dgm:t>
        <a:bodyPr/>
        <a:lstStyle/>
        <a:p>
          <a:endParaRPr lang="en-US"/>
        </a:p>
      </dgm:t>
    </dgm:pt>
    <dgm:pt modelId="{0519000E-10FD-48FF-B095-FC65121D8A95}">
      <dgm:prSet phldrT="[Text]" custT="1"/>
      <dgm:spPr/>
      <dgm:t>
        <a:bodyPr/>
        <a:lstStyle/>
        <a:p>
          <a:pPr>
            <a:buNone/>
          </a:pPr>
          <a:r>
            <a:rPr lang="en-US" sz="1200" dirty="0">
              <a:solidFill>
                <a:schemeClr val="tx2"/>
              </a:solidFill>
            </a:rPr>
            <a:t>The mobile clinic began operations in May 2022. </a:t>
          </a:r>
        </a:p>
      </dgm:t>
    </dgm:pt>
    <dgm:pt modelId="{E12FD6E3-FAAB-4E54-AEC5-CD7B8061CB77}" type="parTrans" cxnId="{28D1663D-117B-4C2B-BE71-3B70C9358B07}">
      <dgm:prSet/>
      <dgm:spPr/>
      <dgm:t>
        <a:bodyPr/>
        <a:lstStyle/>
        <a:p>
          <a:endParaRPr lang="en-US"/>
        </a:p>
      </dgm:t>
    </dgm:pt>
    <dgm:pt modelId="{01076C55-3C6E-486B-8D0E-4FE1B9EAB9E7}" type="sibTrans" cxnId="{28D1663D-117B-4C2B-BE71-3B70C9358B07}">
      <dgm:prSet/>
      <dgm:spPr/>
      <dgm:t>
        <a:bodyPr/>
        <a:lstStyle/>
        <a:p>
          <a:endParaRPr lang="en-US"/>
        </a:p>
      </dgm:t>
    </dgm:pt>
    <dgm:pt modelId="{75C1F5B9-CF3E-4AC2-AE9C-4350F1FB5DB6}" type="pres">
      <dgm:prSet presAssocID="{459EB3FF-FF5B-46E7-ACB9-72823A918DA9}" presName="Name0" presStyleCnt="0">
        <dgm:presLayoutVars>
          <dgm:dir/>
          <dgm:animLvl val="lvl"/>
          <dgm:resizeHandles val="exact"/>
        </dgm:presLayoutVars>
      </dgm:prSet>
      <dgm:spPr/>
    </dgm:pt>
    <dgm:pt modelId="{27836208-7E1D-4C22-8019-F4A3761E51E7}" type="pres">
      <dgm:prSet presAssocID="{1218B67E-8219-4CD8-8D1A-BD6BFD192D9D}" presName="linNode" presStyleCnt="0"/>
      <dgm:spPr/>
    </dgm:pt>
    <dgm:pt modelId="{ACC69393-5BE7-4937-9D51-65591CF57511}" type="pres">
      <dgm:prSet presAssocID="{1218B67E-8219-4CD8-8D1A-BD6BFD192D9D}" presName="parentText" presStyleLbl="node1" presStyleIdx="0" presStyleCnt="6" custScaleX="62836" custScaleY="30626" custLinFactNeighborY="19393">
        <dgm:presLayoutVars>
          <dgm:chMax val="1"/>
          <dgm:bulletEnabled val="1"/>
        </dgm:presLayoutVars>
      </dgm:prSet>
      <dgm:spPr/>
    </dgm:pt>
    <dgm:pt modelId="{3375F6C5-6526-4643-A97D-8C5935AD1C7C}" type="pres">
      <dgm:prSet presAssocID="{1218B67E-8219-4CD8-8D1A-BD6BFD192D9D}" presName="descendantText" presStyleLbl="alignAccFollowNode1" presStyleIdx="0" presStyleCnt="6" custScaleX="124745" custScaleY="32050" custLinFactNeighborX="-497" custLinFactNeighborY="23999">
        <dgm:presLayoutVars>
          <dgm:bulletEnabled val="1"/>
        </dgm:presLayoutVars>
      </dgm:prSet>
      <dgm:spPr/>
    </dgm:pt>
    <dgm:pt modelId="{8DCC86AB-8E74-4CB0-8AAA-1EE7BB1B3FFE}" type="pres">
      <dgm:prSet presAssocID="{0AFBD346-2476-43BE-A70D-CB8C7EAEDE13}" presName="sp" presStyleCnt="0"/>
      <dgm:spPr/>
    </dgm:pt>
    <dgm:pt modelId="{4283D942-BC73-4E09-B763-8F2D7C2F9113}" type="pres">
      <dgm:prSet presAssocID="{0B7F7757-DD36-44C2-A096-86D2F7383CDB}" presName="linNode" presStyleCnt="0"/>
      <dgm:spPr/>
    </dgm:pt>
    <dgm:pt modelId="{18B9BF22-590A-4F98-80E0-0EB9406C1A09}" type="pres">
      <dgm:prSet presAssocID="{0B7F7757-DD36-44C2-A096-86D2F7383CDB}" presName="parentText" presStyleLbl="node1" presStyleIdx="1" presStyleCnt="6" custScaleX="63035" custScaleY="16766" custLinFactNeighborX="-3276" custLinFactNeighborY="-42598">
        <dgm:presLayoutVars>
          <dgm:chMax val="1"/>
          <dgm:bulletEnabled val="1"/>
        </dgm:presLayoutVars>
      </dgm:prSet>
      <dgm:spPr/>
    </dgm:pt>
    <dgm:pt modelId="{2F49FA2B-079D-4FA5-8100-454FD1BB1942}" type="pres">
      <dgm:prSet presAssocID="{0B7F7757-DD36-44C2-A096-86D2F7383CDB}" presName="descendantText" presStyleLbl="alignAccFollowNode1" presStyleIdx="1" presStyleCnt="6" custScaleX="124695" custScaleY="17239" custLinFactNeighborX="1" custLinFactNeighborY="-44092">
        <dgm:presLayoutVars>
          <dgm:bulletEnabled val="1"/>
        </dgm:presLayoutVars>
      </dgm:prSet>
      <dgm:spPr/>
    </dgm:pt>
    <dgm:pt modelId="{C2A4DBBD-6402-4D0D-9EA0-8D39077CB7FB}" type="pres">
      <dgm:prSet presAssocID="{E8203CAD-7559-46A5-BCF5-D0EB375F3FEC}" presName="sp" presStyleCnt="0"/>
      <dgm:spPr/>
    </dgm:pt>
    <dgm:pt modelId="{90157F02-B68C-4252-9243-04651FF7EB91}" type="pres">
      <dgm:prSet presAssocID="{095F5262-2556-4712-9640-9BB4306CE599}" presName="linNode" presStyleCnt="0"/>
      <dgm:spPr/>
    </dgm:pt>
    <dgm:pt modelId="{59412C2F-CA5E-42C5-88C8-648B1EA56118}" type="pres">
      <dgm:prSet presAssocID="{095F5262-2556-4712-9640-9BB4306CE599}" presName="parentText" presStyleLbl="node1" presStyleIdx="2" presStyleCnt="6" custScaleX="80797" custScaleY="24334" custLinFactNeighborY="-2943">
        <dgm:presLayoutVars>
          <dgm:chMax val="1"/>
          <dgm:bulletEnabled val="1"/>
        </dgm:presLayoutVars>
      </dgm:prSet>
      <dgm:spPr/>
    </dgm:pt>
    <dgm:pt modelId="{FDB8BA7E-C34F-41E9-B500-25A17CDD8B5D}" type="pres">
      <dgm:prSet presAssocID="{095F5262-2556-4712-9640-9BB4306CE599}" presName="descendantText" presStyleLbl="alignAccFollowNode1" presStyleIdx="2" presStyleCnt="6" custScaleX="158555" custScaleY="26593" custLinFactNeighborX="-298" custLinFactNeighborY="-4133">
        <dgm:presLayoutVars>
          <dgm:bulletEnabled val="1"/>
        </dgm:presLayoutVars>
      </dgm:prSet>
      <dgm:spPr/>
    </dgm:pt>
    <dgm:pt modelId="{1B01A7B5-FAEC-475E-87FB-1CAF30A6683D}" type="pres">
      <dgm:prSet presAssocID="{7E8FC7E6-9C43-4E67-A622-1FB6B0810695}" presName="sp" presStyleCnt="0"/>
      <dgm:spPr/>
    </dgm:pt>
    <dgm:pt modelId="{921663B9-580A-4F73-8F3A-D8CB6082C6E9}" type="pres">
      <dgm:prSet presAssocID="{75738227-9BE4-4450-8715-A692D70DD5D4}" presName="linNode" presStyleCnt="0"/>
      <dgm:spPr/>
    </dgm:pt>
    <dgm:pt modelId="{86792DE8-D8F1-4718-9B4A-5B9A42634EFF}" type="pres">
      <dgm:prSet presAssocID="{75738227-9BE4-4450-8715-A692D70DD5D4}" presName="parentText" presStyleLbl="node1" presStyleIdx="3" presStyleCnt="6" custScaleX="72792" custScaleY="23324" custLinFactNeighborY="-4138">
        <dgm:presLayoutVars>
          <dgm:chMax val="1"/>
          <dgm:bulletEnabled val="1"/>
        </dgm:presLayoutVars>
      </dgm:prSet>
      <dgm:spPr/>
    </dgm:pt>
    <dgm:pt modelId="{8E9AA22C-7533-429D-9930-B0ED9F18A2E4}" type="pres">
      <dgm:prSet presAssocID="{75738227-9BE4-4450-8715-A692D70DD5D4}" presName="descendantText" presStyleLbl="alignAccFollowNode1" presStyleIdx="3" presStyleCnt="6" custScaleX="141547" custScaleY="25792" custLinFactNeighborY="-5165">
        <dgm:presLayoutVars>
          <dgm:bulletEnabled val="1"/>
        </dgm:presLayoutVars>
      </dgm:prSet>
      <dgm:spPr/>
    </dgm:pt>
    <dgm:pt modelId="{477FDBE4-3076-40E6-9E12-769228D35875}" type="pres">
      <dgm:prSet presAssocID="{44CF5086-6C81-4872-A3AD-637629C8BC74}" presName="sp" presStyleCnt="0"/>
      <dgm:spPr/>
    </dgm:pt>
    <dgm:pt modelId="{FF10BC0A-D505-4273-A76A-FD2D21E51C40}" type="pres">
      <dgm:prSet presAssocID="{8F901242-52E5-4778-8A28-0CA5B3076A05}" presName="linNode" presStyleCnt="0"/>
      <dgm:spPr/>
    </dgm:pt>
    <dgm:pt modelId="{CD0EF534-5F71-47C9-9CF7-D7137C0AA6A0}" type="pres">
      <dgm:prSet presAssocID="{8F901242-52E5-4778-8A28-0CA5B3076A05}" presName="parentText" presStyleLbl="node1" presStyleIdx="4" presStyleCnt="6" custScaleX="67515" custScaleY="23798" custLinFactNeighborX="123" custLinFactNeighborY="24924">
        <dgm:presLayoutVars>
          <dgm:chMax val="1"/>
          <dgm:bulletEnabled val="1"/>
        </dgm:presLayoutVars>
      </dgm:prSet>
      <dgm:spPr/>
    </dgm:pt>
    <dgm:pt modelId="{72C8C6E2-7A44-4E70-AC6D-C19520871319}" type="pres">
      <dgm:prSet presAssocID="{8F901242-52E5-4778-8A28-0CA5B3076A05}" presName="descendantText" presStyleLbl="alignAccFollowNode1" presStyleIdx="4" presStyleCnt="6" custScaleX="133310" custScaleY="24530" custLinFactNeighborX="-1655" custLinFactNeighborY="30151">
        <dgm:presLayoutVars>
          <dgm:bulletEnabled val="1"/>
        </dgm:presLayoutVars>
      </dgm:prSet>
      <dgm:spPr/>
    </dgm:pt>
    <dgm:pt modelId="{ED0405FE-DCE9-47DE-A752-4386021889A5}" type="pres">
      <dgm:prSet presAssocID="{9B79105C-8675-49A9-8B9B-0F75FDE72E19}" presName="sp" presStyleCnt="0"/>
      <dgm:spPr/>
    </dgm:pt>
    <dgm:pt modelId="{4E39E5C5-25D8-4C87-95CB-96709EB6F289}" type="pres">
      <dgm:prSet presAssocID="{8BD1B3A4-564E-4ED8-B4B3-D9FCA6E05EE0}" presName="linNode" presStyleCnt="0"/>
      <dgm:spPr/>
    </dgm:pt>
    <dgm:pt modelId="{04E4C566-7B2A-4401-90B1-15A222E88C42}" type="pres">
      <dgm:prSet presAssocID="{8BD1B3A4-564E-4ED8-B4B3-D9FCA6E05EE0}" presName="parentText" presStyleLbl="node1" presStyleIdx="5" presStyleCnt="6" custScaleX="72792" custScaleY="27201" custLinFactNeighborX="-1" custLinFactNeighborY="-34202">
        <dgm:presLayoutVars>
          <dgm:chMax val="1"/>
          <dgm:bulletEnabled val="1"/>
        </dgm:presLayoutVars>
      </dgm:prSet>
      <dgm:spPr/>
    </dgm:pt>
    <dgm:pt modelId="{F8CA9749-7975-41F8-962B-FBDA145B855B}" type="pres">
      <dgm:prSet presAssocID="{8BD1B3A4-564E-4ED8-B4B3-D9FCA6E05EE0}" presName="descendantText" presStyleLbl="alignAccFollowNode1" presStyleIdx="5" presStyleCnt="6" custScaleX="141547" custScaleY="34884" custLinFactNeighborX="-1122" custLinFactNeighborY="-41629">
        <dgm:presLayoutVars>
          <dgm:bulletEnabled val="1"/>
        </dgm:presLayoutVars>
      </dgm:prSet>
      <dgm:spPr/>
    </dgm:pt>
  </dgm:ptLst>
  <dgm:cxnLst>
    <dgm:cxn modelId="{D0AF5C10-3AD5-4D29-ADB3-A5F9B1450797}" srcId="{459EB3FF-FF5B-46E7-ACB9-72823A918DA9}" destId="{8BD1B3A4-564E-4ED8-B4B3-D9FCA6E05EE0}" srcOrd="5" destOrd="0" parTransId="{58F75ED5-0116-42BF-93F7-D1B78A362855}" sibTransId="{15CDE7FC-9B5F-4A9F-9E93-7C237DCADB87}"/>
    <dgm:cxn modelId="{F02F6A1D-7B12-4DB9-B471-E068242ABC18}" type="presOf" srcId="{8BD2F74E-92ED-42BF-B53C-C6B078877746}" destId="{2F49FA2B-079D-4FA5-8100-454FD1BB1942}" srcOrd="0" destOrd="0" presId="urn:microsoft.com/office/officeart/2005/8/layout/vList5"/>
    <dgm:cxn modelId="{28D1663D-117B-4C2B-BE71-3B70C9358B07}" srcId="{8BD1B3A4-564E-4ED8-B4B3-D9FCA6E05EE0}" destId="{0519000E-10FD-48FF-B095-FC65121D8A95}" srcOrd="0" destOrd="0" parTransId="{E12FD6E3-FAAB-4E54-AEC5-CD7B8061CB77}" sibTransId="{01076C55-3C6E-486B-8D0E-4FE1B9EAB9E7}"/>
    <dgm:cxn modelId="{5C980061-F64F-4015-A611-6DAB874DA70D}" type="presOf" srcId="{8F901242-52E5-4778-8A28-0CA5B3076A05}" destId="{CD0EF534-5F71-47C9-9CF7-D7137C0AA6A0}" srcOrd="0" destOrd="0" presId="urn:microsoft.com/office/officeart/2005/8/layout/vList5"/>
    <dgm:cxn modelId="{8075FC61-7953-42A5-99F3-C87D0C00764B}" type="presOf" srcId="{1218B67E-8219-4CD8-8D1A-BD6BFD192D9D}" destId="{ACC69393-5BE7-4937-9D51-65591CF57511}" srcOrd="0" destOrd="0" presId="urn:microsoft.com/office/officeart/2005/8/layout/vList5"/>
    <dgm:cxn modelId="{972B327D-BFE8-49E0-B82F-CB690D3AE52C}" srcId="{459EB3FF-FF5B-46E7-ACB9-72823A918DA9}" destId="{8F901242-52E5-4778-8A28-0CA5B3076A05}" srcOrd="4" destOrd="0" parTransId="{2DFD1DE7-81EC-4BEF-B0BA-D077491D26CE}" sibTransId="{9B79105C-8675-49A9-8B9B-0F75FDE72E19}"/>
    <dgm:cxn modelId="{D989B098-26F9-4B4B-91D0-5F9688DBF3C9}" srcId="{75738227-9BE4-4450-8715-A692D70DD5D4}" destId="{36A57401-79A5-473E-AF48-ED7756331816}" srcOrd="0" destOrd="0" parTransId="{5696FB21-6AF7-494E-B12F-526DD3B8ABDB}" sibTransId="{1EC88020-6DB3-455F-B2C3-97552DB384B0}"/>
    <dgm:cxn modelId="{3B595699-9B3A-4226-AE67-F03C19BC44B4}" srcId="{459EB3FF-FF5B-46E7-ACB9-72823A918DA9}" destId="{095F5262-2556-4712-9640-9BB4306CE599}" srcOrd="2" destOrd="0" parTransId="{31DD1EBE-AB40-46F5-BC72-786152C9C246}" sibTransId="{7E8FC7E6-9C43-4E67-A622-1FB6B0810695}"/>
    <dgm:cxn modelId="{D7D3C4A1-6127-46F3-8EC7-E4B4F3C16CA6}" srcId="{8F901242-52E5-4778-8A28-0CA5B3076A05}" destId="{A65C8227-2430-4073-A43F-5B21C6398E05}" srcOrd="0" destOrd="0" parTransId="{8E13A962-A058-4C4C-AE93-D92FA0DC5C1E}" sibTransId="{1EFA0186-3E22-4A7C-9C4E-3316D01D276B}"/>
    <dgm:cxn modelId="{EAC043A8-D0A8-46FC-8302-F438A7DF1104}" srcId="{1218B67E-8219-4CD8-8D1A-BD6BFD192D9D}" destId="{25E8E08D-FD97-45A0-A2E2-4CE0335C8734}" srcOrd="0" destOrd="0" parTransId="{CDB3FA1B-5487-4FE9-BDFF-5478F04AF79E}" sibTransId="{DB4732D0-D819-440F-A9AD-7BB8BC39A508}"/>
    <dgm:cxn modelId="{803FEDAA-EFF1-42AD-B3D3-9026AB6F102E}" type="presOf" srcId="{36A57401-79A5-473E-AF48-ED7756331816}" destId="{8E9AA22C-7533-429D-9930-B0ED9F18A2E4}" srcOrd="0" destOrd="0" presId="urn:microsoft.com/office/officeart/2005/8/layout/vList5"/>
    <dgm:cxn modelId="{8BDC2DAE-4F39-42B1-9DF7-E790277CB898}" srcId="{095F5262-2556-4712-9640-9BB4306CE599}" destId="{81E6997A-7811-45B1-8132-987CF8677F2A}" srcOrd="0" destOrd="0" parTransId="{381AB952-926D-4522-BB5B-A47E695A6DA6}" sibTransId="{44A08186-05E4-43FC-9AC0-F556ECDD0539}"/>
    <dgm:cxn modelId="{240CC2B8-B4C6-466F-84CA-2E86A6AB26B8}" type="presOf" srcId="{A65C8227-2430-4073-A43F-5B21C6398E05}" destId="{72C8C6E2-7A44-4E70-AC6D-C19520871319}" srcOrd="0" destOrd="0" presId="urn:microsoft.com/office/officeart/2005/8/layout/vList5"/>
    <dgm:cxn modelId="{44DB1BBD-D9A5-4A65-B236-07803AF97FC1}" type="presOf" srcId="{8BD1B3A4-564E-4ED8-B4B3-D9FCA6E05EE0}" destId="{04E4C566-7B2A-4401-90B1-15A222E88C42}" srcOrd="0" destOrd="0" presId="urn:microsoft.com/office/officeart/2005/8/layout/vList5"/>
    <dgm:cxn modelId="{BEE4D5BE-E90F-4D9B-B62F-3CB698378685}" srcId="{459EB3FF-FF5B-46E7-ACB9-72823A918DA9}" destId="{75738227-9BE4-4450-8715-A692D70DD5D4}" srcOrd="3" destOrd="0" parTransId="{CF160FEB-C7BA-461C-A0C4-5B0F5DCC3729}" sibTransId="{44CF5086-6C81-4872-A3AD-637629C8BC74}"/>
    <dgm:cxn modelId="{114338BF-6F23-4997-B250-B9519A002770}" srcId="{459EB3FF-FF5B-46E7-ACB9-72823A918DA9}" destId="{0B7F7757-DD36-44C2-A096-86D2F7383CDB}" srcOrd="1" destOrd="0" parTransId="{C1DDAB00-0929-4AAD-870E-D390FBF503E7}" sibTransId="{E8203CAD-7559-46A5-BCF5-D0EB375F3FEC}"/>
    <dgm:cxn modelId="{5898DFC0-14FA-4D30-A3F0-4DD41C9544D2}" srcId="{0B7F7757-DD36-44C2-A096-86D2F7383CDB}" destId="{8BD2F74E-92ED-42BF-B53C-C6B078877746}" srcOrd="0" destOrd="0" parTransId="{73C0F3B7-DF7D-4B08-8F4C-6F6DC628F8F7}" sibTransId="{AAB3F25E-470A-402E-A9F5-BFE8412E559F}"/>
    <dgm:cxn modelId="{2CBE8CC7-C511-4A62-BB99-B13655231837}" type="presOf" srcId="{0B7F7757-DD36-44C2-A096-86D2F7383CDB}" destId="{18B9BF22-590A-4F98-80E0-0EB9406C1A09}" srcOrd="0" destOrd="0" presId="urn:microsoft.com/office/officeart/2005/8/layout/vList5"/>
    <dgm:cxn modelId="{06E1A0CE-4FFB-4DE4-BD4C-91E8F4B70A3A}" type="presOf" srcId="{25E8E08D-FD97-45A0-A2E2-4CE0335C8734}" destId="{3375F6C5-6526-4643-A97D-8C5935AD1C7C}" srcOrd="0" destOrd="0" presId="urn:microsoft.com/office/officeart/2005/8/layout/vList5"/>
    <dgm:cxn modelId="{0E6DBADF-F1DD-4822-9F28-B4921D778B88}" type="presOf" srcId="{81E6997A-7811-45B1-8132-987CF8677F2A}" destId="{FDB8BA7E-C34F-41E9-B500-25A17CDD8B5D}" srcOrd="0" destOrd="0" presId="urn:microsoft.com/office/officeart/2005/8/layout/vList5"/>
    <dgm:cxn modelId="{23FFB9E6-6F6E-4313-AA7B-3DE5F7560D2E}" srcId="{459EB3FF-FF5B-46E7-ACB9-72823A918DA9}" destId="{1218B67E-8219-4CD8-8D1A-BD6BFD192D9D}" srcOrd="0" destOrd="0" parTransId="{AEE01816-6B94-465E-A0DF-BFB1910D1A7F}" sibTransId="{0AFBD346-2476-43BE-A70D-CB8C7EAEDE13}"/>
    <dgm:cxn modelId="{8686BFEA-69C3-42E1-80FE-32FE4AE07D82}" type="presOf" srcId="{0519000E-10FD-48FF-B095-FC65121D8A95}" destId="{F8CA9749-7975-41F8-962B-FBDA145B855B}" srcOrd="0" destOrd="0" presId="urn:microsoft.com/office/officeart/2005/8/layout/vList5"/>
    <dgm:cxn modelId="{6A65B6FA-6533-4264-966C-BCECDD3FF49F}" type="presOf" srcId="{095F5262-2556-4712-9640-9BB4306CE599}" destId="{59412C2F-CA5E-42C5-88C8-648B1EA56118}" srcOrd="0" destOrd="0" presId="urn:microsoft.com/office/officeart/2005/8/layout/vList5"/>
    <dgm:cxn modelId="{D9D09DFE-D714-4294-99C5-5E42A05AA2F1}" type="presOf" srcId="{459EB3FF-FF5B-46E7-ACB9-72823A918DA9}" destId="{75C1F5B9-CF3E-4AC2-AE9C-4350F1FB5DB6}" srcOrd="0" destOrd="0" presId="urn:microsoft.com/office/officeart/2005/8/layout/vList5"/>
    <dgm:cxn modelId="{3A4FB2FF-6863-40CB-89E7-CEDDFA393622}" type="presOf" srcId="{75738227-9BE4-4450-8715-A692D70DD5D4}" destId="{86792DE8-D8F1-4718-9B4A-5B9A42634EFF}" srcOrd="0" destOrd="0" presId="urn:microsoft.com/office/officeart/2005/8/layout/vList5"/>
    <dgm:cxn modelId="{B8D96103-F129-415A-8DF4-35F15B10B1C3}" type="presParOf" srcId="{75C1F5B9-CF3E-4AC2-AE9C-4350F1FB5DB6}" destId="{27836208-7E1D-4C22-8019-F4A3761E51E7}" srcOrd="0" destOrd="0" presId="urn:microsoft.com/office/officeart/2005/8/layout/vList5"/>
    <dgm:cxn modelId="{71D9B1C0-6EF7-4FD4-A35B-4CFE3CF39F99}" type="presParOf" srcId="{27836208-7E1D-4C22-8019-F4A3761E51E7}" destId="{ACC69393-5BE7-4937-9D51-65591CF57511}" srcOrd="0" destOrd="0" presId="urn:microsoft.com/office/officeart/2005/8/layout/vList5"/>
    <dgm:cxn modelId="{EE14A755-4BE3-4203-B9D3-6D10A2A5B973}" type="presParOf" srcId="{27836208-7E1D-4C22-8019-F4A3761E51E7}" destId="{3375F6C5-6526-4643-A97D-8C5935AD1C7C}" srcOrd="1" destOrd="0" presId="urn:microsoft.com/office/officeart/2005/8/layout/vList5"/>
    <dgm:cxn modelId="{34C99624-362C-49FC-AB1B-A0F9D2173ADF}" type="presParOf" srcId="{75C1F5B9-CF3E-4AC2-AE9C-4350F1FB5DB6}" destId="{8DCC86AB-8E74-4CB0-8AAA-1EE7BB1B3FFE}" srcOrd="1" destOrd="0" presId="urn:microsoft.com/office/officeart/2005/8/layout/vList5"/>
    <dgm:cxn modelId="{7B9211CB-291F-4C0D-AAD0-A967E8F1D2B6}" type="presParOf" srcId="{75C1F5B9-CF3E-4AC2-AE9C-4350F1FB5DB6}" destId="{4283D942-BC73-4E09-B763-8F2D7C2F9113}" srcOrd="2" destOrd="0" presId="urn:microsoft.com/office/officeart/2005/8/layout/vList5"/>
    <dgm:cxn modelId="{563BE539-D0C6-49CF-AFE2-D59C4041EFF7}" type="presParOf" srcId="{4283D942-BC73-4E09-B763-8F2D7C2F9113}" destId="{18B9BF22-590A-4F98-80E0-0EB9406C1A09}" srcOrd="0" destOrd="0" presId="urn:microsoft.com/office/officeart/2005/8/layout/vList5"/>
    <dgm:cxn modelId="{8E533832-6ABB-4D4A-839D-DEF4A1B33A68}" type="presParOf" srcId="{4283D942-BC73-4E09-B763-8F2D7C2F9113}" destId="{2F49FA2B-079D-4FA5-8100-454FD1BB1942}" srcOrd="1" destOrd="0" presId="urn:microsoft.com/office/officeart/2005/8/layout/vList5"/>
    <dgm:cxn modelId="{812CD4B9-6666-4F6D-AD53-CD26BF1241FD}" type="presParOf" srcId="{75C1F5B9-CF3E-4AC2-AE9C-4350F1FB5DB6}" destId="{C2A4DBBD-6402-4D0D-9EA0-8D39077CB7FB}" srcOrd="3" destOrd="0" presId="urn:microsoft.com/office/officeart/2005/8/layout/vList5"/>
    <dgm:cxn modelId="{61D07504-1FED-448F-9CFA-9FC284403AC0}" type="presParOf" srcId="{75C1F5B9-CF3E-4AC2-AE9C-4350F1FB5DB6}" destId="{90157F02-B68C-4252-9243-04651FF7EB91}" srcOrd="4" destOrd="0" presId="urn:microsoft.com/office/officeart/2005/8/layout/vList5"/>
    <dgm:cxn modelId="{4235D1F8-0D38-487E-B567-C71EC1C488C5}" type="presParOf" srcId="{90157F02-B68C-4252-9243-04651FF7EB91}" destId="{59412C2F-CA5E-42C5-88C8-648B1EA56118}" srcOrd="0" destOrd="0" presId="urn:microsoft.com/office/officeart/2005/8/layout/vList5"/>
    <dgm:cxn modelId="{DF859F02-BA2C-4D45-B7C9-CE6AF3C7B907}" type="presParOf" srcId="{90157F02-B68C-4252-9243-04651FF7EB91}" destId="{FDB8BA7E-C34F-41E9-B500-25A17CDD8B5D}" srcOrd="1" destOrd="0" presId="urn:microsoft.com/office/officeart/2005/8/layout/vList5"/>
    <dgm:cxn modelId="{47C7876B-17A8-43EC-A937-4AE0D218981A}" type="presParOf" srcId="{75C1F5B9-CF3E-4AC2-AE9C-4350F1FB5DB6}" destId="{1B01A7B5-FAEC-475E-87FB-1CAF30A6683D}" srcOrd="5" destOrd="0" presId="urn:microsoft.com/office/officeart/2005/8/layout/vList5"/>
    <dgm:cxn modelId="{14EA7EF2-C378-4FAD-8949-9C065A36CC2F}" type="presParOf" srcId="{75C1F5B9-CF3E-4AC2-AE9C-4350F1FB5DB6}" destId="{921663B9-580A-4F73-8F3A-D8CB6082C6E9}" srcOrd="6" destOrd="0" presId="urn:microsoft.com/office/officeart/2005/8/layout/vList5"/>
    <dgm:cxn modelId="{3C12C082-BCFD-45AD-B9D0-9B98BDCFADDE}" type="presParOf" srcId="{921663B9-580A-4F73-8F3A-D8CB6082C6E9}" destId="{86792DE8-D8F1-4718-9B4A-5B9A42634EFF}" srcOrd="0" destOrd="0" presId="urn:microsoft.com/office/officeart/2005/8/layout/vList5"/>
    <dgm:cxn modelId="{C3CCDED1-E623-4C95-829E-B7AF1EE78272}" type="presParOf" srcId="{921663B9-580A-4F73-8F3A-D8CB6082C6E9}" destId="{8E9AA22C-7533-429D-9930-B0ED9F18A2E4}" srcOrd="1" destOrd="0" presId="urn:microsoft.com/office/officeart/2005/8/layout/vList5"/>
    <dgm:cxn modelId="{BE8C84C4-75FC-4506-8C3A-741F314E8BC5}" type="presParOf" srcId="{75C1F5B9-CF3E-4AC2-AE9C-4350F1FB5DB6}" destId="{477FDBE4-3076-40E6-9E12-769228D35875}" srcOrd="7" destOrd="0" presId="urn:microsoft.com/office/officeart/2005/8/layout/vList5"/>
    <dgm:cxn modelId="{276DF457-1F97-458F-A220-D8DD32135AE7}" type="presParOf" srcId="{75C1F5B9-CF3E-4AC2-AE9C-4350F1FB5DB6}" destId="{FF10BC0A-D505-4273-A76A-FD2D21E51C40}" srcOrd="8" destOrd="0" presId="urn:microsoft.com/office/officeart/2005/8/layout/vList5"/>
    <dgm:cxn modelId="{A168A87E-E9EA-4BAD-A4E8-B92A65CF657B}" type="presParOf" srcId="{FF10BC0A-D505-4273-A76A-FD2D21E51C40}" destId="{CD0EF534-5F71-47C9-9CF7-D7137C0AA6A0}" srcOrd="0" destOrd="0" presId="urn:microsoft.com/office/officeart/2005/8/layout/vList5"/>
    <dgm:cxn modelId="{7FFDBE80-6C65-4123-B334-B74AC004941B}" type="presParOf" srcId="{FF10BC0A-D505-4273-A76A-FD2D21E51C40}" destId="{72C8C6E2-7A44-4E70-AC6D-C19520871319}" srcOrd="1" destOrd="0" presId="urn:microsoft.com/office/officeart/2005/8/layout/vList5"/>
    <dgm:cxn modelId="{8FE13601-1DF5-4C93-9C1E-BCFA8A4ECA5C}" type="presParOf" srcId="{75C1F5B9-CF3E-4AC2-AE9C-4350F1FB5DB6}" destId="{ED0405FE-DCE9-47DE-A752-4386021889A5}" srcOrd="9" destOrd="0" presId="urn:microsoft.com/office/officeart/2005/8/layout/vList5"/>
    <dgm:cxn modelId="{54719973-D100-42FF-99F0-A9F83C7C4CD6}" type="presParOf" srcId="{75C1F5B9-CF3E-4AC2-AE9C-4350F1FB5DB6}" destId="{4E39E5C5-25D8-4C87-95CB-96709EB6F289}" srcOrd="10" destOrd="0" presId="urn:microsoft.com/office/officeart/2005/8/layout/vList5"/>
    <dgm:cxn modelId="{FA7E9DDB-2156-4547-9CAA-D6FCACE75BBA}" type="presParOf" srcId="{4E39E5C5-25D8-4C87-95CB-96709EB6F289}" destId="{04E4C566-7B2A-4401-90B1-15A222E88C42}" srcOrd="0" destOrd="0" presId="urn:microsoft.com/office/officeart/2005/8/layout/vList5"/>
    <dgm:cxn modelId="{925D5393-89B5-4F38-85AB-D75265845CA4}" type="presParOf" srcId="{4E39E5C5-25D8-4C87-95CB-96709EB6F289}" destId="{F8CA9749-7975-41F8-962B-FBDA145B855B}"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59EB3FF-FF5B-46E7-ACB9-72823A918DA9}" type="doc">
      <dgm:prSet loTypeId="urn:microsoft.com/office/officeart/2005/8/layout/vList5" loCatId="list" qsTypeId="urn:microsoft.com/office/officeart/2005/8/quickstyle/3d3" qsCatId="3D" csTypeId="urn:microsoft.com/office/officeart/2005/8/colors/accent0_3" csCatId="mainScheme" phldr="1"/>
      <dgm:spPr/>
      <dgm:t>
        <a:bodyPr/>
        <a:lstStyle/>
        <a:p>
          <a:endParaRPr lang="en-US"/>
        </a:p>
      </dgm:t>
    </dgm:pt>
    <dgm:pt modelId="{1218B67E-8219-4CD8-8D1A-BD6BFD192D9D}">
      <dgm:prSet phldrT="[Text]" custT="1"/>
      <dgm:spPr/>
      <dgm:t>
        <a:bodyPr/>
        <a:lstStyle/>
        <a:p>
          <a:r>
            <a:rPr lang="en-US" sz="1300" b="1" dirty="0"/>
            <a:t>How are follow-up visits handled after referrals?</a:t>
          </a:r>
        </a:p>
      </dgm:t>
    </dgm:pt>
    <dgm:pt modelId="{AEE01816-6B94-465E-A0DF-BFB1910D1A7F}" type="parTrans" cxnId="{23FFB9E6-6F6E-4313-AA7B-3DE5F7560D2E}">
      <dgm:prSet/>
      <dgm:spPr/>
      <dgm:t>
        <a:bodyPr/>
        <a:lstStyle/>
        <a:p>
          <a:endParaRPr lang="en-US"/>
        </a:p>
      </dgm:t>
    </dgm:pt>
    <dgm:pt modelId="{0AFBD346-2476-43BE-A70D-CB8C7EAEDE13}" type="sibTrans" cxnId="{23FFB9E6-6F6E-4313-AA7B-3DE5F7560D2E}">
      <dgm:prSet/>
      <dgm:spPr/>
      <dgm:t>
        <a:bodyPr/>
        <a:lstStyle/>
        <a:p>
          <a:endParaRPr lang="en-US"/>
        </a:p>
      </dgm:t>
    </dgm:pt>
    <dgm:pt modelId="{25E8E08D-FD97-45A0-A2E2-4CE0335C8734}">
      <dgm:prSet phldrT="[Text]" custT="1"/>
      <dgm:spPr/>
      <dgm:t>
        <a:bodyPr/>
        <a:lstStyle/>
        <a:p>
          <a:pPr>
            <a:buNone/>
          </a:pPr>
          <a:r>
            <a:rPr lang="en-US" sz="1200">
              <a:solidFill>
                <a:schemeClr val="tx2"/>
              </a:solidFill>
              <a:latin typeface="+mn-lt"/>
            </a:rPr>
            <a:t>When</a:t>
          </a:r>
          <a:r>
            <a:rPr lang="en-US" sz="1200" b="1">
              <a:solidFill>
                <a:schemeClr val="tx2"/>
              </a:solidFill>
              <a:latin typeface="+mn-lt"/>
            </a:rPr>
            <a:t> </a:t>
          </a:r>
          <a:r>
            <a:rPr lang="en-US" sz="1200">
              <a:solidFill>
                <a:schemeClr val="tx2"/>
              </a:solidFill>
              <a:latin typeface="+mn-lt"/>
            </a:rPr>
            <a:t>Odam Medical Group receives the consultation notes from member’s specialist, Odam will schedule appointment (on site, in clinic, or virtual) to review the consult notes with patient. Odam Medical Group ensures they understand what’s going on, explain results of tests, etc</a:t>
          </a:r>
          <a:endParaRPr lang="en-US" sz="1400" dirty="0">
            <a:solidFill>
              <a:schemeClr val="tx2"/>
            </a:solidFill>
          </a:endParaRPr>
        </a:p>
      </dgm:t>
    </dgm:pt>
    <dgm:pt modelId="{CDB3FA1B-5487-4FE9-BDFF-5478F04AF79E}" type="parTrans" cxnId="{EAC043A8-D0A8-46FC-8302-F438A7DF1104}">
      <dgm:prSet/>
      <dgm:spPr/>
      <dgm:t>
        <a:bodyPr/>
        <a:lstStyle/>
        <a:p>
          <a:endParaRPr lang="en-US"/>
        </a:p>
      </dgm:t>
    </dgm:pt>
    <dgm:pt modelId="{DB4732D0-D819-440F-A9AD-7BB8BC39A508}" type="sibTrans" cxnId="{EAC043A8-D0A8-46FC-8302-F438A7DF1104}">
      <dgm:prSet/>
      <dgm:spPr/>
      <dgm:t>
        <a:bodyPr/>
        <a:lstStyle/>
        <a:p>
          <a:endParaRPr lang="en-US"/>
        </a:p>
      </dgm:t>
    </dgm:pt>
    <dgm:pt modelId="{0B7F7757-DD36-44C2-A096-86D2F7383CDB}">
      <dgm:prSet phldrT="[Text]" custT="1"/>
      <dgm:spPr/>
      <dgm:t>
        <a:bodyPr/>
        <a:lstStyle/>
        <a:p>
          <a:r>
            <a:rPr lang="en-US" sz="1300" b="1" dirty="0"/>
            <a:t>What happens if a patient needs a specialist?</a:t>
          </a:r>
        </a:p>
      </dgm:t>
    </dgm:pt>
    <dgm:pt modelId="{C1DDAB00-0929-4AAD-870E-D390FBF503E7}" type="parTrans" cxnId="{114338BF-6F23-4997-B250-B9519A002770}">
      <dgm:prSet/>
      <dgm:spPr/>
      <dgm:t>
        <a:bodyPr/>
        <a:lstStyle/>
        <a:p>
          <a:endParaRPr lang="en-US"/>
        </a:p>
      </dgm:t>
    </dgm:pt>
    <dgm:pt modelId="{E8203CAD-7559-46A5-BCF5-D0EB375F3FEC}" type="sibTrans" cxnId="{114338BF-6F23-4997-B250-B9519A002770}">
      <dgm:prSet/>
      <dgm:spPr/>
      <dgm:t>
        <a:bodyPr/>
        <a:lstStyle/>
        <a:p>
          <a:endParaRPr lang="en-US"/>
        </a:p>
      </dgm:t>
    </dgm:pt>
    <dgm:pt modelId="{8BD2F74E-92ED-42BF-B53C-C6B078877746}">
      <dgm:prSet phldrT="[Text]" custT="1"/>
      <dgm:spPr/>
      <dgm:t>
        <a:bodyPr/>
        <a:lstStyle/>
        <a:p>
          <a:pPr>
            <a:buNone/>
          </a:pPr>
          <a:r>
            <a:rPr lang="en-US" sz="1200" dirty="0">
              <a:solidFill>
                <a:schemeClr val="tx2"/>
              </a:solidFill>
              <a:effectLst/>
              <a:latin typeface="+mn-lt"/>
              <a:ea typeface="Arial" panose="020B0604020202020204" pitchFamily="34" charset="0"/>
            </a:rPr>
            <a:t>Odam Medical Group will appropriately refer a patient to a specialist based on the medical need or situation. They embed a list of specialists and specialty clinics in their electronic health records. Odam Medical Group mobile staff will schedule the appointment and ensure member </a:t>
          </a:r>
          <a:r>
            <a:rPr lang="en-US" sz="1200" dirty="0">
              <a:solidFill>
                <a:schemeClr val="tx2"/>
              </a:solidFill>
              <a:latin typeface="+mn-lt"/>
              <a:ea typeface="Arial" panose="020B0604020202020204" pitchFamily="34" charset="0"/>
            </a:rPr>
            <a:t>has </a:t>
          </a:r>
          <a:r>
            <a:rPr lang="en-US" sz="1200" dirty="0">
              <a:solidFill>
                <a:schemeClr val="tx2"/>
              </a:solidFill>
              <a:effectLst/>
              <a:latin typeface="+mn-lt"/>
              <a:ea typeface="Arial" panose="020B0604020202020204" pitchFamily="34" charset="0"/>
            </a:rPr>
            <a:t>transportation and interpreter resources</a:t>
          </a:r>
          <a:r>
            <a:rPr lang="en-US" sz="1200" dirty="0">
              <a:solidFill>
                <a:schemeClr val="tx2"/>
              </a:solidFill>
              <a:latin typeface="+mn-lt"/>
              <a:ea typeface="Arial" panose="020B0604020202020204" pitchFamily="34" charset="0"/>
            </a:rPr>
            <a:t>.</a:t>
          </a:r>
          <a:endParaRPr lang="en-US" sz="1400" dirty="0">
            <a:solidFill>
              <a:schemeClr val="tx2"/>
            </a:solidFill>
          </a:endParaRPr>
        </a:p>
      </dgm:t>
    </dgm:pt>
    <dgm:pt modelId="{73C0F3B7-DF7D-4B08-8F4C-6F6DC628F8F7}" type="parTrans" cxnId="{5898DFC0-14FA-4D30-A3F0-4DD41C9544D2}">
      <dgm:prSet/>
      <dgm:spPr/>
      <dgm:t>
        <a:bodyPr/>
        <a:lstStyle/>
        <a:p>
          <a:endParaRPr lang="en-US"/>
        </a:p>
      </dgm:t>
    </dgm:pt>
    <dgm:pt modelId="{AAB3F25E-470A-402E-A9F5-BFE8412E559F}" type="sibTrans" cxnId="{5898DFC0-14FA-4D30-A3F0-4DD41C9544D2}">
      <dgm:prSet/>
      <dgm:spPr/>
      <dgm:t>
        <a:bodyPr/>
        <a:lstStyle/>
        <a:p>
          <a:endParaRPr lang="en-US"/>
        </a:p>
      </dgm:t>
    </dgm:pt>
    <dgm:pt modelId="{095F5262-2556-4712-9640-9BB4306CE599}">
      <dgm:prSet phldrT="[Text]" custT="1"/>
      <dgm:spPr/>
      <dgm:t>
        <a:bodyPr/>
        <a:lstStyle/>
        <a:p>
          <a:r>
            <a:rPr lang="en-US" sz="1300" b="1" dirty="0"/>
            <a:t>What happens if patient needs to be seen sooner than the mobile clinic can make it to their home?</a:t>
          </a:r>
        </a:p>
      </dgm:t>
    </dgm:pt>
    <dgm:pt modelId="{31DD1EBE-AB40-46F5-BC72-786152C9C246}" type="parTrans" cxnId="{3B595699-9B3A-4226-AE67-F03C19BC44B4}">
      <dgm:prSet/>
      <dgm:spPr/>
      <dgm:t>
        <a:bodyPr/>
        <a:lstStyle/>
        <a:p>
          <a:endParaRPr lang="en-US"/>
        </a:p>
      </dgm:t>
    </dgm:pt>
    <dgm:pt modelId="{7E8FC7E6-9C43-4E67-A622-1FB6B0810695}" type="sibTrans" cxnId="{3B595699-9B3A-4226-AE67-F03C19BC44B4}">
      <dgm:prSet/>
      <dgm:spPr/>
      <dgm:t>
        <a:bodyPr/>
        <a:lstStyle/>
        <a:p>
          <a:endParaRPr lang="en-US"/>
        </a:p>
      </dgm:t>
    </dgm:pt>
    <dgm:pt modelId="{81E6997A-7811-45B1-8132-987CF8677F2A}">
      <dgm:prSet phldrT="[Text]" custT="1"/>
      <dgm:spPr/>
      <dgm:t>
        <a:bodyPr/>
        <a:lstStyle/>
        <a:p>
          <a:pPr marR="0" rtl="0" eaLnBrk="1" fontAlgn="auto" latinLnBrk="0" hangingPunct="1">
            <a:buClrTx/>
            <a:buSzTx/>
            <a:buFontTx/>
            <a:buNone/>
            <a:tabLst/>
            <a:defRPr/>
          </a:pPr>
          <a:r>
            <a:rPr lang="en-US" sz="1200">
              <a:solidFill>
                <a:schemeClr val="tx2"/>
              </a:solidFill>
              <a:latin typeface="+mn-lt"/>
            </a:rPr>
            <a:t>Odam Medical Group will assess the medical need of patient with a virtual visit first. During this visit, the doctor or nurse practitioner will determine the best course of action. Examples include, but are not limited to, referring member to an urgent care near their home or helping them schedule an appointment with a specialist. </a:t>
          </a:r>
          <a:endParaRPr lang="en-US" sz="1800" dirty="0">
            <a:solidFill>
              <a:schemeClr val="tx2"/>
            </a:solidFill>
          </a:endParaRPr>
        </a:p>
      </dgm:t>
    </dgm:pt>
    <dgm:pt modelId="{381AB952-926D-4522-BB5B-A47E695A6DA6}" type="parTrans" cxnId="{8BDC2DAE-4F39-42B1-9DF7-E790277CB898}">
      <dgm:prSet/>
      <dgm:spPr/>
      <dgm:t>
        <a:bodyPr/>
        <a:lstStyle/>
        <a:p>
          <a:endParaRPr lang="en-US"/>
        </a:p>
      </dgm:t>
    </dgm:pt>
    <dgm:pt modelId="{44A08186-05E4-43FC-9AC0-F556ECDD0539}" type="sibTrans" cxnId="{8BDC2DAE-4F39-42B1-9DF7-E790277CB898}">
      <dgm:prSet/>
      <dgm:spPr/>
      <dgm:t>
        <a:bodyPr/>
        <a:lstStyle/>
        <a:p>
          <a:endParaRPr lang="en-US"/>
        </a:p>
      </dgm:t>
    </dgm:pt>
    <dgm:pt modelId="{75738227-9BE4-4450-8715-A692D70DD5D4}">
      <dgm:prSet phldrT="[Text]" custT="1"/>
      <dgm:spPr/>
      <dgm:t>
        <a:bodyPr/>
        <a:lstStyle/>
        <a:p>
          <a:r>
            <a:rPr lang="en-US" sz="1300" b="1" dirty="0"/>
            <a:t>Is there a set schedule for when the mobile clinic will be in certain counties?</a:t>
          </a:r>
        </a:p>
      </dgm:t>
    </dgm:pt>
    <dgm:pt modelId="{CF160FEB-C7BA-461C-A0C4-5B0F5DCC3729}" type="parTrans" cxnId="{BEE4D5BE-E90F-4D9B-B62F-3CB698378685}">
      <dgm:prSet/>
      <dgm:spPr/>
      <dgm:t>
        <a:bodyPr/>
        <a:lstStyle/>
        <a:p>
          <a:endParaRPr lang="en-US"/>
        </a:p>
      </dgm:t>
    </dgm:pt>
    <dgm:pt modelId="{44CF5086-6C81-4872-A3AD-637629C8BC74}" type="sibTrans" cxnId="{BEE4D5BE-E90F-4D9B-B62F-3CB698378685}">
      <dgm:prSet/>
      <dgm:spPr/>
      <dgm:t>
        <a:bodyPr/>
        <a:lstStyle/>
        <a:p>
          <a:endParaRPr lang="en-US"/>
        </a:p>
      </dgm:t>
    </dgm:pt>
    <dgm:pt modelId="{36A57401-79A5-473E-AF48-ED7756331816}">
      <dgm:prSet phldrT="[Text]" custT="1"/>
      <dgm:spPr/>
      <dgm:t>
        <a:bodyPr/>
        <a:lstStyle/>
        <a:p>
          <a:pPr>
            <a:buNone/>
          </a:pPr>
          <a:r>
            <a:rPr lang="en-US" sz="1200" dirty="0">
              <a:solidFill>
                <a:schemeClr val="tx2"/>
              </a:solidFill>
            </a:rPr>
            <a:t>No. The Mobile Clinic is </a:t>
          </a:r>
          <a:r>
            <a:rPr lang="en-US" sz="1200" u="sng" dirty="0">
              <a:solidFill>
                <a:schemeClr val="tx2"/>
              </a:solidFill>
            </a:rPr>
            <a:t>appointment-driven</a:t>
          </a:r>
          <a:r>
            <a:rPr lang="en-US" sz="1200" dirty="0">
              <a:solidFill>
                <a:schemeClr val="tx2"/>
              </a:solidFill>
            </a:rPr>
            <a:t>. While their service area is 18 counties, and they strive to be in each county each month, they only visit counties where appointments are scheduled. When members call for appointments, Odam will schedule them based on when and where other appointments are already scheduled. For example, if a member in Otter Tail county requests a mobile clinic visit, Odam will tell them when they are scheduled to be in Otter Tail county. </a:t>
          </a:r>
        </a:p>
      </dgm:t>
    </dgm:pt>
    <dgm:pt modelId="{5696FB21-6AF7-494E-B12F-526DD3B8ABDB}" type="parTrans" cxnId="{D989B098-26F9-4B4B-91D0-5F9688DBF3C9}">
      <dgm:prSet/>
      <dgm:spPr/>
      <dgm:t>
        <a:bodyPr/>
        <a:lstStyle/>
        <a:p>
          <a:endParaRPr lang="en-US"/>
        </a:p>
      </dgm:t>
    </dgm:pt>
    <dgm:pt modelId="{1EC88020-6DB3-455F-B2C3-97552DB384B0}" type="sibTrans" cxnId="{D989B098-26F9-4B4B-91D0-5F9688DBF3C9}">
      <dgm:prSet/>
      <dgm:spPr/>
      <dgm:t>
        <a:bodyPr/>
        <a:lstStyle/>
        <a:p>
          <a:endParaRPr lang="en-US"/>
        </a:p>
      </dgm:t>
    </dgm:pt>
    <dgm:pt modelId="{8BD1B3A4-564E-4ED8-B4B3-D9FCA6E05EE0}">
      <dgm:prSet phldrT="[Text]" custT="1"/>
      <dgm:spPr/>
      <dgm:t>
        <a:bodyPr/>
        <a:lstStyle/>
        <a:p>
          <a:r>
            <a:rPr lang="en-US" sz="1300" b="1" dirty="0"/>
            <a:t>How can patients schedule a mobile clinic visit?</a:t>
          </a:r>
        </a:p>
      </dgm:t>
    </dgm:pt>
    <dgm:pt modelId="{58F75ED5-0116-42BF-93F7-D1B78A362855}" type="parTrans" cxnId="{D0AF5C10-3AD5-4D29-ADB3-A5F9B1450797}">
      <dgm:prSet/>
      <dgm:spPr/>
      <dgm:t>
        <a:bodyPr/>
        <a:lstStyle/>
        <a:p>
          <a:endParaRPr lang="en-US"/>
        </a:p>
      </dgm:t>
    </dgm:pt>
    <dgm:pt modelId="{15CDE7FC-9B5F-4A9F-9E93-7C237DCADB87}" type="sibTrans" cxnId="{D0AF5C10-3AD5-4D29-ADB3-A5F9B1450797}">
      <dgm:prSet/>
      <dgm:spPr/>
      <dgm:t>
        <a:bodyPr/>
        <a:lstStyle/>
        <a:p>
          <a:endParaRPr lang="en-US"/>
        </a:p>
      </dgm:t>
    </dgm:pt>
    <dgm:pt modelId="{0519000E-10FD-48FF-B095-FC65121D8A95}">
      <dgm:prSet phldrT="[Text]" custT="1"/>
      <dgm:spPr/>
      <dgm:t>
        <a:bodyPr/>
        <a:lstStyle/>
        <a:p>
          <a:pPr>
            <a:buNone/>
          </a:pPr>
          <a:r>
            <a:rPr lang="en-US" sz="1200">
              <a:solidFill>
                <a:schemeClr val="tx2"/>
              </a:solidFill>
            </a:rPr>
            <a:t>Patients can call Odam’s scheduling line at 612-260-1412 or at their St. Cloud office at 320-204-4270.</a:t>
          </a:r>
          <a:endParaRPr lang="en-US" sz="1200" dirty="0">
            <a:solidFill>
              <a:schemeClr val="tx2"/>
            </a:solidFill>
          </a:endParaRPr>
        </a:p>
      </dgm:t>
    </dgm:pt>
    <dgm:pt modelId="{E12FD6E3-FAAB-4E54-AEC5-CD7B8061CB77}" type="parTrans" cxnId="{28D1663D-117B-4C2B-BE71-3B70C9358B07}">
      <dgm:prSet/>
      <dgm:spPr/>
      <dgm:t>
        <a:bodyPr/>
        <a:lstStyle/>
        <a:p>
          <a:endParaRPr lang="en-US"/>
        </a:p>
      </dgm:t>
    </dgm:pt>
    <dgm:pt modelId="{01076C55-3C6E-486B-8D0E-4FE1B9EAB9E7}" type="sibTrans" cxnId="{28D1663D-117B-4C2B-BE71-3B70C9358B07}">
      <dgm:prSet/>
      <dgm:spPr/>
      <dgm:t>
        <a:bodyPr/>
        <a:lstStyle/>
        <a:p>
          <a:endParaRPr lang="en-US"/>
        </a:p>
      </dgm:t>
    </dgm:pt>
    <dgm:pt modelId="{75C1F5B9-CF3E-4AC2-AE9C-4350F1FB5DB6}" type="pres">
      <dgm:prSet presAssocID="{459EB3FF-FF5B-46E7-ACB9-72823A918DA9}" presName="Name0" presStyleCnt="0">
        <dgm:presLayoutVars>
          <dgm:dir/>
          <dgm:animLvl val="lvl"/>
          <dgm:resizeHandles val="exact"/>
        </dgm:presLayoutVars>
      </dgm:prSet>
      <dgm:spPr/>
    </dgm:pt>
    <dgm:pt modelId="{27836208-7E1D-4C22-8019-F4A3761E51E7}" type="pres">
      <dgm:prSet presAssocID="{1218B67E-8219-4CD8-8D1A-BD6BFD192D9D}" presName="linNode" presStyleCnt="0"/>
      <dgm:spPr/>
    </dgm:pt>
    <dgm:pt modelId="{ACC69393-5BE7-4937-9D51-65591CF57511}" type="pres">
      <dgm:prSet presAssocID="{1218B67E-8219-4CD8-8D1A-BD6BFD192D9D}" presName="parentText" presStyleLbl="node1" presStyleIdx="0" presStyleCnt="5" custScaleX="62836" custScaleY="19751" custLinFactNeighborX="-4" custLinFactNeighborY="29929">
        <dgm:presLayoutVars>
          <dgm:chMax val="1"/>
          <dgm:bulletEnabled val="1"/>
        </dgm:presLayoutVars>
      </dgm:prSet>
      <dgm:spPr/>
    </dgm:pt>
    <dgm:pt modelId="{3375F6C5-6526-4643-A97D-8C5935AD1C7C}" type="pres">
      <dgm:prSet presAssocID="{1218B67E-8219-4CD8-8D1A-BD6BFD192D9D}" presName="descendantText" presStyleLbl="alignAccFollowNode1" presStyleIdx="0" presStyleCnt="5" custScaleX="124745" custScaleY="22627" custLinFactNeighborX="-1843" custLinFactNeighborY="37647">
        <dgm:presLayoutVars>
          <dgm:bulletEnabled val="1"/>
        </dgm:presLayoutVars>
      </dgm:prSet>
      <dgm:spPr/>
    </dgm:pt>
    <dgm:pt modelId="{8DCC86AB-8E74-4CB0-8AAA-1EE7BB1B3FFE}" type="pres">
      <dgm:prSet presAssocID="{0AFBD346-2476-43BE-A70D-CB8C7EAEDE13}" presName="sp" presStyleCnt="0"/>
      <dgm:spPr/>
    </dgm:pt>
    <dgm:pt modelId="{4283D942-BC73-4E09-B763-8F2D7C2F9113}" type="pres">
      <dgm:prSet presAssocID="{0B7F7757-DD36-44C2-A096-86D2F7383CDB}" presName="linNode" presStyleCnt="0"/>
      <dgm:spPr/>
    </dgm:pt>
    <dgm:pt modelId="{18B9BF22-590A-4F98-80E0-0EB9406C1A09}" type="pres">
      <dgm:prSet presAssocID="{0B7F7757-DD36-44C2-A096-86D2F7383CDB}" presName="parentText" presStyleLbl="node1" presStyleIdx="1" presStyleCnt="5" custScaleX="63035" custScaleY="26382" custLinFactNeighborX="-3276" custLinFactNeighborY="-42598">
        <dgm:presLayoutVars>
          <dgm:chMax val="1"/>
          <dgm:bulletEnabled val="1"/>
        </dgm:presLayoutVars>
      </dgm:prSet>
      <dgm:spPr/>
    </dgm:pt>
    <dgm:pt modelId="{2F49FA2B-079D-4FA5-8100-454FD1BB1942}" type="pres">
      <dgm:prSet presAssocID="{0B7F7757-DD36-44C2-A096-86D2F7383CDB}" presName="descendantText" presStyleLbl="alignAccFollowNode1" presStyleIdx="1" presStyleCnt="5" custScaleX="124695" custScaleY="27522" custLinFactNeighborX="-1953" custLinFactNeighborY="-45006">
        <dgm:presLayoutVars>
          <dgm:bulletEnabled val="1"/>
        </dgm:presLayoutVars>
      </dgm:prSet>
      <dgm:spPr/>
    </dgm:pt>
    <dgm:pt modelId="{C2A4DBBD-6402-4D0D-9EA0-8D39077CB7FB}" type="pres">
      <dgm:prSet presAssocID="{E8203CAD-7559-46A5-BCF5-D0EB375F3FEC}" presName="sp" presStyleCnt="0"/>
      <dgm:spPr/>
    </dgm:pt>
    <dgm:pt modelId="{90157F02-B68C-4252-9243-04651FF7EB91}" type="pres">
      <dgm:prSet presAssocID="{095F5262-2556-4712-9640-9BB4306CE599}" presName="linNode" presStyleCnt="0"/>
      <dgm:spPr/>
    </dgm:pt>
    <dgm:pt modelId="{59412C2F-CA5E-42C5-88C8-648B1EA56118}" type="pres">
      <dgm:prSet presAssocID="{095F5262-2556-4712-9640-9BB4306CE599}" presName="parentText" presStyleLbl="node1" presStyleIdx="2" presStyleCnt="5" custScaleX="80797" custScaleY="29016" custLinFactNeighborY="-2943">
        <dgm:presLayoutVars>
          <dgm:chMax val="1"/>
          <dgm:bulletEnabled val="1"/>
        </dgm:presLayoutVars>
      </dgm:prSet>
      <dgm:spPr/>
    </dgm:pt>
    <dgm:pt modelId="{FDB8BA7E-C34F-41E9-B500-25A17CDD8B5D}" type="pres">
      <dgm:prSet presAssocID="{095F5262-2556-4712-9640-9BB4306CE599}" presName="descendantText" presStyleLbl="alignAccFollowNode1" presStyleIdx="2" presStyleCnt="5" custScaleX="158555" custScaleY="31709" custLinFactNeighborX="-2370" custLinFactNeighborY="-4846">
        <dgm:presLayoutVars>
          <dgm:bulletEnabled val="1"/>
        </dgm:presLayoutVars>
      </dgm:prSet>
      <dgm:spPr/>
    </dgm:pt>
    <dgm:pt modelId="{1B01A7B5-FAEC-475E-87FB-1CAF30A6683D}" type="pres">
      <dgm:prSet presAssocID="{7E8FC7E6-9C43-4E67-A622-1FB6B0810695}" presName="sp" presStyleCnt="0"/>
      <dgm:spPr/>
    </dgm:pt>
    <dgm:pt modelId="{921663B9-580A-4F73-8F3A-D8CB6082C6E9}" type="pres">
      <dgm:prSet presAssocID="{75738227-9BE4-4450-8715-A692D70DD5D4}" presName="linNode" presStyleCnt="0"/>
      <dgm:spPr/>
    </dgm:pt>
    <dgm:pt modelId="{86792DE8-D8F1-4718-9B4A-5B9A42634EFF}" type="pres">
      <dgm:prSet presAssocID="{75738227-9BE4-4450-8715-A692D70DD5D4}" presName="parentText" presStyleLbl="node1" presStyleIdx="3" presStyleCnt="5" custScaleX="72792" custScaleY="29343" custLinFactNeighborY="-4138">
        <dgm:presLayoutVars>
          <dgm:chMax val="1"/>
          <dgm:bulletEnabled val="1"/>
        </dgm:presLayoutVars>
      </dgm:prSet>
      <dgm:spPr/>
    </dgm:pt>
    <dgm:pt modelId="{8E9AA22C-7533-429D-9930-B0ED9F18A2E4}" type="pres">
      <dgm:prSet presAssocID="{75738227-9BE4-4450-8715-A692D70DD5D4}" presName="descendantText" presStyleLbl="alignAccFollowNode1" presStyleIdx="3" presStyleCnt="5" custScaleX="141547" custScaleY="32448" custLinFactNeighborX="-2240" custLinFactNeighborY="-5165">
        <dgm:presLayoutVars>
          <dgm:bulletEnabled val="1"/>
        </dgm:presLayoutVars>
      </dgm:prSet>
      <dgm:spPr/>
    </dgm:pt>
    <dgm:pt modelId="{477FDBE4-3076-40E6-9E12-769228D35875}" type="pres">
      <dgm:prSet presAssocID="{44CF5086-6C81-4872-A3AD-637629C8BC74}" presName="sp" presStyleCnt="0"/>
      <dgm:spPr/>
    </dgm:pt>
    <dgm:pt modelId="{4E39E5C5-25D8-4C87-95CB-96709EB6F289}" type="pres">
      <dgm:prSet presAssocID="{8BD1B3A4-564E-4ED8-B4B3-D9FCA6E05EE0}" presName="linNode" presStyleCnt="0"/>
      <dgm:spPr/>
    </dgm:pt>
    <dgm:pt modelId="{04E4C566-7B2A-4401-90B1-15A222E88C42}" type="pres">
      <dgm:prSet presAssocID="{8BD1B3A4-564E-4ED8-B4B3-D9FCA6E05EE0}" presName="parentText" presStyleLbl="node1" presStyleIdx="4" presStyleCnt="5" custScaleX="72792" custScaleY="16112" custLinFactNeighborX="-127" custLinFactNeighborY="-4054">
        <dgm:presLayoutVars>
          <dgm:chMax val="1"/>
          <dgm:bulletEnabled val="1"/>
        </dgm:presLayoutVars>
      </dgm:prSet>
      <dgm:spPr/>
    </dgm:pt>
    <dgm:pt modelId="{F8CA9749-7975-41F8-962B-FBDA145B855B}" type="pres">
      <dgm:prSet presAssocID="{8BD1B3A4-564E-4ED8-B4B3-D9FCA6E05EE0}" presName="descendantText" presStyleLbl="alignAccFollowNode1" presStyleIdx="4" presStyleCnt="5" custScaleX="141547" custScaleY="17850" custLinFactNeighborX="-1971" custLinFactNeighborY="-5673">
        <dgm:presLayoutVars>
          <dgm:bulletEnabled val="1"/>
        </dgm:presLayoutVars>
      </dgm:prSet>
      <dgm:spPr/>
    </dgm:pt>
  </dgm:ptLst>
  <dgm:cxnLst>
    <dgm:cxn modelId="{D0AF5C10-3AD5-4D29-ADB3-A5F9B1450797}" srcId="{459EB3FF-FF5B-46E7-ACB9-72823A918DA9}" destId="{8BD1B3A4-564E-4ED8-B4B3-D9FCA6E05EE0}" srcOrd="4" destOrd="0" parTransId="{58F75ED5-0116-42BF-93F7-D1B78A362855}" sibTransId="{15CDE7FC-9B5F-4A9F-9E93-7C237DCADB87}"/>
    <dgm:cxn modelId="{F02F6A1D-7B12-4DB9-B471-E068242ABC18}" type="presOf" srcId="{8BD2F74E-92ED-42BF-B53C-C6B078877746}" destId="{2F49FA2B-079D-4FA5-8100-454FD1BB1942}" srcOrd="0" destOrd="0" presId="urn:microsoft.com/office/officeart/2005/8/layout/vList5"/>
    <dgm:cxn modelId="{28D1663D-117B-4C2B-BE71-3B70C9358B07}" srcId="{8BD1B3A4-564E-4ED8-B4B3-D9FCA6E05EE0}" destId="{0519000E-10FD-48FF-B095-FC65121D8A95}" srcOrd="0" destOrd="0" parTransId="{E12FD6E3-FAAB-4E54-AEC5-CD7B8061CB77}" sibTransId="{01076C55-3C6E-486B-8D0E-4FE1B9EAB9E7}"/>
    <dgm:cxn modelId="{8075FC61-7953-42A5-99F3-C87D0C00764B}" type="presOf" srcId="{1218B67E-8219-4CD8-8D1A-BD6BFD192D9D}" destId="{ACC69393-5BE7-4937-9D51-65591CF57511}" srcOrd="0" destOrd="0" presId="urn:microsoft.com/office/officeart/2005/8/layout/vList5"/>
    <dgm:cxn modelId="{D989B098-26F9-4B4B-91D0-5F9688DBF3C9}" srcId="{75738227-9BE4-4450-8715-A692D70DD5D4}" destId="{36A57401-79A5-473E-AF48-ED7756331816}" srcOrd="0" destOrd="0" parTransId="{5696FB21-6AF7-494E-B12F-526DD3B8ABDB}" sibTransId="{1EC88020-6DB3-455F-B2C3-97552DB384B0}"/>
    <dgm:cxn modelId="{3B595699-9B3A-4226-AE67-F03C19BC44B4}" srcId="{459EB3FF-FF5B-46E7-ACB9-72823A918DA9}" destId="{095F5262-2556-4712-9640-9BB4306CE599}" srcOrd="2" destOrd="0" parTransId="{31DD1EBE-AB40-46F5-BC72-786152C9C246}" sibTransId="{7E8FC7E6-9C43-4E67-A622-1FB6B0810695}"/>
    <dgm:cxn modelId="{EAC043A8-D0A8-46FC-8302-F438A7DF1104}" srcId="{1218B67E-8219-4CD8-8D1A-BD6BFD192D9D}" destId="{25E8E08D-FD97-45A0-A2E2-4CE0335C8734}" srcOrd="0" destOrd="0" parTransId="{CDB3FA1B-5487-4FE9-BDFF-5478F04AF79E}" sibTransId="{DB4732D0-D819-440F-A9AD-7BB8BC39A508}"/>
    <dgm:cxn modelId="{803FEDAA-EFF1-42AD-B3D3-9026AB6F102E}" type="presOf" srcId="{36A57401-79A5-473E-AF48-ED7756331816}" destId="{8E9AA22C-7533-429D-9930-B0ED9F18A2E4}" srcOrd="0" destOrd="0" presId="urn:microsoft.com/office/officeart/2005/8/layout/vList5"/>
    <dgm:cxn modelId="{8BDC2DAE-4F39-42B1-9DF7-E790277CB898}" srcId="{095F5262-2556-4712-9640-9BB4306CE599}" destId="{81E6997A-7811-45B1-8132-987CF8677F2A}" srcOrd="0" destOrd="0" parTransId="{381AB952-926D-4522-BB5B-A47E695A6DA6}" sibTransId="{44A08186-05E4-43FC-9AC0-F556ECDD0539}"/>
    <dgm:cxn modelId="{44DB1BBD-D9A5-4A65-B236-07803AF97FC1}" type="presOf" srcId="{8BD1B3A4-564E-4ED8-B4B3-D9FCA6E05EE0}" destId="{04E4C566-7B2A-4401-90B1-15A222E88C42}" srcOrd="0" destOrd="0" presId="urn:microsoft.com/office/officeart/2005/8/layout/vList5"/>
    <dgm:cxn modelId="{BEE4D5BE-E90F-4D9B-B62F-3CB698378685}" srcId="{459EB3FF-FF5B-46E7-ACB9-72823A918DA9}" destId="{75738227-9BE4-4450-8715-A692D70DD5D4}" srcOrd="3" destOrd="0" parTransId="{CF160FEB-C7BA-461C-A0C4-5B0F5DCC3729}" sibTransId="{44CF5086-6C81-4872-A3AD-637629C8BC74}"/>
    <dgm:cxn modelId="{114338BF-6F23-4997-B250-B9519A002770}" srcId="{459EB3FF-FF5B-46E7-ACB9-72823A918DA9}" destId="{0B7F7757-DD36-44C2-A096-86D2F7383CDB}" srcOrd="1" destOrd="0" parTransId="{C1DDAB00-0929-4AAD-870E-D390FBF503E7}" sibTransId="{E8203CAD-7559-46A5-BCF5-D0EB375F3FEC}"/>
    <dgm:cxn modelId="{5898DFC0-14FA-4D30-A3F0-4DD41C9544D2}" srcId="{0B7F7757-DD36-44C2-A096-86D2F7383CDB}" destId="{8BD2F74E-92ED-42BF-B53C-C6B078877746}" srcOrd="0" destOrd="0" parTransId="{73C0F3B7-DF7D-4B08-8F4C-6F6DC628F8F7}" sibTransId="{AAB3F25E-470A-402E-A9F5-BFE8412E559F}"/>
    <dgm:cxn modelId="{2CBE8CC7-C511-4A62-BB99-B13655231837}" type="presOf" srcId="{0B7F7757-DD36-44C2-A096-86D2F7383CDB}" destId="{18B9BF22-590A-4F98-80E0-0EB9406C1A09}" srcOrd="0" destOrd="0" presId="urn:microsoft.com/office/officeart/2005/8/layout/vList5"/>
    <dgm:cxn modelId="{06E1A0CE-4FFB-4DE4-BD4C-91E8F4B70A3A}" type="presOf" srcId="{25E8E08D-FD97-45A0-A2E2-4CE0335C8734}" destId="{3375F6C5-6526-4643-A97D-8C5935AD1C7C}" srcOrd="0" destOrd="0" presId="urn:microsoft.com/office/officeart/2005/8/layout/vList5"/>
    <dgm:cxn modelId="{0E6DBADF-F1DD-4822-9F28-B4921D778B88}" type="presOf" srcId="{81E6997A-7811-45B1-8132-987CF8677F2A}" destId="{FDB8BA7E-C34F-41E9-B500-25A17CDD8B5D}" srcOrd="0" destOrd="0" presId="urn:microsoft.com/office/officeart/2005/8/layout/vList5"/>
    <dgm:cxn modelId="{23FFB9E6-6F6E-4313-AA7B-3DE5F7560D2E}" srcId="{459EB3FF-FF5B-46E7-ACB9-72823A918DA9}" destId="{1218B67E-8219-4CD8-8D1A-BD6BFD192D9D}" srcOrd="0" destOrd="0" parTransId="{AEE01816-6B94-465E-A0DF-BFB1910D1A7F}" sibTransId="{0AFBD346-2476-43BE-A70D-CB8C7EAEDE13}"/>
    <dgm:cxn modelId="{8686BFEA-69C3-42E1-80FE-32FE4AE07D82}" type="presOf" srcId="{0519000E-10FD-48FF-B095-FC65121D8A95}" destId="{F8CA9749-7975-41F8-962B-FBDA145B855B}" srcOrd="0" destOrd="0" presId="urn:microsoft.com/office/officeart/2005/8/layout/vList5"/>
    <dgm:cxn modelId="{6A65B6FA-6533-4264-966C-BCECDD3FF49F}" type="presOf" srcId="{095F5262-2556-4712-9640-9BB4306CE599}" destId="{59412C2F-CA5E-42C5-88C8-648B1EA56118}" srcOrd="0" destOrd="0" presId="urn:microsoft.com/office/officeart/2005/8/layout/vList5"/>
    <dgm:cxn modelId="{D9D09DFE-D714-4294-99C5-5E42A05AA2F1}" type="presOf" srcId="{459EB3FF-FF5B-46E7-ACB9-72823A918DA9}" destId="{75C1F5B9-CF3E-4AC2-AE9C-4350F1FB5DB6}" srcOrd="0" destOrd="0" presId="urn:microsoft.com/office/officeart/2005/8/layout/vList5"/>
    <dgm:cxn modelId="{3A4FB2FF-6863-40CB-89E7-CEDDFA393622}" type="presOf" srcId="{75738227-9BE4-4450-8715-A692D70DD5D4}" destId="{86792DE8-D8F1-4718-9B4A-5B9A42634EFF}" srcOrd="0" destOrd="0" presId="urn:microsoft.com/office/officeart/2005/8/layout/vList5"/>
    <dgm:cxn modelId="{B8D96103-F129-415A-8DF4-35F15B10B1C3}" type="presParOf" srcId="{75C1F5B9-CF3E-4AC2-AE9C-4350F1FB5DB6}" destId="{27836208-7E1D-4C22-8019-F4A3761E51E7}" srcOrd="0" destOrd="0" presId="urn:microsoft.com/office/officeart/2005/8/layout/vList5"/>
    <dgm:cxn modelId="{71D9B1C0-6EF7-4FD4-A35B-4CFE3CF39F99}" type="presParOf" srcId="{27836208-7E1D-4C22-8019-F4A3761E51E7}" destId="{ACC69393-5BE7-4937-9D51-65591CF57511}" srcOrd="0" destOrd="0" presId="urn:microsoft.com/office/officeart/2005/8/layout/vList5"/>
    <dgm:cxn modelId="{EE14A755-4BE3-4203-B9D3-6D10A2A5B973}" type="presParOf" srcId="{27836208-7E1D-4C22-8019-F4A3761E51E7}" destId="{3375F6C5-6526-4643-A97D-8C5935AD1C7C}" srcOrd="1" destOrd="0" presId="urn:microsoft.com/office/officeart/2005/8/layout/vList5"/>
    <dgm:cxn modelId="{34C99624-362C-49FC-AB1B-A0F9D2173ADF}" type="presParOf" srcId="{75C1F5B9-CF3E-4AC2-AE9C-4350F1FB5DB6}" destId="{8DCC86AB-8E74-4CB0-8AAA-1EE7BB1B3FFE}" srcOrd="1" destOrd="0" presId="urn:microsoft.com/office/officeart/2005/8/layout/vList5"/>
    <dgm:cxn modelId="{7B9211CB-291F-4C0D-AAD0-A967E8F1D2B6}" type="presParOf" srcId="{75C1F5B9-CF3E-4AC2-AE9C-4350F1FB5DB6}" destId="{4283D942-BC73-4E09-B763-8F2D7C2F9113}" srcOrd="2" destOrd="0" presId="urn:microsoft.com/office/officeart/2005/8/layout/vList5"/>
    <dgm:cxn modelId="{563BE539-D0C6-49CF-AFE2-D59C4041EFF7}" type="presParOf" srcId="{4283D942-BC73-4E09-B763-8F2D7C2F9113}" destId="{18B9BF22-590A-4F98-80E0-0EB9406C1A09}" srcOrd="0" destOrd="0" presId="urn:microsoft.com/office/officeart/2005/8/layout/vList5"/>
    <dgm:cxn modelId="{8E533832-6ABB-4D4A-839D-DEF4A1B33A68}" type="presParOf" srcId="{4283D942-BC73-4E09-B763-8F2D7C2F9113}" destId="{2F49FA2B-079D-4FA5-8100-454FD1BB1942}" srcOrd="1" destOrd="0" presId="urn:microsoft.com/office/officeart/2005/8/layout/vList5"/>
    <dgm:cxn modelId="{812CD4B9-6666-4F6D-AD53-CD26BF1241FD}" type="presParOf" srcId="{75C1F5B9-CF3E-4AC2-AE9C-4350F1FB5DB6}" destId="{C2A4DBBD-6402-4D0D-9EA0-8D39077CB7FB}" srcOrd="3" destOrd="0" presId="urn:microsoft.com/office/officeart/2005/8/layout/vList5"/>
    <dgm:cxn modelId="{61D07504-1FED-448F-9CFA-9FC284403AC0}" type="presParOf" srcId="{75C1F5B9-CF3E-4AC2-AE9C-4350F1FB5DB6}" destId="{90157F02-B68C-4252-9243-04651FF7EB91}" srcOrd="4" destOrd="0" presId="urn:microsoft.com/office/officeart/2005/8/layout/vList5"/>
    <dgm:cxn modelId="{4235D1F8-0D38-487E-B567-C71EC1C488C5}" type="presParOf" srcId="{90157F02-B68C-4252-9243-04651FF7EB91}" destId="{59412C2F-CA5E-42C5-88C8-648B1EA56118}" srcOrd="0" destOrd="0" presId="urn:microsoft.com/office/officeart/2005/8/layout/vList5"/>
    <dgm:cxn modelId="{DF859F02-BA2C-4D45-B7C9-CE6AF3C7B907}" type="presParOf" srcId="{90157F02-B68C-4252-9243-04651FF7EB91}" destId="{FDB8BA7E-C34F-41E9-B500-25A17CDD8B5D}" srcOrd="1" destOrd="0" presId="urn:microsoft.com/office/officeart/2005/8/layout/vList5"/>
    <dgm:cxn modelId="{47C7876B-17A8-43EC-A937-4AE0D218981A}" type="presParOf" srcId="{75C1F5B9-CF3E-4AC2-AE9C-4350F1FB5DB6}" destId="{1B01A7B5-FAEC-475E-87FB-1CAF30A6683D}" srcOrd="5" destOrd="0" presId="urn:microsoft.com/office/officeart/2005/8/layout/vList5"/>
    <dgm:cxn modelId="{14EA7EF2-C378-4FAD-8949-9C065A36CC2F}" type="presParOf" srcId="{75C1F5B9-CF3E-4AC2-AE9C-4350F1FB5DB6}" destId="{921663B9-580A-4F73-8F3A-D8CB6082C6E9}" srcOrd="6" destOrd="0" presId="urn:microsoft.com/office/officeart/2005/8/layout/vList5"/>
    <dgm:cxn modelId="{3C12C082-BCFD-45AD-B9D0-9B98BDCFADDE}" type="presParOf" srcId="{921663B9-580A-4F73-8F3A-D8CB6082C6E9}" destId="{86792DE8-D8F1-4718-9B4A-5B9A42634EFF}" srcOrd="0" destOrd="0" presId="urn:microsoft.com/office/officeart/2005/8/layout/vList5"/>
    <dgm:cxn modelId="{C3CCDED1-E623-4C95-829E-B7AF1EE78272}" type="presParOf" srcId="{921663B9-580A-4F73-8F3A-D8CB6082C6E9}" destId="{8E9AA22C-7533-429D-9930-B0ED9F18A2E4}" srcOrd="1" destOrd="0" presId="urn:microsoft.com/office/officeart/2005/8/layout/vList5"/>
    <dgm:cxn modelId="{BE8C84C4-75FC-4506-8C3A-741F314E8BC5}" type="presParOf" srcId="{75C1F5B9-CF3E-4AC2-AE9C-4350F1FB5DB6}" destId="{477FDBE4-3076-40E6-9E12-769228D35875}" srcOrd="7" destOrd="0" presId="urn:microsoft.com/office/officeart/2005/8/layout/vList5"/>
    <dgm:cxn modelId="{54719973-D100-42FF-99F0-A9F83C7C4CD6}" type="presParOf" srcId="{75C1F5B9-CF3E-4AC2-AE9C-4350F1FB5DB6}" destId="{4E39E5C5-25D8-4C87-95CB-96709EB6F289}" srcOrd="8" destOrd="0" presId="urn:microsoft.com/office/officeart/2005/8/layout/vList5"/>
    <dgm:cxn modelId="{FA7E9DDB-2156-4547-9CAA-D6FCACE75BBA}" type="presParOf" srcId="{4E39E5C5-25D8-4C87-95CB-96709EB6F289}" destId="{04E4C566-7B2A-4401-90B1-15A222E88C42}" srcOrd="0" destOrd="0" presId="urn:microsoft.com/office/officeart/2005/8/layout/vList5"/>
    <dgm:cxn modelId="{925D5393-89B5-4F38-85AB-D75265845CA4}" type="presParOf" srcId="{4E39E5C5-25D8-4C87-95CB-96709EB6F289}" destId="{F8CA9749-7975-41F8-962B-FBDA145B855B}"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59EB3FF-FF5B-46E7-ACB9-72823A918DA9}" type="doc">
      <dgm:prSet loTypeId="urn:microsoft.com/office/officeart/2005/8/layout/vList5" loCatId="list" qsTypeId="urn:microsoft.com/office/officeart/2005/8/quickstyle/3d3" qsCatId="3D" csTypeId="urn:microsoft.com/office/officeart/2005/8/colors/accent0_3" csCatId="mainScheme" phldr="1"/>
      <dgm:spPr/>
      <dgm:t>
        <a:bodyPr/>
        <a:lstStyle/>
        <a:p>
          <a:endParaRPr lang="en-US"/>
        </a:p>
      </dgm:t>
    </dgm:pt>
    <dgm:pt modelId="{1218B67E-8219-4CD8-8D1A-BD6BFD192D9D}">
      <dgm:prSet phldrT="[Text]" custT="1"/>
      <dgm:spPr/>
      <dgm:t>
        <a:bodyPr/>
        <a:lstStyle/>
        <a:p>
          <a:r>
            <a:rPr lang="en-US" sz="1300" b="1" dirty="0"/>
            <a:t>What are the fees for home visits if patient does not have health insurance?</a:t>
          </a:r>
        </a:p>
      </dgm:t>
    </dgm:pt>
    <dgm:pt modelId="{AEE01816-6B94-465E-A0DF-BFB1910D1A7F}" type="parTrans" cxnId="{23FFB9E6-6F6E-4313-AA7B-3DE5F7560D2E}">
      <dgm:prSet/>
      <dgm:spPr/>
      <dgm:t>
        <a:bodyPr/>
        <a:lstStyle/>
        <a:p>
          <a:endParaRPr lang="en-US"/>
        </a:p>
      </dgm:t>
    </dgm:pt>
    <dgm:pt modelId="{0AFBD346-2476-43BE-A70D-CB8C7EAEDE13}" type="sibTrans" cxnId="{23FFB9E6-6F6E-4313-AA7B-3DE5F7560D2E}">
      <dgm:prSet/>
      <dgm:spPr/>
      <dgm:t>
        <a:bodyPr/>
        <a:lstStyle/>
        <a:p>
          <a:endParaRPr lang="en-US"/>
        </a:p>
      </dgm:t>
    </dgm:pt>
    <dgm:pt modelId="{25E8E08D-FD97-45A0-A2E2-4CE0335C8734}">
      <dgm:prSet phldrT="[Text]" custT="1"/>
      <dgm:spPr/>
      <dgm:t>
        <a:bodyPr/>
        <a:lstStyle/>
        <a:p>
          <a:pPr>
            <a:buNone/>
          </a:pPr>
          <a:r>
            <a:rPr lang="en-US" sz="1200" dirty="0">
              <a:solidFill>
                <a:schemeClr val="tx2"/>
              </a:solidFill>
            </a:rPr>
            <a:t>Whenever Odam sees an uninsured patient, they treat them first and then help them apply for MA insurance. If patient is approved, the MA insurance back dates 3 months so the visit will be covered by the new insurer. If the patient does not qualify for insurance because they make too much money, Odam explains that the fee for the service they receive from the mobile clinic is $75. The $75 covers all services performed by the mobile clinic. </a:t>
          </a:r>
        </a:p>
      </dgm:t>
    </dgm:pt>
    <dgm:pt modelId="{CDB3FA1B-5487-4FE9-BDFF-5478F04AF79E}" type="parTrans" cxnId="{EAC043A8-D0A8-46FC-8302-F438A7DF1104}">
      <dgm:prSet/>
      <dgm:spPr/>
      <dgm:t>
        <a:bodyPr/>
        <a:lstStyle/>
        <a:p>
          <a:endParaRPr lang="en-US"/>
        </a:p>
      </dgm:t>
    </dgm:pt>
    <dgm:pt modelId="{DB4732D0-D819-440F-A9AD-7BB8BC39A508}" type="sibTrans" cxnId="{EAC043A8-D0A8-46FC-8302-F438A7DF1104}">
      <dgm:prSet/>
      <dgm:spPr/>
      <dgm:t>
        <a:bodyPr/>
        <a:lstStyle/>
        <a:p>
          <a:endParaRPr lang="en-US"/>
        </a:p>
      </dgm:t>
    </dgm:pt>
    <dgm:pt modelId="{0B7F7757-DD36-44C2-A096-86D2F7383CDB}">
      <dgm:prSet phldrT="[Text]" custT="1"/>
      <dgm:spPr/>
      <dgm:t>
        <a:bodyPr/>
        <a:lstStyle/>
        <a:p>
          <a:r>
            <a:rPr lang="en-US" sz="1300" b="1" dirty="0"/>
            <a:t>Does the mobile clinic accept “walk-in” appointments when they are at a location? </a:t>
          </a:r>
        </a:p>
      </dgm:t>
    </dgm:pt>
    <dgm:pt modelId="{C1DDAB00-0929-4AAD-870E-D390FBF503E7}" type="parTrans" cxnId="{114338BF-6F23-4997-B250-B9519A002770}">
      <dgm:prSet/>
      <dgm:spPr/>
      <dgm:t>
        <a:bodyPr/>
        <a:lstStyle/>
        <a:p>
          <a:endParaRPr lang="en-US"/>
        </a:p>
      </dgm:t>
    </dgm:pt>
    <dgm:pt modelId="{E8203CAD-7559-46A5-BCF5-D0EB375F3FEC}" type="sibTrans" cxnId="{114338BF-6F23-4997-B250-B9519A002770}">
      <dgm:prSet/>
      <dgm:spPr/>
      <dgm:t>
        <a:bodyPr/>
        <a:lstStyle/>
        <a:p>
          <a:endParaRPr lang="en-US"/>
        </a:p>
      </dgm:t>
    </dgm:pt>
    <dgm:pt modelId="{8BD2F74E-92ED-42BF-B53C-C6B078877746}">
      <dgm:prSet phldrT="[Text]" custT="1"/>
      <dgm:spPr/>
      <dgm:t>
        <a:bodyPr/>
        <a:lstStyle/>
        <a:p>
          <a:pPr>
            <a:buNone/>
          </a:pPr>
          <a:r>
            <a:rPr lang="en-US" sz="1200" dirty="0">
              <a:solidFill>
                <a:schemeClr val="tx2"/>
              </a:solidFill>
            </a:rPr>
            <a:t>Yes, if they have availability in their schedule. If they don’t, they will work with the patient to get a mobile clinic visit scheduled at their home.</a:t>
          </a:r>
        </a:p>
      </dgm:t>
    </dgm:pt>
    <dgm:pt modelId="{73C0F3B7-DF7D-4B08-8F4C-6F6DC628F8F7}" type="parTrans" cxnId="{5898DFC0-14FA-4D30-A3F0-4DD41C9544D2}">
      <dgm:prSet/>
      <dgm:spPr/>
      <dgm:t>
        <a:bodyPr/>
        <a:lstStyle/>
        <a:p>
          <a:endParaRPr lang="en-US"/>
        </a:p>
      </dgm:t>
    </dgm:pt>
    <dgm:pt modelId="{AAB3F25E-470A-402E-A9F5-BFE8412E559F}" type="sibTrans" cxnId="{5898DFC0-14FA-4D30-A3F0-4DD41C9544D2}">
      <dgm:prSet/>
      <dgm:spPr/>
      <dgm:t>
        <a:bodyPr/>
        <a:lstStyle/>
        <a:p>
          <a:endParaRPr lang="en-US"/>
        </a:p>
      </dgm:t>
    </dgm:pt>
    <dgm:pt modelId="{75738227-9BE4-4450-8715-A692D70DD5D4}">
      <dgm:prSet phldrT="[Text]" custT="1"/>
      <dgm:spPr/>
      <dgm:t>
        <a:bodyPr/>
        <a:lstStyle/>
        <a:p>
          <a:r>
            <a:rPr lang="en-US" sz="1300" b="1" dirty="0"/>
            <a:t>What happens if the patient has a Commercial health plan?</a:t>
          </a:r>
        </a:p>
      </dgm:t>
    </dgm:pt>
    <dgm:pt modelId="{CF160FEB-C7BA-461C-A0C4-5B0F5DCC3729}" type="parTrans" cxnId="{BEE4D5BE-E90F-4D9B-B62F-3CB698378685}">
      <dgm:prSet/>
      <dgm:spPr/>
      <dgm:t>
        <a:bodyPr/>
        <a:lstStyle/>
        <a:p>
          <a:endParaRPr lang="en-US"/>
        </a:p>
      </dgm:t>
    </dgm:pt>
    <dgm:pt modelId="{44CF5086-6C81-4872-A3AD-637629C8BC74}" type="sibTrans" cxnId="{BEE4D5BE-E90F-4D9B-B62F-3CB698378685}">
      <dgm:prSet/>
      <dgm:spPr/>
      <dgm:t>
        <a:bodyPr/>
        <a:lstStyle/>
        <a:p>
          <a:endParaRPr lang="en-US"/>
        </a:p>
      </dgm:t>
    </dgm:pt>
    <dgm:pt modelId="{36A57401-79A5-473E-AF48-ED7756331816}">
      <dgm:prSet phldrT="[Text]" custT="1"/>
      <dgm:spPr/>
      <dgm:t>
        <a:bodyPr/>
        <a:lstStyle/>
        <a:p>
          <a:pPr>
            <a:buNone/>
          </a:pPr>
          <a:r>
            <a:rPr lang="en-US" sz="1200">
              <a:solidFill>
                <a:schemeClr val="tx2"/>
              </a:solidFill>
            </a:rPr>
            <a:t>For patients with commercial plans, Odam submits a claim to that insurer; the patients would pay their co-pay or cost-share at the time of visit. </a:t>
          </a:r>
          <a:endParaRPr lang="en-US" sz="1200" dirty="0">
            <a:solidFill>
              <a:schemeClr val="tx2"/>
            </a:solidFill>
          </a:endParaRPr>
        </a:p>
      </dgm:t>
    </dgm:pt>
    <dgm:pt modelId="{5696FB21-6AF7-494E-B12F-526DD3B8ABDB}" type="parTrans" cxnId="{D989B098-26F9-4B4B-91D0-5F9688DBF3C9}">
      <dgm:prSet/>
      <dgm:spPr/>
      <dgm:t>
        <a:bodyPr/>
        <a:lstStyle/>
        <a:p>
          <a:endParaRPr lang="en-US"/>
        </a:p>
      </dgm:t>
    </dgm:pt>
    <dgm:pt modelId="{1EC88020-6DB3-455F-B2C3-97552DB384B0}" type="sibTrans" cxnId="{D989B098-26F9-4B4B-91D0-5F9688DBF3C9}">
      <dgm:prSet/>
      <dgm:spPr/>
      <dgm:t>
        <a:bodyPr/>
        <a:lstStyle/>
        <a:p>
          <a:endParaRPr lang="en-US"/>
        </a:p>
      </dgm:t>
    </dgm:pt>
    <dgm:pt modelId="{19F53ED6-EEBB-4143-90B4-3F6D4366D0A1}">
      <dgm:prSet phldrT="[Text]" custT="1"/>
      <dgm:spPr/>
      <dgm:t>
        <a:bodyPr/>
        <a:lstStyle/>
        <a:p>
          <a:r>
            <a:rPr lang="en-US" sz="1300" b="1" dirty="0"/>
            <a:t>How are copays (if applicable) handled at time of service?</a:t>
          </a:r>
        </a:p>
      </dgm:t>
    </dgm:pt>
    <dgm:pt modelId="{899FF59E-39D4-46B7-837B-E2C9B87E5D53}" type="parTrans" cxnId="{60E2EC3D-2830-4BB4-8493-AD0318384DCE}">
      <dgm:prSet/>
      <dgm:spPr/>
      <dgm:t>
        <a:bodyPr/>
        <a:lstStyle/>
        <a:p>
          <a:endParaRPr lang="en-US"/>
        </a:p>
      </dgm:t>
    </dgm:pt>
    <dgm:pt modelId="{8AE388B6-5B70-4071-97C0-54A37F4C8726}" type="sibTrans" cxnId="{60E2EC3D-2830-4BB4-8493-AD0318384DCE}">
      <dgm:prSet/>
      <dgm:spPr/>
      <dgm:t>
        <a:bodyPr/>
        <a:lstStyle/>
        <a:p>
          <a:endParaRPr lang="en-US"/>
        </a:p>
      </dgm:t>
    </dgm:pt>
    <dgm:pt modelId="{8FDD00A8-61D0-44F7-B296-A33530C315D8}">
      <dgm:prSet phldrT="[Text]" custT="1"/>
      <dgm:spPr/>
      <dgm:t>
        <a:bodyPr/>
        <a:lstStyle/>
        <a:p>
          <a:pPr>
            <a:buNone/>
          </a:pPr>
          <a:r>
            <a:rPr lang="en-US" sz="1200">
              <a:solidFill>
                <a:schemeClr val="tx2"/>
              </a:solidFill>
            </a:rPr>
            <a:t>Odam has a portable credit card machine that plugs into the mobile clinic's onboard wifi or data. They also accept cash. If patient has neither cash or credit card, Odam will email them a bill for the co-payment.</a:t>
          </a:r>
          <a:endParaRPr lang="en-US" sz="1200" dirty="0">
            <a:solidFill>
              <a:schemeClr val="tx2"/>
            </a:solidFill>
          </a:endParaRPr>
        </a:p>
      </dgm:t>
    </dgm:pt>
    <dgm:pt modelId="{AD9B4EAB-5DE1-4823-B980-F0EC56139067}" type="parTrans" cxnId="{20DF2580-2653-4047-85B9-D3F51B07545D}">
      <dgm:prSet/>
      <dgm:spPr/>
      <dgm:t>
        <a:bodyPr/>
        <a:lstStyle/>
        <a:p>
          <a:endParaRPr lang="en-US"/>
        </a:p>
      </dgm:t>
    </dgm:pt>
    <dgm:pt modelId="{7DFD4DD3-5F26-463D-A4B8-2F8811A2A3D7}" type="sibTrans" cxnId="{20DF2580-2653-4047-85B9-D3F51B07545D}">
      <dgm:prSet/>
      <dgm:spPr/>
      <dgm:t>
        <a:bodyPr/>
        <a:lstStyle/>
        <a:p>
          <a:endParaRPr lang="en-US"/>
        </a:p>
      </dgm:t>
    </dgm:pt>
    <dgm:pt modelId="{3DC88932-BB6D-4C6C-AC2B-98746F913751}">
      <dgm:prSet phldrT="[Text]" custT="1"/>
      <dgm:spPr/>
      <dgm:t>
        <a:bodyPr/>
        <a:lstStyle/>
        <a:p>
          <a:r>
            <a:rPr lang="en-US" sz="1300" b="1" dirty="0"/>
            <a:t>Is the mobile clinic wheelchair-accessible?</a:t>
          </a:r>
        </a:p>
      </dgm:t>
    </dgm:pt>
    <dgm:pt modelId="{63EB4F67-190D-4C5D-BCDE-D440D16F6F34}" type="parTrans" cxnId="{8337DC73-D822-4074-AAF2-9EFDC964FD5B}">
      <dgm:prSet/>
      <dgm:spPr/>
      <dgm:t>
        <a:bodyPr/>
        <a:lstStyle/>
        <a:p>
          <a:endParaRPr lang="en-US"/>
        </a:p>
      </dgm:t>
    </dgm:pt>
    <dgm:pt modelId="{445BDFD2-634B-4209-A718-039BA4D9259B}" type="sibTrans" cxnId="{8337DC73-D822-4074-AAF2-9EFDC964FD5B}">
      <dgm:prSet/>
      <dgm:spPr/>
      <dgm:t>
        <a:bodyPr/>
        <a:lstStyle/>
        <a:p>
          <a:endParaRPr lang="en-US"/>
        </a:p>
      </dgm:t>
    </dgm:pt>
    <dgm:pt modelId="{C8180F37-1DBD-4CD6-AABC-36B2993C5CF3}">
      <dgm:prSet phldrT="[Text]" custT="1"/>
      <dgm:spPr/>
      <dgm:t>
        <a:bodyPr/>
        <a:lstStyle/>
        <a:p>
          <a:pPr>
            <a:buNone/>
          </a:pPr>
          <a:r>
            <a:rPr lang="en-US" sz="1200">
              <a:solidFill>
                <a:schemeClr val="tx2"/>
              </a:solidFill>
            </a:rPr>
            <a:t>Yes. It is also walker- and stroller-friendly.  </a:t>
          </a:r>
          <a:endParaRPr lang="en-US" sz="1200" dirty="0">
            <a:solidFill>
              <a:schemeClr val="tx2"/>
            </a:solidFill>
          </a:endParaRPr>
        </a:p>
      </dgm:t>
    </dgm:pt>
    <dgm:pt modelId="{93E5F35E-6FA2-4EB3-8186-DDAF6FD77920}" type="parTrans" cxnId="{8DBAE3F9-3BCF-489B-A144-FEF63B930AC5}">
      <dgm:prSet/>
      <dgm:spPr/>
      <dgm:t>
        <a:bodyPr/>
        <a:lstStyle/>
        <a:p>
          <a:endParaRPr lang="en-US"/>
        </a:p>
      </dgm:t>
    </dgm:pt>
    <dgm:pt modelId="{765444D1-07A8-4DB0-BA50-6024B554BC88}" type="sibTrans" cxnId="{8DBAE3F9-3BCF-489B-A144-FEF63B930AC5}">
      <dgm:prSet/>
      <dgm:spPr/>
      <dgm:t>
        <a:bodyPr/>
        <a:lstStyle/>
        <a:p>
          <a:endParaRPr lang="en-US"/>
        </a:p>
      </dgm:t>
    </dgm:pt>
    <dgm:pt modelId="{244EDDA6-0233-4576-8D8A-464E1042D8FB}">
      <dgm:prSet phldrT="[Text]" custT="1"/>
      <dgm:spPr/>
      <dgm:t>
        <a:bodyPr/>
        <a:lstStyle/>
        <a:p>
          <a:r>
            <a:rPr lang="en-US" sz="1300" b="1" dirty="0"/>
            <a:t>Will they go inside patients’ homes if the patient is unable to leave?</a:t>
          </a:r>
        </a:p>
      </dgm:t>
    </dgm:pt>
    <dgm:pt modelId="{683CBC93-1897-45FC-B035-D1DB1D7D12B1}" type="parTrans" cxnId="{66580554-4324-4981-AAF7-F98AE440C7BE}">
      <dgm:prSet/>
      <dgm:spPr/>
      <dgm:t>
        <a:bodyPr/>
        <a:lstStyle/>
        <a:p>
          <a:endParaRPr lang="en-US"/>
        </a:p>
      </dgm:t>
    </dgm:pt>
    <dgm:pt modelId="{708EBC03-6E4E-45BC-8811-EB528CA18984}" type="sibTrans" cxnId="{66580554-4324-4981-AAF7-F98AE440C7BE}">
      <dgm:prSet/>
      <dgm:spPr/>
      <dgm:t>
        <a:bodyPr/>
        <a:lstStyle/>
        <a:p>
          <a:endParaRPr lang="en-US"/>
        </a:p>
      </dgm:t>
    </dgm:pt>
    <dgm:pt modelId="{E4492483-586E-4C79-8048-1D69042150A3}">
      <dgm:prSet phldrT="[Text]" custT="1"/>
      <dgm:spPr/>
      <dgm:t>
        <a:bodyPr/>
        <a:lstStyle/>
        <a:p>
          <a:pPr>
            <a:buNone/>
          </a:pPr>
          <a:r>
            <a:rPr lang="en-US" sz="1200">
              <a:solidFill>
                <a:schemeClr val="tx2"/>
              </a:solidFill>
            </a:rPr>
            <a:t>Their priority is not to go inside. But yes, they will enter a home if the patient gives them permission to go inside. The mobile unit is wheelchair accessible and they also carry a wheelchair onboard in the mobile unit. </a:t>
          </a:r>
          <a:endParaRPr lang="en-US" sz="1200" dirty="0">
            <a:solidFill>
              <a:schemeClr val="tx2"/>
            </a:solidFill>
          </a:endParaRPr>
        </a:p>
      </dgm:t>
    </dgm:pt>
    <dgm:pt modelId="{C5329386-B33E-46D9-994D-7F52FC5D11AF}" type="parTrans" cxnId="{286FD9D7-731D-466B-976E-3632F5315701}">
      <dgm:prSet/>
      <dgm:spPr/>
      <dgm:t>
        <a:bodyPr/>
        <a:lstStyle/>
        <a:p>
          <a:endParaRPr lang="en-US"/>
        </a:p>
      </dgm:t>
    </dgm:pt>
    <dgm:pt modelId="{33EB7304-C2C6-48F8-BF47-B2747F7F5C3E}" type="sibTrans" cxnId="{286FD9D7-731D-466B-976E-3632F5315701}">
      <dgm:prSet/>
      <dgm:spPr/>
      <dgm:t>
        <a:bodyPr/>
        <a:lstStyle/>
        <a:p>
          <a:endParaRPr lang="en-US"/>
        </a:p>
      </dgm:t>
    </dgm:pt>
    <dgm:pt modelId="{75C1F5B9-CF3E-4AC2-AE9C-4350F1FB5DB6}" type="pres">
      <dgm:prSet presAssocID="{459EB3FF-FF5B-46E7-ACB9-72823A918DA9}" presName="Name0" presStyleCnt="0">
        <dgm:presLayoutVars>
          <dgm:dir/>
          <dgm:animLvl val="lvl"/>
          <dgm:resizeHandles val="exact"/>
        </dgm:presLayoutVars>
      </dgm:prSet>
      <dgm:spPr/>
    </dgm:pt>
    <dgm:pt modelId="{27836208-7E1D-4C22-8019-F4A3761E51E7}" type="pres">
      <dgm:prSet presAssocID="{1218B67E-8219-4CD8-8D1A-BD6BFD192D9D}" presName="linNode" presStyleCnt="0"/>
      <dgm:spPr/>
    </dgm:pt>
    <dgm:pt modelId="{ACC69393-5BE7-4937-9D51-65591CF57511}" type="pres">
      <dgm:prSet presAssocID="{1218B67E-8219-4CD8-8D1A-BD6BFD192D9D}" presName="parentText" presStyleLbl="node1" presStyleIdx="0" presStyleCnt="6" custScaleX="62836" custScaleY="19143" custLinFactNeighborX="217" custLinFactNeighborY="16592">
        <dgm:presLayoutVars>
          <dgm:chMax val="1"/>
          <dgm:bulletEnabled val="1"/>
        </dgm:presLayoutVars>
      </dgm:prSet>
      <dgm:spPr/>
    </dgm:pt>
    <dgm:pt modelId="{3375F6C5-6526-4643-A97D-8C5935AD1C7C}" type="pres">
      <dgm:prSet presAssocID="{1218B67E-8219-4CD8-8D1A-BD6BFD192D9D}" presName="descendantText" presStyleLbl="alignAccFollowNode1" presStyleIdx="0" presStyleCnt="6" custScaleX="119407" custScaleY="21930" custLinFactNeighborX="-2477" custLinFactNeighborY="21017">
        <dgm:presLayoutVars>
          <dgm:bulletEnabled val="1"/>
        </dgm:presLayoutVars>
      </dgm:prSet>
      <dgm:spPr/>
    </dgm:pt>
    <dgm:pt modelId="{8DCC86AB-8E74-4CB0-8AAA-1EE7BB1B3FFE}" type="pres">
      <dgm:prSet presAssocID="{0AFBD346-2476-43BE-A70D-CB8C7EAEDE13}" presName="sp" presStyleCnt="0"/>
      <dgm:spPr/>
    </dgm:pt>
    <dgm:pt modelId="{4283D942-BC73-4E09-B763-8F2D7C2F9113}" type="pres">
      <dgm:prSet presAssocID="{0B7F7757-DD36-44C2-A096-86D2F7383CDB}" presName="linNode" presStyleCnt="0"/>
      <dgm:spPr/>
    </dgm:pt>
    <dgm:pt modelId="{18B9BF22-590A-4F98-80E0-0EB9406C1A09}" type="pres">
      <dgm:prSet presAssocID="{0B7F7757-DD36-44C2-A096-86D2F7383CDB}" presName="parentText" presStyleLbl="node1" presStyleIdx="1" presStyleCnt="6" custScaleX="63035" custScaleY="12945" custLinFactNeighborX="-1" custLinFactNeighborY="-22818">
        <dgm:presLayoutVars>
          <dgm:chMax val="1"/>
          <dgm:bulletEnabled val="1"/>
        </dgm:presLayoutVars>
      </dgm:prSet>
      <dgm:spPr/>
    </dgm:pt>
    <dgm:pt modelId="{2F49FA2B-079D-4FA5-8100-454FD1BB1942}" type="pres">
      <dgm:prSet presAssocID="{0B7F7757-DD36-44C2-A096-86D2F7383CDB}" presName="descendantText" presStyleLbl="alignAccFollowNode1" presStyleIdx="1" presStyleCnt="6" custScaleX="119004" custScaleY="15012" custLinFactNeighborX="-1428" custLinFactNeighborY="-29109">
        <dgm:presLayoutVars>
          <dgm:bulletEnabled val="1"/>
        </dgm:presLayoutVars>
      </dgm:prSet>
      <dgm:spPr/>
    </dgm:pt>
    <dgm:pt modelId="{C2A4DBBD-6402-4D0D-9EA0-8D39077CB7FB}" type="pres">
      <dgm:prSet presAssocID="{E8203CAD-7559-46A5-BCF5-D0EB375F3FEC}" presName="sp" presStyleCnt="0"/>
      <dgm:spPr/>
    </dgm:pt>
    <dgm:pt modelId="{921663B9-580A-4F73-8F3A-D8CB6082C6E9}" type="pres">
      <dgm:prSet presAssocID="{75738227-9BE4-4450-8715-A692D70DD5D4}" presName="linNode" presStyleCnt="0"/>
      <dgm:spPr/>
    </dgm:pt>
    <dgm:pt modelId="{86792DE8-D8F1-4718-9B4A-5B9A42634EFF}" type="pres">
      <dgm:prSet presAssocID="{75738227-9BE4-4450-8715-A692D70DD5D4}" presName="parentText" presStyleLbl="node1" presStyleIdx="2" presStyleCnt="6" custScaleX="68679" custScaleY="11127" custLinFactNeighborX="636" custLinFactNeighborY="-3485">
        <dgm:presLayoutVars>
          <dgm:chMax val="1"/>
          <dgm:bulletEnabled val="1"/>
        </dgm:presLayoutVars>
      </dgm:prSet>
      <dgm:spPr/>
    </dgm:pt>
    <dgm:pt modelId="{8E9AA22C-7533-429D-9930-B0ED9F18A2E4}" type="pres">
      <dgm:prSet presAssocID="{75738227-9BE4-4450-8715-A692D70DD5D4}" presName="descendantText" presStyleLbl="alignAccFollowNode1" presStyleIdx="2" presStyleCnt="6" custScaleX="130305" custScaleY="12304" custLinFactNeighborX="-2037" custLinFactNeighborY="-4347">
        <dgm:presLayoutVars>
          <dgm:bulletEnabled val="1"/>
        </dgm:presLayoutVars>
      </dgm:prSet>
      <dgm:spPr/>
    </dgm:pt>
    <dgm:pt modelId="{EB77729C-48D9-4E23-8801-0A58256563E7}" type="pres">
      <dgm:prSet presAssocID="{44CF5086-6C81-4872-A3AD-637629C8BC74}" presName="sp" presStyleCnt="0"/>
      <dgm:spPr/>
    </dgm:pt>
    <dgm:pt modelId="{B5A183F8-B4E4-44D4-B829-48241F41A774}" type="pres">
      <dgm:prSet presAssocID="{19F53ED6-EEBB-4143-90B4-3F6D4366D0A1}" presName="linNode" presStyleCnt="0"/>
      <dgm:spPr/>
    </dgm:pt>
    <dgm:pt modelId="{7BF8E374-C6CD-40FD-8B1C-000DA56AB6D0}" type="pres">
      <dgm:prSet presAssocID="{19F53ED6-EEBB-4143-90B4-3F6D4366D0A1}" presName="parentText" presStyleLbl="node1" presStyleIdx="3" presStyleCnt="6" custScaleX="70371" custScaleY="12663" custLinFactNeighborX="504" custLinFactNeighborY="-5746">
        <dgm:presLayoutVars>
          <dgm:chMax val="1"/>
          <dgm:bulletEnabled val="1"/>
        </dgm:presLayoutVars>
      </dgm:prSet>
      <dgm:spPr/>
    </dgm:pt>
    <dgm:pt modelId="{611608AC-F61A-4ACB-89DC-04559B2D5D0D}" type="pres">
      <dgm:prSet presAssocID="{19F53ED6-EEBB-4143-90B4-3F6D4366D0A1}" presName="descendantText" presStyleLbl="alignAccFollowNode1" presStyleIdx="3" presStyleCnt="6" custScaleX="130260" custScaleY="14003" custLinFactNeighborX="-2272" custLinFactNeighborY="-7174">
        <dgm:presLayoutVars>
          <dgm:bulletEnabled val="1"/>
        </dgm:presLayoutVars>
      </dgm:prSet>
      <dgm:spPr/>
    </dgm:pt>
    <dgm:pt modelId="{83F58951-84A0-4DC7-9959-8C32CDB21E7C}" type="pres">
      <dgm:prSet presAssocID="{8AE388B6-5B70-4071-97C0-54A37F4C8726}" presName="sp" presStyleCnt="0"/>
      <dgm:spPr/>
    </dgm:pt>
    <dgm:pt modelId="{F3C059CF-A0DD-4D38-A83D-3E45E3C45EC1}" type="pres">
      <dgm:prSet presAssocID="{3DC88932-BB6D-4C6C-AC2B-98746F913751}" presName="linNode" presStyleCnt="0"/>
      <dgm:spPr/>
    </dgm:pt>
    <dgm:pt modelId="{312287E0-29F8-4E90-A933-69BD82E9DCB3}" type="pres">
      <dgm:prSet presAssocID="{3DC88932-BB6D-4C6C-AC2B-98746F913751}" presName="parentText" presStyleLbl="node1" presStyleIdx="4" presStyleCnt="6" custScaleX="70371" custScaleY="10177" custLinFactNeighborX="504" custLinFactNeighborY="-5746">
        <dgm:presLayoutVars>
          <dgm:chMax val="1"/>
          <dgm:bulletEnabled val="1"/>
        </dgm:presLayoutVars>
      </dgm:prSet>
      <dgm:spPr/>
    </dgm:pt>
    <dgm:pt modelId="{62067C07-3F93-4B42-B6F5-878071BC4B03}" type="pres">
      <dgm:prSet presAssocID="{3DC88932-BB6D-4C6C-AC2B-98746F913751}" presName="descendantText" presStyleLbl="alignAccFollowNode1" presStyleIdx="4" presStyleCnt="6" custScaleX="130260" custScaleY="11254" custLinFactNeighborX="-2272" custLinFactNeighborY="-7174">
        <dgm:presLayoutVars>
          <dgm:bulletEnabled val="1"/>
        </dgm:presLayoutVars>
      </dgm:prSet>
      <dgm:spPr/>
    </dgm:pt>
    <dgm:pt modelId="{37266325-D436-41F8-BCCE-A513F0EE69F1}" type="pres">
      <dgm:prSet presAssocID="{445BDFD2-634B-4209-A718-039BA4D9259B}" presName="sp" presStyleCnt="0"/>
      <dgm:spPr/>
    </dgm:pt>
    <dgm:pt modelId="{FB4B36E1-4185-46D3-A801-EEDD2942A67F}" type="pres">
      <dgm:prSet presAssocID="{244EDDA6-0233-4576-8D8A-464E1042D8FB}" presName="linNode" presStyleCnt="0"/>
      <dgm:spPr/>
    </dgm:pt>
    <dgm:pt modelId="{0D92DE20-6DAE-4DEF-BBAD-940745D1D0FE}" type="pres">
      <dgm:prSet presAssocID="{244EDDA6-0233-4576-8D8A-464E1042D8FB}" presName="parentText" presStyleLbl="node1" presStyleIdx="5" presStyleCnt="6" custScaleX="70371" custScaleY="10177" custLinFactNeighborX="504" custLinFactNeighborY="-5746">
        <dgm:presLayoutVars>
          <dgm:chMax val="1"/>
          <dgm:bulletEnabled val="1"/>
        </dgm:presLayoutVars>
      </dgm:prSet>
      <dgm:spPr/>
    </dgm:pt>
    <dgm:pt modelId="{AF4DAC57-192A-4868-8EFF-889993C17D2C}" type="pres">
      <dgm:prSet presAssocID="{244EDDA6-0233-4576-8D8A-464E1042D8FB}" presName="descendantText" presStyleLbl="alignAccFollowNode1" presStyleIdx="5" presStyleCnt="6" custScaleX="130260" custScaleY="11254" custLinFactNeighborX="-2272" custLinFactNeighborY="-7174">
        <dgm:presLayoutVars>
          <dgm:bulletEnabled val="1"/>
        </dgm:presLayoutVars>
      </dgm:prSet>
      <dgm:spPr/>
    </dgm:pt>
  </dgm:ptLst>
  <dgm:cxnLst>
    <dgm:cxn modelId="{F02F6A1D-7B12-4DB9-B471-E068242ABC18}" type="presOf" srcId="{8BD2F74E-92ED-42BF-B53C-C6B078877746}" destId="{2F49FA2B-079D-4FA5-8100-454FD1BB1942}" srcOrd="0" destOrd="0" presId="urn:microsoft.com/office/officeart/2005/8/layout/vList5"/>
    <dgm:cxn modelId="{DC5FF72B-F069-4C46-80C7-FF679EE76F17}" type="presOf" srcId="{244EDDA6-0233-4576-8D8A-464E1042D8FB}" destId="{0D92DE20-6DAE-4DEF-BBAD-940745D1D0FE}" srcOrd="0" destOrd="0" presId="urn:microsoft.com/office/officeart/2005/8/layout/vList5"/>
    <dgm:cxn modelId="{4A3BFD35-5082-45CB-85D9-F96C7ACA6128}" type="presOf" srcId="{19F53ED6-EEBB-4143-90B4-3F6D4366D0A1}" destId="{7BF8E374-C6CD-40FD-8B1C-000DA56AB6D0}" srcOrd="0" destOrd="0" presId="urn:microsoft.com/office/officeart/2005/8/layout/vList5"/>
    <dgm:cxn modelId="{60E2EC3D-2830-4BB4-8493-AD0318384DCE}" srcId="{459EB3FF-FF5B-46E7-ACB9-72823A918DA9}" destId="{19F53ED6-EEBB-4143-90B4-3F6D4366D0A1}" srcOrd="3" destOrd="0" parTransId="{899FF59E-39D4-46B7-837B-E2C9B87E5D53}" sibTransId="{8AE388B6-5B70-4071-97C0-54A37F4C8726}"/>
    <dgm:cxn modelId="{8075FC61-7953-42A5-99F3-C87D0C00764B}" type="presOf" srcId="{1218B67E-8219-4CD8-8D1A-BD6BFD192D9D}" destId="{ACC69393-5BE7-4937-9D51-65591CF57511}" srcOrd="0" destOrd="0" presId="urn:microsoft.com/office/officeart/2005/8/layout/vList5"/>
    <dgm:cxn modelId="{C4260A65-A555-480E-BD77-006EF916C357}" type="presOf" srcId="{C8180F37-1DBD-4CD6-AABC-36B2993C5CF3}" destId="{62067C07-3F93-4B42-B6F5-878071BC4B03}" srcOrd="0" destOrd="0" presId="urn:microsoft.com/office/officeart/2005/8/layout/vList5"/>
    <dgm:cxn modelId="{8337DC73-D822-4074-AAF2-9EFDC964FD5B}" srcId="{459EB3FF-FF5B-46E7-ACB9-72823A918DA9}" destId="{3DC88932-BB6D-4C6C-AC2B-98746F913751}" srcOrd="4" destOrd="0" parTransId="{63EB4F67-190D-4C5D-BCDE-D440D16F6F34}" sibTransId="{445BDFD2-634B-4209-A718-039BA4D9259B}"/>
    <dgm:cxn modelId="{66580554-4324-4981-AAF7-F98AE440C7BE}" srcId="{459EB3FF-FF5B-46E7-ACB9-72823A918DA9}" destId="{244EDDA6-0233-4576-8D8A-464E1042D8FB}" srcOrd="5" destOrd="0" parTransId="{683CBC93-1897-45FC-B035-D1DB1D7D12B1}" sibTransId="{708EBC03-6E4E-45BC-8811-EB528CA18984}"/>
    <dgm:cxn modelId="{20DF2580-2653-4047-85B9-D3F51B07545D}" srcId="{19F53ED6-EEBB-4143-90B4-3F6D4366D0A1}" destId="{8FDD00A8-61D0-44F7-B296-A33530C315D8}" srcOrd="0" destOrd="0" parTransId="{AD9B4EAB-5DE1-4823-B980-F0EC56139067}" sibTransId="{7DFD4DD3-5F26-463D-A4B8-2F8811A2A3D7}"/>
    <dgm:cxn modelId="{22E59996-E190-4C3C-A94D-7D14DC05D6D1}" type="presOf" srcId="{3DC88932-BB6D-4C6C-AC2B-98746F913751}" destId="{312287E0-29F8-4E90-A933-69BD82E9DCB3}" srcOrd="0" destOrd="0" presId="urn:microsoft.com/office/officeart/2005/8/layout/vList5"/>
    <dgm:cxn modelId="{D989B098-26F9-4B4B-91D0-5F9688DBF3C9}" srcId="{75738227-9BE4-4450-8715-A692D70DD5D4}" destId="{36A57401-79A5-473E-AF48-ED7756331816}" srcOrd="0" destOrd="0" parTransId="{5696FB21-6AF7-494E-B12F-526DD3B8ABDB}" sibTransId="{1EC88020-6DB3-455F-B2C3-97552DB384B0}"/>
    <dgm:cxn modelId="{EAC043A8-D0A8-46FC-8302-F438A7DF1104}" srcId="{1218B67E-8219-4CD8-8D1A-BD6BFD192D9D}" destId="{25E8E08D-FD97-45A0-A2E2-4CE0335C8734}" srcOrd="0" destOrd="0" parTransId="{CDB3FA1B-5487-4FE9-BDFF-5478F04AF79E}" sibTransId="{DB4732D0-D819-440F-A9AD-7BB8BC39A508}"/>
    <dgm:cxn modelId="{803FEDAA-EFF1-42AD-B3D3-9026AB6F102E}" type="presOf" srcId="{36A57401-79A5-473E-AF48-ED7756331816}" destId="{8E9AA22C-7533-429D-9930-B0ED9F18A2E4}" srcOrd="0" destOrd="0" presId="urn:microsoft.com/office/officeart/2005/8/layout/vList5"/>
    <dgm:cxn modelId="{BEE4D5BE-E90F-4D9B-B62F-3CB698378685}" srcId="{459EB3FF-FF5B-46E7-ACB9-72823A918DA9}" destId="{75738227-9BE4-4450-8715-A692D70DD5D4}" srcOrd="2" destOrd="0" parTransId="{CF160FEB-C7BA-461C-A0C4-5B0F5DCC3729}" sibTransId="{44CF5086-6C81-4872-A3AD-637629C8BC74}"/>
    <dgm:cxn modelId="{114338BF-6F23-4997-B250-B9519A002770}" srcId="{459EB3FF-FF5B-46E7-ACB9-72823A918DA9}" destId="{0B7F7757-DD36-44C2-A096-86D2F7383CDB}" srcOrd="1" destOrd="0" parTransId="{C1DDAB00-0929-4AAD-870E-D390FBF503E7}" sibTransId="{E8203CAD-7559-46A5-BCF5-D0EB375F3FEC}"/>
    <dgm:cxn modelId="{5898DFC0-14FA-4D30-A3F0-4DD41C9544D2}" srcId="{0B7F7757-DD36-44C2-A096-86D2F7383CDB}" destId="{8BD2F74E-92ED-42BF-B53C-C6B078877746}" srcOrd="0" destOrd="0" parTransId="{73C0F3B7-DF7D-4B08-8F4C-6F6DC628F8F7}" sibTransId="{AAB3F25E-470A-402E-A9F5-BFE8412E559F}"/>
    <dgm:cxn modelId="{2CBE8CC7-C511-4A62-BB99-B13655231837}" type="presOf" srcId="{0B7F7757-DD36-44C2-A096-86D2F7383CDB}" destId="{18B9BF22-590A-4F98-80E0-0EB9406C1A09}" srcOrd="0" destOrd="0" presId="urn:microsoft.com/office/officeart/2005/8/layout/vList5"/>
    <dgm:cxn modelId="{06E1A0CE-4FFB-4DE4-BD4C-91E8F4B70A3A}" type="presOf" srcId="{25E8E08D-FD97-45A0-A2E2-4CE0335C8734}" destId="{3375F6C5-6526-4643-A97D-8C5935AD1C7C}" srcOrd="0" destOrd="0" presId="urn:microsoft.com/office/officeart/2005/8/layout/vList5"/>
    <dgm:cxn modelId="{286FD9D7-731D-466B-976E-3632F5315701}" srcId="{244EDDA6-0233-4576-8D8A-464E1042D8FB}" destId="{E4492483-586E-4C79-8048-1D69042150A3}" srcOrd="0" destOrd="0" parTransId="{C5329386-B33E-46D9-994D-7F52FC5D11AF}" sibTransId="{33EB7304-C2C6-48F8-BF47-B2747F7F5C3E}"/>
    <dgm:cxn modelId="{23FFB9E6-6F6E-4313-AA7B-3DE5F7560D2E}" srcId="{459EB3FF-FF5B-46E7-ACB9-72823A918DA9}" destId="{1218B67E-8219-4CD8-8D1A-BD6BFD192D9D}" srcOrd="0" destOrd="0" parTransId="{AEE01816-6B94-465E-A0DF-BFB1910D1A7F}" sibTransId="{0AFBD346-2476-43BE-A70D-CB8C7EAEDE13}"/>
    <dgm:cxn modelId="{5B1679EE-399A-4BC2-9E88-F973FD128900}" type="presOf" srcId="{E4492483-586E-4C79-8048-1D69042150A3}" destId="{AF4DAC57-192A-4868-8EFF-889993C17D2C}" srcOrd="0" destOrd="0" presId="urn:microsoft.com/office/officeart/2005/8/layout/vList5"/>
    <dgm:cxn modelId="{8DBAE3F9-3BCF-489B-A144-FEF63B930AC5}" srcId="{3DC88932-BB6D-4C6C-AC2B-98746F913751}" destId="{C8180F37-1DBD-4CD6-AABC-36B2993C5CF3}" srcOrd="0" destOrd="0" parTransId="{93E5F35E-6FA2-4EB3-8186-DDAF6FD77920}" sibTransId="{765444D1-07A8-4DB0-BA50-6024B554BC88}"/>
    <dgm:cxn modelId="{D9D09DFE-D714-4294-99C5-5E42A05AA2F1}" type="presOf" srcId="{459EB3FF-FF5B-46E7-ACB9-72823A918DA9}" destId="{75C1F5B9-CF3E-4AC2-AE9C-4350F1FB5DB6}" srcOrd="0" destOrd="0" presId="urn:microsoft.com/office/officeart/2005/8/layout/vList5"/>
    <dgm:cxn modelId="{B4487DFF-831C-464A-99F9-AB0D4F616BF7}" type="presOf" srcId="{8FDD00A8-61D0-44F7-B296-A33530C315D8}" destId="{611608AC-F61A-4ACB-89DC-04559B2D5D0D}" srcOrd="0" destOrd="0" presId="urn:microsoft.com/office/officeart/2005/8/layout/vList5"/>
    <dgm:cxn modelId="{3A4FB2FF-6863-40CB-89E7-CEDDFA393622}" type="presOf" srcId="{75738227-9BE4-4450-8715-A692D70DD5D4}" destId="{86792DE8-D8F1-4718-9B4A-5B9A42634EFF}" srcOrd="0" destOrd="0" presId="urn:microsoft.com/office/officeart/2005/8/layout/vList5"/>
    <dgm:cxn modelId="{B8D96103-F129-415A-8DF4-35F15B10B1C3}" type="presParOf" srcId="{75C1F5B9-CF3E-4AC2-AE9C-4350F1FB5DB6}" destId="{27836208-7E1D-4C22-8019-F4A3761E51E7}" srcOrd="0" destOrd="0" presId="urn:microsoft.com/office/officeart/2005/8/layout/vList5"/>
    <dgm:cxn modelId="{71D9B1C0-6EF7-4FD4-A35B-4CFE3CF39F99}" type="presParOf" srcId="{27836208-7E1D-4C22-8019-F4A3761E51E7}" destId="{ACC69393-5BE7-4937-9D51-65591CF57511}" srcOrd="0" destOrd="0" presId="urn:microsoft.com/office/officeart/2005/8/layout/vList5"/>
    <dgm:cxn modelId="{EE14A755-4BE3-4203-B9D3-6D10A2A5B973}" type="presParOf" srcId="{27836208-7E1D-4C22-8019-F4A3761E51E7}" destId="{3375F6C5-6526-4643-A97D-8C5935AD1C7C}" srcOrd="1" destOrd="0" presId="urn:microsoft.com/office/officeart/2005/8/layout/vList5"/>
    <dgm:cxn modelId="{34C99624-362C-49FC-AB1B-A0F9D2173ADF}" type="presParOf" srcId="{75C1F5B9-CF3E-4AC2-AE9C-4350F1FB5DB6}" destId="{8DCC86AB-8E74-4CB0-8AAA-1EE7BB1B3FFE}" srcOrd="1" destOrd="0" presId="urn:microsoft.com/office/officeart/2005/8/layout/vList5"/>
    <dgm:cxn modelId="{7B9211CB-291F-4C0D-AAD0-A967E8F1D2B6}" type="presParOf" srcId="{75C1F5B9-CF3E-4AC2-AE9C-4350F1FB5DB6}" destId="{4283D942-BC73-4E09-B763-8F2D7C2F9113}" srcOrd="2" destOrd="0" presId="urn:microsoft.com/office/officeart/2005/8/layout/vList5"/>
    <dgm:cxn modelId="{563BE539-D0C6-49CF-AFE2-D59C4041EFF7}" type="presParOf" srcId="{4283D942-BC73-4E09-B763-8F2D7C2F9113}" destId="{18B9BF22-590A-4F98-80E0-0EB9406C1A09}" srcOrd="0" destOrd="0" presId="urn:microsoft.com/office/officeart/2005/8/layout/vList5"/>
    <dgm:cxn modelId="{8E533832-6ABB-4D4A-839D-DEF4A1B33A68}" type="presParOf" srcId="{4283D942-BC73-4E09-B763-8F2D7C2F9113}" destId="{2F49FA2B-079D-4FA5-8100-454FD1BB1942}" srcOrd="1" destOrd="0" presId="urn:microsoft.com/office/officeart/2005/8/layout/vList5"/>
    <dgm:cxn modelId="{812CD4B9-6666-4F6D-AD53-CD26BF1241FD}" type="presParOf" srcId="{75C1F5B9-CF3E-4AC2-AE9C-4350F1FB5DB6}" destId="{C2A4DBBD-6402-4D0D-9EA0-8D39077CB7FB}" srcOrd="3" destOrd="0" presId="urn:microsoft.com/office/officeart/2005/8/layout/vList5"/>
    <dgm:cxn modelId="{14EA7EF2-C378-4FAD-8949-9C065A36CC2F}" type="presParOf" srcId="{75C1F5B9-CF3E-4AC2-AE9C-4350F1FB5DB6}" destId="{921663B9-580A-4F73-8F3A-D8CB6082C6E9}" srcOrd="4" destOrd="0" presId="urn:microsoft.com/office/officeart/2005/8/layout/vList5"/>
    <dgm:cxn modelId="{3C12C082-BCFD-45AD-B9D0-9B98BDCFADDE}" type="presParOf" srcId="{921663B9-580A-4F73-8F3A-D8CB6082C6E9}" destId="{86792DE8-D8F1-4718-9B4A-5B9A42634EFF}" srcOrd="0" destOrd="0" presId="urn:microsoft.com/office/officeart/2005/8/layout/vList5"/>
    <dgm:cxn modelId="{C3CCDED1-E623-4C95-829E-B7AF1EE78272}" type="presParOf" srcId="{921663B9-580A-4F73-8F3A-D8CB6082C6E9}" destId="{8E9AA22C-7533-429D-9930-B0ED9F18A2E4}" srcOrd="1" destOrd="0" presId="urn:microsoft.com/office/officeart/2005/8/layout/vList5"/>
    <dgm:cxn modelId="{5AEBD691-13FE-4DE0-94A8-2D61D82A6EF2}" type="presParOf" srcId="{75C1F5B9-CF3E-4AC2-AE9C-4350F1FB5DB6}" destId="{EB77729C-48D9-4E23-8801-0A58256563E7}" srcOrd="5" destOrd="0" presId="urn:microsoft.com/office/officeart/2005/8/layout/vList5"/>
    <dgm:cxn modelId="{D4C6A97F-A4D7-430B-932B-11EAAC186D3F}" type="presParOf" srcId="{75C1F5B9-CF3E-4AC2-AE9C-4350F1FB5DB6}" destId="{B5A183F8-B4E4-44D4-B829-48241F41A774}" srcOrd="6" destOrd="0" presId="urn:microsoft.com/office/officeart/2005/8/layout/vList5"/>
    <dgm:cxn modelId="{66276239-EDB3-4ADE-96AC-88A4CE1C541A}" type="presParOf" srcId="{B5A183F8-B4E4-44D4-B829-48241F41A774}" destId="{7BF8E374-C6CD-40FD-8B1C-000DA56AB6D0}" srcOrd="0" destOrd="0" presId="urn:microsoft.com/office/officeart/2005/8/layout/vList5"/>
    <dgm:cxn modelId="{3C6CAA34-99C0-4772-8055-A7B5528AEFE7}" type="presParOf" srcId="{B5A183F8-B4E4-44D4-B829-48241F41A774}" destId="{611608AC-F61A-4ACB-89DC-04559B2D5D0D}" srcOrd="1" destOrd="0" presId="urn:microsoft.com/office/officeart/2005/8/layout/vList5"/>
    <dgm:cxn modelId="{FDE20D17-9C66-44BB-8626-2FC03C982C79}" type="presParOf" srcId="{75C1F5B9-CF3E-4AC2-AE9C-4350F1FB5DB6}" destId="{83F58951-84A0-4DC7-9959-8C32CDB21E7C}" srcOrd="7" destOrd="0" presId="urn:microsoft.com/office/officeart/2005/8/layout/vList5"/>
    <dgm:cxn modelId="{AA56B43F-5CB6-496B-8B7F-1961AD3C59AC}" type="presParOf" srcId="{75C1F5B9-CF3E-4AC2-AE9C-4350F1FB5DB6}" destId="{F3C059CF-A0DD-4D38-A83D-3E45E3C45EC1}" srcOrd="8" destOrd="0" presId="urn:microsoft.com/office/officeart/2005/8/layout/vList5"/>
    <dgm:cxn modelId="{37019CF4-3725-4E33-B5BF-DEC04DBC15FC}" type="presParOf" srcId="{F3C059CF-A0DD-4D38-A83D-3E45E3C45EC1}" destId="{312287E0-29F8-4E90-A933-69BD82E9DCB3}" srcOrd="0" destOrd="0" presId="urn:microsoft.com/office/officeart/2005/8/layout/vList5"/>
    <dgm:cxn modelId="{F157A1D9-FA35-4036-A2D5-528D6BC07C05}" type="presParOf" srcId="{F3C059CF-A0DD-4D38-A83D-3E45E3C45EC1}" destId="{62067C07-3F93-4B42-B6F5-878071BC4B03}" srcOrd="1" destOrd="0" presId="urn:microsoft.com/office/officeart/2005/8/layout/vList5"/>
    <dgm:cxn modelId="{5E55F59D-EB14-4C26-967F-C82F3C9CE2DC}" type="presParOf" srcId="{75C1F5B9-CF3E-4AC2-AE9C-4350F1FB5DB6}" destId="{37266325-D436-41F8-BCCE-A513F0EE69F1}" srcOrd="9" destOrd="0" presId="urn:microsoft.com/office/officeart/2005/8/layout/vList5"/>
    <dgm:cxn modelId="{A4EECAAE-B6D9-45D2-85EB-1FA132B2D40E}" type="presParOf" srcId="{75C1F5B9-CF3E-4AC2-AE9C-4350F1FB5DB6}" destId="{FB4B36E1-4185-46D3-A801-EEDD2942A67F}" srcOrd="10" destOrd="0" presId="urn:microsoft.com/office/officeart/2005/8/layout/vList5"/>
    <dgm:cxn modelId="{636D558E-945D-4165-B26E-2CAF135759FF}" type="presParOf" srcId="{FB4B36E1-4185-46D3-A801-EEDD2942A67F}" destId="{0D92DE20-6DAE-4DEF-BBAD-940745D1D0FE}" srcOrd="0" destOrd="0" presId="urn:microsoft.com/office/officeart/2005/8/layout/vList5"/>
    <dgm:cxn modelId="{BD36ABAF-BCCC-4CA5-B6B0-FAD8DBE7AA69}" type="presParOf" srcId="{FB4B36E1-4185-46D3-A801-EEDD2942A67F}" destId="{AF4DAC57-192A-4868-8EFF-889993C17D2C}"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CDE140-6015-4962-B47F-A54F6B1B189C}">
      <dsp:nvSpPr>
        <dsp:cNvPr id="0" name=""/>
        <dsp:cNvSpPr/>
      </dsp:nvSpPr>
      <dsp:spPr>
        <a:xfrm rot="5400000">
          <a:off x="-277144" y="277144"/>
          <a:ext cx="1847631" cy="1293342"/>
        </a:xfrm>
        <a:prstGeom prst="chevron">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SUD Treatment Service</a:t>
          </a:r>
        </a:p>
      </dsp:txBody>
      <dsp:txXfrm rot="-5400000">
        <a:off x="1" y="646670"/>
        <a:ext cx="1293342" cy="554289"/>
      </dsp:txXfrm>
    </dsp:sp>
    <dsp:sp modelId="{3D10E3E7-FC30-4517-BCA9-1D2D5C419DE1}">
      <dsp:nvSpPr>
        <dsp:cNvPr id="0" name=""/>
        <dsp:cNvSpPr/>
      </dsp:nvSpPr>
      <dsp:spPr>
        <a:xfrm rot="5400000">
          <a:off x="4985062" y="-3668991"/>
          <a:ext cx="1200960" cy="8584401"/>
        </a:xfrm>
        <a:prstGeom prst="round2Same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solidFill>
                <a:schemeClr val="tx2"/>
              </a:solidFill>
              <a:latin typeface="Arial Narrow" panose="020B0606020202030204" pitchFamily="34" charset="0"/>
            </a:rPr>
            <a:t>BH Nurse Practitioner | Medical Assistant | Community Health Worker</a:t>
          </a:r>
          <a:endParaRPr lang="en-US" sz="1400" kern="1200" dirty="0"/>
        </a:p>
        <a:p>
          <a:pPr marL="114300" lvl="1" indent="-114300" algn="l" defTabSz="622300">
            <a:lnSpc>
              <a:spcPct val="90000"/>
            </a:lnSpc>
            <a:spcBef>
              <a:spcPct val="0"/>
            </a:spcBef>
            <a:spcAft>
              <a:spcPct val="15000"/>
            </a:spcAft>
            <a:buChar char="•"/>
          </a:pPr>
          <a:r>
            <a:rPr lang="en-US" sz="1400" kern="1200" dirty="0">
              <a:solidFill>
                <a:schemeClr val="tx2"/>
              </a:solidFill>
              <a:latin typeface="Arial Narrow" panose="020B0606020202030204" pitchFamily="34" charset="0"/>
            </a:rPr>
            <a:t>3 days/week </a:t>
          </a:r>
        </a:p>
        <a:p>
          <a:pPr marL="114300" lvl="1" indent="-114300" algn="l" defTabSz="622300">
            <a:lnSpc>
              <a:spcPct val="90000"/>
            </a:lnSpc>
            <a:spcBef>
              <a:spcPct val="0"/>
            </a:spcBef>
            <a:spcAft>
              <a:spcPct val="15000"/>
            </a:spcAft>
            <a:buChar char="•"/>
          </a:pPr>
          <a:r>
            <a:rPr lang="en-US" sz="1400" kern="1200" dirty="0">
              <a:solidFill>
                <a:schemeClr val="tx2"/>
              </a:solidFill>
              <a:latin typeface="Arial Narrow" panose="020B0606020202030204" pitchFamily="34" charset="0"/>
            </a:rPr>
            <a:t>Go Live – TBD on staff hired</a:t>
          </a:r>
        </a:p>
        <a:p>
          <a:pPr marL="114300" lvl="1" indent="-114300" algn="l" defTabSz="622300">
            <a:lnSpc>
              <a:spcPct val="90000"/>
            </a:lnSpc>
            <a:spcBef>
              <a:spcPct val="0"/>
            </a:spcBef>
            <a:spcAft>
              <a:spcPct val="15000"/>
            </a:spcAft>
            <a:buChar char="•"/>
          </a:pPr>
          <a:r>
            <a:rPr lang="en-US" sz="1400" b="0" u="none" strike="noStrike" kern="1200" baseline="0" dirty="0">
              <a:solidFill>
                <a:schemeClr val="tx2"/>
              </a:solidFill>
              <a:latin typeface="Arial Narrow" panose="020B0606020202030204" pitchFamily="34" charset="0"/>
            </a:rPr>
            <a:t>Collaborate with SUD-focused community partners, local hospitals and county public health in their service area to provide inpatient SUD services</a:t>
          </a:r>
          <a:endParaRPr lang="en-US" sz="1400" kern="1200" dirty="0">
            <a:solidFill>
              <a:schemeClr val="tx2"/>
            </a:solidFill>
            <a:latin typeface="Arial Narrow" panose="020B0606020202030204" pitchFamily="34" charset="0"/>
          </a:endParaRPr>
        </a:p>
      </dsp:txBody>
      <dsp:txXfrm rot="-5400000">
        <a:off x="1293342" y="81355"/>
        <a:ext cx="8525775" cy="1083708"/>
      </dsp:txXfrm>
    </dsp:sp>
    <dsp:sp modelId="{87FC1A76-125F-4365-8C78-7F1E18B7F966}">
      <dsp:nvSpPr>
        <dsp:cNvPr id="0" name=""/>
        <dsp:cNvSpPr/>
      </dsp:nvSpPr>
      <dsp:spPr>
        <a:xfrm rot="5400000">
          <a:off x="-277144" y="2008900"/>
          <a:ext cx="1847631" cy="1293342"/>
        </a:xfrm>
        <a:prstGeom prst="chevron">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Mobile Mammogram Unit</a:t>
          </a:r>
        </a:p>
      </dsp:txBody>
      <dsp:txXfrm rot="-5400000">
        <a:off x="1" y="2378426"/>
        <a:ext cx="1293342" cy="554289"/>
      </dsp:txXfrm>
    </dsp:sp>
    <dsp:sp modelId="{405323A7-87D2-4F0E-855B-CD4972618567}">
      <dsp:nvSpPr>
        <dsp:cNvPr id="0" name=""/>
        <dsp:cNvSpPr/>
      </dsp:nvSpPr>
      <dsp:spPr>
        <a:xfrm rot="5400000">
          <a:off x="4921206" y="-1959649"/>
          <a:ext cx="1328672" cy="8584401"/>
        </a:xfrm>
        <a:prstGeom prst="round2Same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Font typeface="Arial" panose="020B0604020202020204" pitchFamily="34" charset="0"/>
            <a:buChar char="•"/>
          </a:pPr>
          <a:r>
            <a:rPr lang="en-US" sz="1400" kern="1200" dirty="0">
              <a:solidFill>
                <a:schemeClr val="tx2"/>
              </a:solidFill>
              <a:latin typeface="Arial Narrow" panose="020B0606020202030204" pitchFamily="34" charset="0"/>
            </a:rPr>
            <a:t>Mammogram Technician | Medical Assistant | Community Health Worker</a:t>
          </a:r>
          <a:endParaRPr lang="en-US" sz="1400" kern="1200" dirty="0"/>
        </a:p>
        <a:p>
          <a:pPr marL="114300" lvl="1" indent="-114300" algn="l" defTabSz="622300">
            <a:lnSpc>
              <a:spcPct val="90000"/>
            </a:lnSpc>
            <a:spcBef>
              <a:spcPct val="0"/>
            </a:spcBef>
            <a:spcAft>
              <a:spcPct val="15000"/>
            </a:spcAft>
            <a:buChar char="•"/>
          </a:pPr>
          <a:r>
            <a:rPr lang="en-US" sz="1400" kern="1200" dirty="0">
              <a:solidFill>
                <a:schemeClr val="tx2"/>
              </a:solidFill>
              <a:latin typeface="Arial Narrow" panose="020B0606020202030204" pitchFamily="34" charset="0"/>
            </a:rPr>
            <a:t>3 days/week</a:t>
          </a:r>
        </a:p>
        <a:p>
          <a:pPr marL="114300" lvl="1" indent="-114300" algn="l" defTabSz="622300">
            <a:lnSpc>
              <a:spcPct val="90000"/>
            </a:lnSpc>
            <a:spcBef>
              <a:spcPct val="0"/>
            </a:spcBef>
            <a:spcAft>
              <a:spcPct val="15000"/>
            </a:spcAft>
            <a:buChar char="•"/>
          </a:pPr>
          <a:r>
            <a:rPr lang="en-US" sz="1400" kern="1200" dirty="0">
              <a:solidFill>
                <a:schemeClr val="tx2"/>
              </a:solidFill>
              <a:latin typeface="Arial Narrow" panose="020B0606020202030204" pitchFamily="34" charset="0"/>
            </a:rPr>
            <a:t>Go Live – June/July 2024</a:t>
          </a:r>
        </a:p>
        <a:p>
          <a:pPr marL="114300" lvl="1" indent="-114300" algn="l" defTabSz="622300">
            <a:lnSpc>
              <a:spcPct val="90000"/>
            </a:lnSpc>
            <a:spcBef>
              <a:spcPct val="0"/>
            </a:spcBef>
            <a:spcAft>
              <a:spcPct val="15000"/>
            </a:spcAft>
            <a:buChar char="•"/>
          </a:pPr>
          <a:r>
            <a:rPr lang="en-US" sz="1400" b="0" u="none" strike="noStrike" kern="1200" baseline="0" dirty="0">
              <a:solidFill>
                <a:schemeClr val="tx2"/>
              </a:solidFill>
              <a:latin typeface="Arial Narrow" panose="020B0606020202030204" pitchFamily="34" charset="0"/>
            </a:rPr>
            <a:t>Collaborate with senior-focused community partners and county public health to conduct community pop-up mammogram clinics. </a:t>
          </a:r>
        </a:p>
        <a:p>
          <a:pPr marL="114300" lvl="1" indent="-114300" algn="l" defTabSz="622300">
            <a:lnSpc>
              <a:spcPct val="90000"/>
            </a:lnSpc>
            <a:spcBef>
              <a:spcPct val="0"/>
            </a:spcBef>
            <a:spcAft>
              <a:spcPct val="15000"/>
            </a:spcAft>
            <a:buChar char="•"/>
          </a:pPr>
          <a:r>
            <a:rPr lang="en-US" sz="1400" kern="1200" dirty="0">
              <a:solidFill>
                <a:schemeClr val="tx2"/>
              </a:solidFill>
              <a:latin typeface="Arial Narrow" panose="020B0606020202030204" pitchFamily="34" charset="0"/>
            </a:rPr>
            <a:t>Coordinate transportation with Blue Ride for </a:t>
          </a:r>
          <a:r>
            <a:rPr lang="en-US" sz="1400" b="0" u="none" strike="noStrike" kern="1200" baseline="0" dirty="0">
              <a:solidFill>
                <a:schemeClr val="tx2"/>
              </a:solidFill>
              <a:latin typeface="Arial Narrow" panose="020B0606020202030204" pitchFamily="34" charset="0"/>
            </a:rPr>
            <a:t>Blue Plus members </a:t>
          </a:r>
          <a:r>
            <a:rPr lang="en-US" sz="1400" kern="1200" dirty="0">
              <a:solidFill>
                <a:schemeClr val="tx2"/>
              </a:solidFill>
              <a:latin typeface="Arial Narrow" panose="020B0606020202030204" pitchFamily="34" charset="0"/>
            </a:rPr>
            <a:t>who live </a:t>
          </a:r>
          <a:r>
            <a:rPr lang="en-US" sz="1400" b="0" u="none" strike="noStrike" kern="1200" baseline="0" dirty="0">
              <a:solidFill>
                <a:schemeClr val="tx2"/>
              </a:solidFill>
              <a:latin typeface="Arial Narrow" panose="020B0606020202030204" pitchFamily="34" charset="0"/>
            </a:rPr>
            <a:t>outside the service area</a:t>
          </a:r>
          <a:endParaRPr lang="en-US" sz="1400" kern="1200" dirty="0">
            <a:solidFill>
              <a:schemeClr val="tx2"/>
            </a:solidFill>
            <a:latin typeface="Arial Narrow" panose="020B0606020202030204" pitchFamily="34" charset="0"/>
          </a:endParaRPr>
        </a:p>
      </dsp:txBody>
      <dsp:txXfrm rot="-5400000">
        <a:off x="1293342" y="1733075"/>
        <a:ext cx="8519541" cy="1198952"/>
      </dsp:txXfrm>
    </dsp:sp>
    <dsp:sp modelId="{0D5DC259-426A-473A-8188-2A56A3733E70}">
      <dsp:nvSpPr>
        <dsp:cNvPr id="0" name=""/>
        <dsp:cNvSpPr/>
      </dsp:nvSpPr>
      <dsp:spPr>
        <a:xfrm rot="5400000">
          <a:off x="-277144" y="3844942"/>
          <a:ext cx="1847631" cy="1293342"/>
        </a:xfrm>
        <a:prstGeom prst="chevron">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Bone Density Screening</a:t>
          </a:r>
        </a:p>
      </dsp:txBody>
      <dsp:txXfrm rot="-5400000">
        <a:off x="1" y="4214468"/>
        <a:ext cx="1293342" cy="554289"/>
      </dsp:txXfrm>
    </dsp:sp>
    <dsp:sp modelId="{B7DC0E67-9A2C-4489-9482-267DAA809F38}">
      <dsp:nvSpPr>
        <dsp:cNvPr id="0" name=""/>
        <dsp:cNvSpPr/>
      </dsp:nvSpPr>
      <dsp:spPr>
        <a:xfrm rot="5400000">
          <a:off x="4813997" y="-123922"/>
          <a:ext cx="1543090" cy="8584401"/>
        </a:xfrm>
        <a:prstGeom prst="round2Same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Font typeface="Arial" panose="020B0604020202020204" pitchFamily="34" charset="0"/>
            <a:buChar char="•"/>
          </a:pPr>
          <a:r>
            <a:rPr lang="en-US" sz="1400" kern="1200" dirty="0">
              <a:solidFill>
                <a:schemeClr val="tx2"/>
              </a:solidFill>
              <a:latin typeface="Arial Narrow" panose="020B0606020202030204" pitchFamily="34" charset="0"/>
            </a:rPr>
            <a:t>Mobile clinic operations</a:t>
          </a:r>
          <a:endParaRPr lang="en-US" sz="1400" kern="1200" dirty="0"/>
        </a:p>
        <a:p>
          <a:pPr marL="114300" lvl="1" indent="-114300" algn="l" defTabSz="622300">
            <a:lnSpc>
              <a:spcPct val="90000"/>
            </a:lnSpc>
            <a:spcBef>
              <a:spcPct val="0"/>
            </a:spcBef>
            <a:spcAft>
              <a:spcPct val="15000"/>
            </a:spcAft>
            <a:buChar char="•"/>
          </a:pPr>
          <a:r>
            <a:rPr lang="en-US" sz="1400" kern="1200">
              <a:solidFill>
                <a:schemeClr val="tx2"/>
              </a:solidFill>
              <a:latin typeface="Arial Narrow" panose="020B0606020202030204" pitchFamily="34" charset="0"/>
            </a:rPr>
            <a:t>5 days/week</a:t>
          </a:r>
          <a:endParaRPr lang="en-US" sz="1400" kern="1200" dirty="0">
            <a:solidFill>
              <a:schemeClr val="tx2"/>
            </a:solidFill>
            <a:latin typeface="Arial Narrow" panose="020B0606020202030204" pitchFamily="34" charset="0"/>
          </a:endParaRPr>
        </a:p>
        <a:p>
          <a:pPr marL="114300" lvl="1" indent="-114300" algn="l" defTabSz="622300">
            <a:lnSpc>
              <a:spcPct val="90000"/>
            </a:lnSpc>
            <a:spcBef>
              <a:spcPct val="0"/>
            </a:spcBef>
            <a:spcAft>
              <a:spcPct val="15000"/>
            </a:spcAft>
            <a:buChar char="•"/>
          </a:pPr>
          <a:r>
            <a:rPr lang="en-US" sz="1400" b="0" u="none" strike="noStrike" kern="1200" baseline="0" dirty="0">
              <a:solidFill>
                <a:schemeClr val="tx2"/>
              </a:solidFill>
              <a:latin typeface="Arial Narrow" panose="020B0606020202030204" pitchFamily="34" charset="0"/>
            </a:rPr>
            <a:t>Go</a:t>
          </a:r>
          <a:r>
            <a:rPr lang="en-US" sz="1400" kern="1200" dirty="0">
              <a:solidFill>
                <a:schemeClr val="tx2"/>
              </a:solidFill>
              <a:latin typeface="Arial Narrow" panose="020B0606020202030204" pitchFamily="34" charset="0"/>
            </a:rPr>
            <a:t>-Live – TBD upon delivery of bone density screening machine</a:t>
          </a:r>
          <a:endParaRPr lang="en-US" sz="1400" b="0" u="none" strike="noStrike" kern="1200" baseline="0" dirty="0">
            <a:solidFill>
              <a:schemeClr val="tx2"/>
            </a:solidFill>
            <a:latin typeface="Arial Narrow" panose="020B0606020202030204" pitchFamily="34" charset="0"/>
          </a:endParaRPr>
        </a:p>
        <a:p>
          <a:pPr marL="114300" lvl="1" indent="-114300" algn="l" defTabSz="622300">
            <a:lnSpc>
              <a:spcPct val="90000"/>
            </a:lnSpc>
            <a:spcBef>
              <a:spcPct val="0"/>
            </a:spcBef>
            <a:spcAft>
              <a:spcPct val="15000"/>
            </a:spcAft>
            <a:buChar char="•"/>
          </a:pPr>
          <a:r>
            <a:rPr lang="en-US" sz="1400" b="0" u="none" strike="noStrike" kern="1200" baseline="0" dirty="0">
              <a:solidFill>
                <a:schemeClr val="tx2"/>
              </a:solidFill>
              <a:latin typeface="Arial Narrow" panose="020B0606020202030204" pitchFamily="34" charset="0"/>
            </a:rPr>
            <a:t>Offer to all MSHO female members at time of service</a:t>
          </a:r>
        </a:p>
        <a:p>
          <a:pPr marL="114300" lvl="1" indent="-114300" algn="l" defTabSz="622300">
            <a:lnSpc>
              <a:spcPct val="90000"/>
            </a:lnSpc>
            <a:spcBef>
              <a:spcPct val="0"/>
            </a:spcBef>
            <a:spcAft>
              <a:spcPct val="15000"/>
            </a:spcAft>
            <a:buChar char="•"/>
          </a:pPr>
          <a:r>
            <a:rPr lang="en-US" sz="1400" b="0" u="none" strike="noStrike" kern="1200" baseline="0" dirty="0">
              <a:solidFill>
                <a:schemeClr val="tx2"/>
              </a:solidFill>
              <a:latin typeface="Arial Narrow" panose="020B0606020202030204" pitchFamily="34" charset="0"/>
            </a:rPr>
            <a:t>Host at least 2-4 bone community density screening pop-up clinics/year (can be combined with mammograms) </a:t>
          </a:r>
        </a:p>
        <a:p>
          <a:pPr marL="114300" lvl="1" indent="-114300" algn="l" defTabSz="622300">
            <a:lnSpc>
              <a:spcPct val="90000"/>
            </a:lnSpc>
            <a:spcBef>
              <a:spcPct val="0"/>
            </a:spcBef>
            <a:spcAft>
              <a:spcPct val="15000"/>
            </a:spcAft>
            <a:buChar char="•"/>
          </a:pPr>
          <a:r>
            <a:rPr lang="en-US" sz="1400" kern="1200" dirty="0">
              <a:solidFill>
                <a:schemeClr val="tx2"/>
              </a:solidFill>
              <a:latin typeface="Arial Narrow" panose="020B0606020202030204" pitchFamily="34" charset="0"/>
            </a:rPr>
            <a:t>Coordinate transportation with Blue Ride for </a:t>
          </a:r>
          <a:r>
            <a:rPr lang="en-US" sz="1400" b="0" u="none" strike="noStrike" kern="1200" baseline="0" dirty="0">
              <a:solidFill>
                <a:schemeClr val="tx2"/>
              </a:solidFill>
              <a:latin typeface="Arial Narrow" panose="020B0606020202030204" pitchFamily="34" charset="0"/>
            </a:rPr>
            <a:t>Blue Plus members </a:t>
          </a:r>
          <a:r>
            <a:rPr lang="en-US" sz="1400" kern="1200" dirty="0">
              <a:solidFill>
                <a:schemeClr val="tx2"/>
              </a:solidFill>
              <a:latin typeface="Arial Narrow" panose="020B0606020202030204" pitchFamily="34" charset="0"/>
            </a:rPr>
            <a:t>who live </a:t>
          </a:r>
          <a:r>
            <a:rPr lang="en-US" sz="1400" b="0" u="none" strike="noStrike" kern="1200" baseline="0" dirty="0">
              <a:solidFill>
                <a:schemeClr val="tx2"/>
              </a:solidFill>
              <a:latin typeface="Arial Narrow" panose="020B0606020202030204" pitchFamily="34" charset="0"/>
            </a:rPr>
            <a:t>outside the service area</a:t>
          </a:r>
          <a:endParaRPr lang="en-US" sz="1400" kern="1200" dirty="0">
            <a:solidFill>
              <a:schemeClr val="tx2"/>
            </a:solidFill>
          </a:endParaRPr>
        </a:p>
      </dsp:txBody>
      <dsp:txXfrm rot="-5400000">
        <a:off x="1293342" y="3472060"/>
        <a:ext cx="8509074" cy="13924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C447A1-AE27-4E29-82F8-9E7C6BB55956}">
      <dsp:nvSpPr>
        <dsp:cNvPr id="0" name=""/>
        <dsp:cNvSpPr/>
      </dsp:nvSpPr>
      <dsp:spPr>
        <a:xfrm rot="5400000">
          <a:off x="-289435" y="295165"/>
          <a:ext cx="1929572" cy="1350700"/>
        </a:xfrm>
        <a:prstGeom prst="chevron">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b="1" kern="1200" dirty="0"/>
            <a:t>First Response Services</a:t>
          </a:r>
        </a:p>
      </dsp:txBody>
      <dsp:txXfrm rot="-5400000">
        <a:off x="1" y="681079"/>
        <a:ext cx="1350700" cy="578872"/>
      </dsp:txXfrm>
    </dsp:sp>
    <dsp:sp modelId="{B5A3D444-741B-489A-85D7-84FDBBBB7FC5}">
      <dsp:nvSpPr>
        <dsp:cNvPr id="0" name=""/>
        <dsp:cNvSpPr/>
      </dsp:nvSpPr>
      <dsp:spPr>
        <a:xfrm rot="5400000">
          <a:off x="3291243" y="-1934813"/>
          <a:ext cx="1254221" cy="5135308"/>
        </a:xfrm>
        <a:prstGeom prst="round2Same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solidFill>
                <a:schemeClr val="tx2"/>
              </a:solidFill>
              <a:latin typeface="Arial Narrow" panose="020B0606020202030204" pitchFamily="34" charset="0"/>
            </a:rPr>
            <a:t>Mobile clinic operations</a:t>
          </a:r>
          <a:endParaRPr lang="en-US" sz="1400" kern="1200" dirty="0"/>
        </a:p>
        <a:p>
          <a:pPr marL="114300" lvl="1" indent="-114300" algn="l" defTabSz="622300">
            <a:lnSpc>
              <a:spcPct val="90000"/>
            </a:lnSpc>
            <a:spcBef>
              <a:spcPct val="0"/>
            </a:spcBef>
            <a:spcAft>
              <a:spcPct val="15000"/>
            </a:spcAft>
            <a:buChar char="•"/>
          </a:pPr>
          <a:r>
            <a:rPr lang="en-US" sz="1400" kern="1200" dirty="0">
              <a:solidFill>
                <a:schemeClr val="tx2"/>
              </a:solidFill>
              <a:latin typeface="Arial Narrow" panose="020B0606020202030204" pitchFamily="34" charset="0"/>
            </a:rPr>
            <a:t>Treatment of common life-threatening injuries and acute illnesses in patient home or other site of emergency</a:t>
          </a:r>
        </a:p>
        <a:p>
          <a:pPr marL="114300" lvl="1" indent="-114300" algn="l" defTabSz="622300">
            <a:lnSpc>
              <a:spcPct val="90000"/>
            </a:lnSpc>
            <a:spcBef>
              <a:spcPct val="0"/>
            </a:spcBef>
            <a:spcAft>
              <a:spcPct val="15000"/>
            </a:spcAft>
            <a:buChar char="•"/>
          </a:pPr>
          <a:r>
            <a:rPr lang="en-US" sz="1400" kern="1200" dirty="0">
              <a:solidFill>
                <a:schemeClr val="tx2"/>
              </a:solidFill>
              <a:latin typeface="Arial Narrow" panose="020B0606020202030204" pitchFamily="34" charset="0"/>
            </a:rPr>
            <a:t>Follow up with patient post-service for check-ups and/or referrals to specialty providers. </a:t>
          </a:r>
        </a:p>
        <a:p>
          <a:pPr marL="114300" lvl="1" indent="-114300" algn="l" defTabSz="622300">
            <a:lnSpc>
              <a:spcPct val="90000"/>
            </a:lnSpc>
            <a:spcBef>
              <a:spcPct val="0"/>
            </a:spcBef>
            <a:spcAft>
              <a:spcPct val="15000"/>
            </a:spcAft>
            <a:buChar char="•"/>
          </a:pPr>
          <a:r>
            <a:rPr lang="en-US" sz="1400" kern="1200" dirty="0">
              <a:solidFill>
                <a:schemeClr val="tx2"/>
              </a:solidFill>
              <a:latin typeface="Arial Narrow" panose="020B0606020202030204" pitchFamily="34" charset="0"/>
            </a:rPr>
            <a:t>7 days/week</a:t>
          </a:r>
        </a:p>
      </dsp:txBody>
      <dsp:txXfrm rot="-5400000">
        <a:off x="1350700" y="66956"/>
        <a:ext cx="5074082" cy="1131769"/>
      </dsp:txXfrm>
    </dsp:sp>
    <dsp:sp modelId="{A442D23A-3EE0-43EA-A1AA-9F48D44973BE}">
      <dsp:nvSpPr>
        <dsp:cNvPr id="0" name=""/>
        <dsp:cNvSpPr/>
      </dsp:nvSpPr>
      <dsp:spPr>
        <a:xfrm rot="5400000">
          <a:off x="-289435" y="2033983"/>
          <a:ext cx="1929572" cy="1350700"/>
        </a:xfrm>
        <a:prstGeom prst="chevron">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b="1" kern="1200" dirty="0"/>
            <a:t>Outpatient Primary Care Services</a:t>
          </a:r>
        </a:p>
      </dsp:txBody>
      <dsp:txXfrm rot="-5400000">
        <a:off x="1" y="2419897"/>
        <a:ext cx="1350700" cy="578872"/>
      </dsp:txXfrm>
    </dsp:sp>
    <dsp:sp modelId="{10C4A1A2-5AA6-4101-B99D-E258611A4A7F}">
      <dsp:nvSpPr>
        <dsp:cNvPr id="0" name=""/>
        <dsp:cNvSpPr/>
      </dsp:nvSpPr>
      <dsp:spPr>
        <a:xfrm rot="5400000">
          <a:off x="3291243" y="-195995"/>
          <a:ext cx="1254221" cy="5135308"/>
        </a:xfrm>
        <a:prstGeom prst="round2Same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solidFill>
                <a:schemeClr val="tx2"/>
              </a:solidFill>
              <a:latin typeface="Arial Narrow" panose="020B0606020202030204" pitchFamily="34" charset="0"/>
            </a:rPr>
            <a:t>Mobile clinic operations</a:t>
          </a:r>
          <a:endParaRPr lang="en-US" sz="1200" kern="1200" dirty="0"/>
        </a:p>
        <a:p>
          <a:pPr marL="114300" lvl="1" indent="-114300" algn="l" defTabSz="533400">
            <a:lnSpc>
              <a:spcPct val="90000"/>
            </a:lnSpc>
            <a:spcBef>
              <a:spcPct val="0"/>
            </a:spcBef>
            <a:spcAft>
              <a:spcPct val="15000"/>
            </a:spcAft>
            <a:buChar char="•"/>
          </a:pPr>
          <a:r>
            <a:rPr lang="en-US" sz="1200" kern="1200" dirty="0">
              <a:solidFill>
                <a:schemeClr val="tx2"/>
              </a:solidFill>
              <a:latin typeface="Arial Narrow" panose="020B0606020202030204" pitchFamily="34" charset="0"/>
            </a:rPr>
            <a:t>Perform outpatient primary care in group homes, homeless shelters, assisted living senior homes and nursing homes</a:t>
          </a:r>
        </a:p>
        <a:p>
          <a:pPr marL="114300" lvl="1" indent="-114300" algn="l" defTabSz="533400">
            <a:lnSpc>
              <a:spcPct val="90000"/>
            </a:lnSpc>
            <a:spcBef>
              <a:spcPct val="0"/>
            </a:spcBef>
            <a:spcAft>
              <a:spcPct val="15000"/>
            </a:spcAft>
            <a:buChar char="•"/>
          </a:pPr>
          <a:r>
            <a:rPr lang="en-US" sz="1200" b="0" u="none" strike="noStrike" kern="1200" baseline="0" dirty="0">
              <a:solidFill>
                <a:schemeClr val="tx2"/>
              </a:solidFill>
              <a:latin typeface="Arial Narrow" panose="020B0606020202030204" pitchFamily="34" charset="0"/>
            </a:rPr>
            <a:t>Odam will collaborate with senior-focused community partners, county public health and hospitals in their service area to treat seniors. Odam will follow up with patients post-service for check-ups and/or referrals to specialty providers.</a:t>
          </a:r>
        </a:p>
        <a:p>
          <a:pPr marL="114300" lvl="1" indent="-114300" algn="l" defTabSz="533400">
            <a:lnSpc>
              <a:spcPct val="90000"/>
            </a:lnSpc>
            <a:spcBef>
              <a:spcPct val="0"/>
            </a:spcBef>
            <a:spcAft>
              <a:spcPct val="15000"/>
            </a:spcAft>
            <a:buChar char="•"/>
          </a:pPr>
          <a:r>
            <a:rPr lang="en-US" sz="1200" kern="1200" dirty="0">
              <a:solidFill>
                <a:schemeClr val="tx2"/>
              </a:solidFill>
              <a:latin typeface="Arial Narrow" panose="020B0606020202030204" pitchFamily="34" charset="0"/>
            </a:rPr>
            <a:t>5 days/week</a:t>
          </a:r>
        </a:p>
      </dsp:txBody>
      <dsp:txXfrm rot="-5400000">
        <a:off x="1350700" y="1805774"/>
        <a:ext cx="5074082" cy="1131769"/>
      </dsp:txXfrm>
    </dsp:sp>
    <dsp:sp modelId="{74FFA952-DB54-4D53-A489-A0A377D30575}">
      <dsp:nvSpPr>
        <dsp:cNvPr id="0" name=""/>
        <dsp:cNvSpPr/>
      </dsp:nvSpPr>
      <dsp:spPr>
        <a:xfrm rot="5400000">
          <a:off x="-289435" y="3772801"/>
          <a:ext cx="1929572" cy="1350700"/>
        </a:xfrm>
        <a:prstGeom prst="chevron">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b="1" kern="1200" dirty="0"/>
            <a:t>Service Area Expansion</a:t>
          </a:r>
        </a:p>
      </dsp:txBody>
      <dsp:txXfrm rot="-5400000">
        <a:off x="1" y="4158715"/>
        <a:ext cx="1350700" cy="578872"/>
      </dsp:txXfrm>
    </dsp:sp>
    <dsp:sp modelId="{D98AA2EF-441A-4C1F-BE73-B84342A31908}">
      <dsp:nvSpPr>
        <dsp:cNvPr id="0" name=""/>
        <dsp:cNvSpPr/>
      </dsp:nvSpPr>
      <dsp:spPr>
        <a:xfrm rot="5400000">
          <a:off x="3291243" y="1542822"/>
          <a:ext cx="1254221" cy="5135308"/>
        </a:xfrm>
        <a:prstGeom prst="round2Same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solidFill>
                <a:schemeClr val="tx2"/>
              </a:solidFill>
              <a:latin typeface="Arial Narrow" panose="020B0606020202030204" pitchFamily="34" charset="0"/>
            </a:rPr>
            <a:t>Now serving Rice and Polk counties!</a:t>
          </a:r>
          <a:endParaRPr lang="en-US" sz="2000" kern="1200" dirty="0"/>
        </a:p>
      </dsp:txBody>
      <dsp:txXfrm rot="-5400000">
        <a:off x="1350700" y="3544591"/>
        <a:ext cx="5074082" cy="11317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7D8C5E-6F41-4B21-8889-0276859FF2EC}">
      <dsp:nvSpPr>
        <dsp:cNvPr id="0" name=""/>
        <dsp:cNvSpPr/>
      </dsp:nvSpPr>
      <dsp:spPr>
        <a:xfrm>
          <a:off x="2539" y="742027"/>
          <a:ext cx="2476500" cy="990600"/>
        </a:xfrm>
        <a:prstGeom prst="rect">
          <a:avLst/>
        </a:prstGeom>
        <a:solidFill>
          <a:schemeClr val="tx2"/>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l" defTabSz="1066800">
            <a:lnSpc>
              <a:spcPct val="90000"/>
            </a:lnSpc>
            <a:spcBef>
              <a:spcPct val="0"/>
            </a:spcBef>
            <a:spcAft>
              <a:spcPct val="35000"/>
            </a:spcAft>
            <a:buNone/>
          </a:pPr>
          <a:r>
            <a:rPr lang="en-US" sz="2400" b="1" kern="1200" dirty="0"/>
            <a:t>Children</a:t>
          </a:r>
        </a:p>
      </dsp:txBody>
      <dsp:txXfrm>
        <a:off x="2539" y="742027"/>
        <a:ext cx="2476500" cy="990600"/>
      </dsp:txXfrm>
    </dsp:sp>
    <dsp:sp modelId="{E2D99580-C789-42DA-B91A-0D8683B1E0BE}">
      <dsp:nvSpPr>
        <dsp:cNvPr id="0" name=""/>
        <dsp:cNvSpPr/>
      </dsp:nvSpPr>
      <dsp:spPr>
        <a:xfrm>
          <a:off x="2539" y="1732627"/>
          <a:ext cx="2476500" cy="2944012"/>
        </a:xfrm>
        <a:prstGeom prst="rect">
          <a:avLst/>
        </a:prstGeom>
        <a:solidFill>
          <a:schemeClr val="bg2">
            <a:alpha val="90000"/>
          </a:schemeClr>
        </a:solidFill>
        <a:ln w="9525" cap="flat" cmpd="sng" algn="ctr">
          <a:solidFill>
            <a:schemeClr val="dk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solidFill>
                <a:schemeClr val="tx2"/>
              </a:solidFill>
              <a:latin typeface="Arial Narrow" panose="020B0606020202030204" pitchFamily="34" charset="0"/>
            </a:rPr>
            <a:t>Well-child Assessment </a:t>
          </a:r>
          <a:r>
            <a:rPr lang="en-US" sz="1600" b="1" kern="1200" dirty="0">
              <a:solidFill>
                <a:schemeClr val="tx2"/>
              </a:solidFill>
              <a:latin typeface="Arial Narrow" panose="020B0606020202030204" pitchFamily="34" charset="0"/>
            </a:rPr>
            <a:t>(WCV, W30, ADD)</a:t>
          </a:r>
        </a:p>
        <a:p>
          <a:pPr marL="228600" lvl="2" indent="-114300" algn="l" defTabSz="533400">
            <a:lnSpc>
              <a:spcPct val="90000"/>
            </a:lnSpc>
            <a:spcBef>
              <a:spcPct val="0"/>
            </a:spcBef>
            <a:spcAft>
              <a:spcPct val="15000"/>
            </a:spcAft>
            <a:buFont typeface="Wingdings" panose="05000000000000000000" pitchFamily="2" charset="2"/>
            <a:buChar char="ü"/>
          </a:pPr>
          <a:r>
            <a:rPr lang="en-US" sz="1200" kern="1200">
              <a:solidFill>
                <a:schemeClr val="tx2"/>
              </a:solidFill>
              <a:latin typeface="Arial Narrow" panose="020B0606020202030204" pitchFamily="34" charset="0"/>
            </a:rPr>
            <a:t>General health assessment</a:t>
          </a:r>
          <a:endParaRPr lang="en-US" sz="1200" kern="1200" dirty="0">
            <a:solidFill>
              <a:schemeClr val="tx2"/>
            </a:solidFill>
            <a:latin typeface="Arial Narrow" panose="020B0606020202030204" pitchFamily="34" charset="0"/>
          </a:endParaRPr>
        </a:p>
        <a:p>
          <a:pPr marL="228600" lvl="2" indent="-114300" algn="l" defTabSz="533400">
            <a:lnSpc>
              <a:spcPct val="90000"/>
            </a:lnSpc>
            <a:spcBef>
              <a:spcPct val="0"/>
            </a:spcBef>
            <a:spcAft>
              <a:spcPct val="15000"/>
            </a:spcAft>
            <a:buFont typeface="Wingdings" panose="05000000000000000000" pitchFamily="2" charset="2"/>
            <a:buChar char="ü"/>
          </a:pPr>
          <a:r>
            <a:rPr lang="en-US" sz="1200" kern="1200" dirty="0">
              <a:solidFill>
                <a:schemeClr val="tx2"/>
              </a:solidFill>
              <a:latin typeface="Arial Narrow" panose="020B0606020202030204" pitchFamily="34" charset="0"/>
            </a:rPr>
            <a:t>Weight, height, vital signs</a:t>
          </a:r>
        </a:p>
        <a:p>
          <a:pPr marL="228600" lvl="2" indent="-114300" algn="l" defTabSz="533400">
            <a:lnSpc>
              <a:spcPct val="90000"/>
            </a:lnSpc>
            <a:spcBef>
              <a:spcPct val="0"/>
            </a:spcBef>
            <a:spcAft>
              <a:spcPct val="15000"/>
            </a:spcAft>
            <a:buFont typeface="Wingdings" panose="05000000000000000000" pitchFamily="2" charset="2"/>
            <a:buChar char="ü"/>
          </a:pPr>
          <a:r>
            <a:rPr lang="en-US" sz="1200" kern="1200" dirty="0">
              <a:solidFill>
                <a:schemeClr val="tx2"/>
              </a:solidFill>
              <a:latin typeface="Arial Narrow" panose="020B0606020202030204" pitchFamily="34" charset="0"/>
            </a:rPr>
            <a:t>Screenings, including vision, hearing, blood lead level</a:t>
          </a:r>
        </a:p>
        <a:p>
          <a:pPr marL="171450" lvl="1" indent="-171450" algn="l" defTabSz="711200">
            <a:lnSpc>
              <a:spcPct val="90000"/>
            </a:lnSpc>
            <a:spcBef>
              <a:spcPct val="0"/>
            </a:spcBef>
            <a:spcAft>
              <a:spcPct val="15000"/>
            </a:spcAft>
            <a:buChar char="•"/>
          </a:pPr>
          <a:r>
            <a:rPr lang="en-US" sz="1600" kern="1200" dirty="0">
              <a:solidFill>
                <a:schemeClr val="tx2"/>
              </a:solidFill>
              <a:latin typeface="Arial Narrow" panose="020B0606020202030204" pitchFamily="34" charset="0"/>
            </a:rPr>
            <a:t>Immunizations </a:t>
          </a:r>
          <a:r>
            <a:rPr lang="en-US" sz="1600" b="1" kern="1200" dirty="0">
              <a:solidFill>
                <a:schemeClr val="tx2"/>
              </a:solidFill>
              <a:latin typeface="Arial Narrow" panose="020B0606020202030204" pitchFamily="34" charset="0"/>
            </a:rPr>
            <a:t>(CIS, IMA)</a:t>
          </a:r>
        </a:p>
        <a:p>
          <a:pPr marL="171450" lvl="1" indent="-171450" algn="l" defTabSz="711200">
            <a:lnSpc>
              <a:spcPct val="90000"/>
            </a:lnSpc>
            <a:spcBef>
              <a:spcPct val="0"/>
            </a:spcBef>
            <a:spcAft>
              <a:spcPct val="15000"/>
            </a:spcAft>
            <a:buChar char="•"/>
          </a:pPr>
          <a:r>
            <a:rPr lang="en-US" sz="1600" kern="1200">
              <a:solidFill>
                <a:schemeClr val="tx2"/>
              </a:solidFill>
              <a:latin typeface="Arial Narrow" panose="020B0606020202030204" pitchFamily="34" charset="0"/>
            </a:rPr>
            <a:t>Dental sealant application</a:t>
          </a:r>
          <a:endParaRPr lang="en-US" sz="1600" kern="1200" dirty="0">
            <a:solidFill>
              <a:schemeClr val="tx2"/>
            </a:solidFill>
            <a:latin typeface="Arial Narrow" panose="020B0606020202030204" pitchFamily="34" charset="0"/>
          </a:endParaRPr>
        </a:p>
        <a:p>
          <a:pPr marL="171450" lvl="1" indent="-171450" algn="l" defTabSz="711200">
            <a:lnSpc>
              <a:spcPct val="90000"/>
            </a:lnSpc>
            <a:spcBef>
              <a:spcPct val="0"/>
            </a:spcBef>
            <a:spcAft>
              <a:spcPct val="15000"/>
            </a:spcAft>
            <a:buChar char="•"/>
          </a:pPr>
          <a:r>
            <a:rPr lang="en-US" sz="1600" kern="1200" dirty="0">
              <a:solidFill>
                <a:schemeClr val="tx2"/>
              </a:solidFill>
              <a:latin typeface="Arial Narrow" panose="020B0606020202030204" pitchFamily="34" charset="0"/>
            </a:rPr>
            <a:t>Childhood asthma management (</a:t>
          </a:r>
          <a:r>
            <a:rPr lang="en-US" sz="1600" b="1" kern="1200" dirty="0">
              <a:solidFill>
                <a:schemeClr val="tx2"/>
              </a:solidFill>
              <a:latin typeface="Arial Narrow" panose="020B0606020202030204" pitchFamily="34" charset="0"/>
            </a:rPr>
            <a:t>AMR)</a:t>
          </a:r>
        </a:p>
      </dsp:txBody>
      <dsp:txXfrm>
        <a:off x="2539" y="1732627"/>
        <a:ext cx="2476500" cy="2944012"/>
      </dsp:txXfrm>
    </dsp:sp>
    <dsp:sp modelId="{DD1BB8B0-F98E-4474-A153-3BBB814649A6}">
      <dsp:nvSpPr>
        <dsp:cNvPr id="0" name=""/>
        <dsp:cNvSpPr/>
      </dsp:nvSpPr>
      <dsp:spPr>
        <a:xfrm>
          <a:off x="2825749" y="742027"/>
          <a:ext cx="2476500" cy="990600"/>
        </a:xfrm>
        <a:prstGeom prst="rect">
          <a:avLst/>
        </a:prstGeom>
        <a:solidFill>
          <a:schemeClr val="tx2"/>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l" defTabSz="1066800">
            <a:lnSpc>
              <a:spcPct val="90000"/>
            </a:lnSpc>
            <a:spcBef>
              <a:spcPct val="0"/>
            </a:spcBef>
            <a:spcAft>
              <a:spcPct val="35000"/>
            </a:spcAft>
            <a:buNone/>
          </a:pPr>
          <a:r>
            <a:rPr lang="en-US" sz="2400" b="1" kern="1200" dirty="0"/>
            <a:t>Adults</a:t>
          </a:r>
        </a:p>
      </dsp:txBody>
      <dsp:txXfrm>
        <a:off x="2825749" y="742027"/>
        <a:ext cx="2476500" cy="990600"/>
      </dsp:txXfrm>
    </dsp:sp>
    <dsp:sp modelId="{E5DFBED3-2D5D-4DFE-87EC-B266F2126130}">
      <dsp:nvSpPr>
        <dsp:cNvPr id="0" name=""/>
        <dsp:cNvSpPr/>
      </dsp:nvSpPr>
      <dsp:spPr>
        <a:xfrm>
          <a:off x="2825749" y="1732627"/>
          <a:ext cx="2476500" cy="2944012"/>
        </a:xfrm>
        <a:prstGeom prst="rect">
          <a:avLst/>
        </a:prstGeom>
        <a:solidFill>
          <a:schemeClr val="bg2">
            <a:alpha val="90000"/>
          </a:schemeClr>
        </a:solidFill>
        <a:ln w="9525" cap="flat" cmpd="sng" algn="ctr">
          <a:solidFill>
            <a:schemeClr val="dk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solidFill>
                <a:schemeClr val="tx2"/>
              </a:solidFill>
              <a:latin typeface="Arial Narrow" panose="020B0606020202030204" pitchFamily="34" charset="0"/>
            </a:rPr>
            <a:t>Maternal Health</a:t>
          </a:r>
        </a:p>
        <a:p>
          <a:pPr marL="228600" lvl="2" indent="-114300" algn="l" defTabSz="533400">
            <a:lnSpc>
              <a:spcPct val="90000"/>
            </a:lnSpc>
            <a:spcBef>
              <a:spcPct val="0"/>
            </a:spcBef>
            <a:spcAft>
              <a:spcPct val="15000"/>
            </a:spcAft>
            <a:buFont typeface="Wingdings" panose="05000000000000000000" pitchFamily="2" charset="2"/>
            <a:buChar char="ü"/>
          </a:pPr>
          <a:r>
            <a:rPr lang="en-US" sz="1200" kern="1200" dirty="0">
              <a:solidFill>
                <a:schemeClr val="tx2"/>
              </a:solidFill>
              <a:latin typeface="Arial Narrow" panose="020B0606020202030204" pitchFamily="34" charset="0"/>
            </a:rPr>
            <a:t>Pregnancy testing</a:t>
          </a:r>
        </a:p>
        <a:p>
          <a:pPr marL="228600" lvl="2" indent="-114300" algn="l" defTabSz="533400">
            <a:lnSpc>
              <a:spcPct val="90000"/>
            </a:lnSpc>
            <a:spcBef>
              <a:spcPct val="0"/>
            </a:spcBef>
            <a:spcAft>
              <a:spcPct val="15000"/>
            </a:spcAft>
            <a:buFont typeface="Wingdings" panose="05000000000000000000" pitchFamily="2" charset="2"/>
            <a:buChar char="ü"/>
          </a:pPr>
          <a:r>
            <a:rPr lang="en-US" sz="1200" kern="1200" dirty="0">
              <a:solidFill>
                <a:schemeClr val="tx2"/>
              </a:solidFill>
              <a:latin typeface="Arial Narrow" panose="020B0606020202030204" pitchFamily="34" charset="0"/>
            </a:rPr>
            <a:t>Prenatal care</a:t>
          </a:r>
        </a:p>
        <a:p>
          <a:pPr marL="228600" lvl="2" indent="-114300" algn="l" defTabSz="533400">
            <a:lnSpc>
              <a:spcPct val="90000"/>
            </a:lnSpc>
            <a:spcBef>
              <a:spcPct val="0"/>
            </a:spcBef>
            <a:spcAft>
              <a:spcPct val="15000"/>
            </a:spcAft>
            <a:buFont typeface="Wingdings" panose="05000000000000000000" pitchFamily="2" charset="2"/>
            <a:buChar char="ü"/>
          </a:pPr>
          <a:r>
            <a:rPr lang="en-US" sz="1200" kern="1200" dirty="0">
              <a:solidFill>
                <a:schemeClr val="tx2"/>
              </a:solidFill>
              <a:latin typeface="Arial Narrow" panose="020B0606020202030204" pitchFamily="34" charset="0"/>
            </a:rPr>
            <a:t>Postpartum care </a:t>
          </a:r>
          <a:r>
            <a:rPr lang="en-US" sz="1200" b="1" kern="1200" dirty="0">
              <a:solidFill>
                <a:schemeClr val="tx2"/>
              </a:solidFill>
              <a:latin typeface="Arial Narrow" panose="020B0606020202030204" pitchFamily="34" charset="0"/>
            </a:rPr>
            <a:t>(PPC)</a:t>
          </a:r>
        </a:p>
        <a:p>
          <a:pPr marL="228600" lvl="2" indent="-114300" algn="l" defTabSz="533400">
            <a:lnSpc>
              <a:spcPct val="90000"/>
            </a:lnSpc>
            <a:spcBef>
              <a:spcPct val="0"/>
            </a:spcBef>
            <a:spcAft>
              <a:spcPct val="15000"/>
            </a:spcAft>
            <a:buFont typeface="Wingdings" panose="05000000000000000000" pitchFamily="2" charset="2"/>
            <a:buChar char="ü"/>
          </a:pPr>
          <a:r>
            <a:rPr lang="en-US" sz="1200" kern="1200" dirty="0">
              <a:solidFill>
                <a:schemeClr val="tx2"/>
              </a:solidFill>
              <a:latin typeface="Arial Narrow" panose="020B0606020202030204" pitchFamily="34" charset="0"/>
            </a:rPr>
            <a:t>Pap smears and other routine screenings </a:t>
          </a:r>
          <a:r>
            <a:rPr lang="en-US" sz="1200" b="1" kern="1200" dirty="0">
              <a:solidFill>
                <a:schemeClr val="tx2"/>
              </a:solidFill>
              <a:latin typeface="Arial Narrow" panose="020B0606020202030204" pitchFamily="34" charset="0"/>
            </a:rPr>
            <a:t>(CCS, CHS)</a:t>
          </a:r>
        </a:p>
        <a:p>
          <a:pPr marL="171450" lvl="1" indent="-171450" algn="l" defTabSz="711200">
            <a:lnSpc>
              <a:spcPct val="90000"/>
            </a:lnSpc>
            <a:spcBef>
              <a:spcPct val="0"/>
            </a:spcBef>
            <a:spcAft>
              <a:spcPct val="15000"/>
            </a:spcAft>
            <a:buChar char="•"/>
          </a:pPr>
          <a:r>
            <a:rPr lang="en-US" sz="1600" kern="1200" dirty="0">
              <a:solidFill>
                <a:schemeClr val="tx2"/>
              </a:solidFill>
              <a:latin typeface="Arial Narrow" panose="020B0606020202030204" pitchFamily="34" charset="0"/>
            </a:rPr>
            <a:t>Administration of appropriate vaccines or other eligible treatments identified during the assessment and screening</a:t>
          </a:r>
        </a:p>
        <a:p>
          <a:pPr marL="171450" lvl="1" indent="-171450" algn="l" defTabSz="711200">
            <a:lnSpc>
              <a:spcPct val="90000"/>
            </a:lnSpc>
            <a:spcBef>
              <a:spcPct val="0"/>
            </a:spcBef>
            <a:spcAft>
              <a:spcPct val="15000"/>
            </a:spcAft>
            <a:buChar char="•"/>
          </a:pPr>
          <a:r>
            <a:rPr lang="en-US" sz="1600" b="0" kern="1200" dirty="0">
              <a:solidFill>
                <a:srgbClr val="FF6600"/>
              </a:solidFill>
              <a:latin typeface="Arial Narrow" panose="020B0606020202030204" pitchFamily="34" charset="0"/>
            </a:rPr>
            <a:t>Mammograms (BCS)</a:t>
          </a:r>
        </a:p>
        <a:p>
          <a:pPr marL="114300" lvl="1" indent="-114300" algn="l" defTabSz="622300">
            <a:lnSpc>
              <a:spcPct val="90000"/>
            </a:lnSpc>
            <a:spcBef>
              <a:spcPct val="0"/>
            </a:spcBef>
            <a:spcAft>
              <a:spcPct val="15000"/>
            </a:spcAft>
            <a:buChar char="•"/>
          </a:pPr>
          <a:endParaRPr lang="en-US" sz="1400" kern="1200" dirty="0">
            <a:solidFill>
              <a:schemeClr val="tx2"/>
            </a:solidFill>
          </a:endParaRPr>
        </a:p>
      </dsp:txBody>
      <dsp:txXfrm>
        <a:off x="2825749" y="1732627"/>
        <a:ext cx="2476500" cy="2944012"/>
      </dsp:txXfrm>
    </dsp:sp>
    <dsp:sp modelId="{E2B20C61-AD5B-471C-AF06-90DCE0F19750}">
      <dsp:nvSpPr>
        <dsp:cNvPr id="0" name=""/>
        <dsp:cNvSpPr/>
      </dsp:nvSpPr>
      <dsp:spPr>
        <a:xfrm>
          <a:off x="5648960" y="742027"/>
          <a:ext cx="2476500" cy="990600"/>
        </a:xfrm>
        <a:prstGeom prst="rect">
          <a:avLst/>
        </a:prstGeom>
        <a:solidFill>
          <a:schemeClr val="tx2"/>
        </a:soli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l" defTabSz="1066800">
            <a:lnSpc>
              <a:spcPct val="90000"/>
            </a:lnSpc>
            <a:spcBef>
              <a:spcPct val="0"/>
            </a:spcBef>
            <a:spcAft>
              <a:spcPct val="35000"/>
            </a:spcAft>
            <a:buNone/>
          </a:pPr>
          <a:r>
            <a:rPr lang="en-US" sz="2400" b="1" kern="1200" dirty="0"/>
            <a:t>Seniors</a:t>
          </a:r>
        </a:p>
      </dsp:txBody>
      <dsp:txXfrm>
        <a:off x="5648960" y="742027"/>
        <a:ext cx="2476500" cy="990600"/>
      </dsp:txXfrm>
    </dsp:sp>
    <dsp:sp modelId="{1D1B0AC7-3847-4574-BF33-FCA5E409D7D5}">
      <dsp:nvSpPr>
        <dsp:cNvPr id="0" name=""/>
        <dsp:cNvSpPr/>
      </dsp:nvSpPr>
      <dsp:spPr>
        <a:xfrm>
          <a:off x="5648960" y="1732627"/>
          <a:ext cx="2476500" cy="2944012"/>
        </a:xfrm>
        <a:prstGeom prst="rect">
          <a:avLst/>
        </a:prstGeom>
        <a:solidFill>
          <a:schemeClr val="bg2">
            <a:alpha val="90000"/>
          </a:schemeClr>
        </a:solidFill>
        <a:ln w="9525" cap="flat" cmpd="sng" algn="ctr">
          <a:solidFill>
            <a:schemeClr val="dk2">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solidFill>
                <a:schemeClr val="tx2"/>
              </a:solidFill>
              <a:latin typeface="Arial Narrow" panose="020B0606020202030204" pitchFamily="34" charset="0"/>
            </a:rPr>
            <a:t>Fall risk assessments</a:t>
          </a:r>
        </a:p>
        <a:p>
          <a:pPr marL="171450" lvl="1" indent="-171450" algn="l" defTabSz="711200">
            <a:lnSpc>
              <a:spcPct val="90000"/>
            </a:lnSpc>
            <a:spcBef>
              <a:spcPct val="0"/>
            </a:spcBef>
            <a:spcAft>
              <a:spcPct val="15000"/>
            </a:spcAft>
            <a:buChar char="•"/>
          </a:pPr>
          <a:r>
            <a:rPr lang="en-US" sz="1600" kern="1200" dirty="0">
              <a:solidFill>
                <a:schemeClr val="tx2"/>
              </a:solidFill>
              <a:latin typeface="Arial Narrow" panose="020B0606020202030204" pitchFamily="34" charset="0"/>
            </a:rPr>
            <a:t>Senior immunizations</a:t>
          </a:r>
        </a:p>
        <a:p>
          <a:pPr marL="171450" lvl="1" indent="-171450" algn="l" defTabSz="711200">
            <a:lnSpc>
              <a:spcPct val="90000"/>
            </a:lnSpc>
            <a:spcBef>
              <a:spcPct val="0"/>
            </a:spcBef>
            <a:spcAft>
              <a:spcPct val="15000"/>
            </a:spcAft>
            <a:buChar char="•"/>
          </a:pPr>
          <a:r>
            <a:rPr lang="en-US" sz="1600" kern="1200" dirty="0">
              <a:solidFill>
                <a:schemeClr val="tx2"/>
              </a:solidFill>
              <a:latin typeface="Arial Narrow" panose="020B0606020202030204" pitchFamily="34" charset="0"/>
            </a:rPr>
            <a:t>Medication management</a:t>
          </a:r>
        </a:p>
        <a:p>
          <a:pPr marL="171450" lvl="1" indent="-171450" algn="l" defTabSz="711200">
            <a:lnSpc>
              <a:spcPct val="90000"/>
            </a:lnSpc>
            <a:spcBef>
              <a:spcPct val="0"/>
            </a:spcBef>
            <a:spcAft>
              <a:spcPct val="15000"/>
            </a:spcAft>
            <a:buChar char="•"/>
          </a:pPr>
          <a:r>
            <a:rPr lang="en-US" sz="1600" b="0" kern="1200" dirty="0">
              <a:solidFill>
                <a:srgbClr val="FF6600"/>
              </a:solidFill>
              <a:latin typeface="Arial Narrow" panose="020B0606020202030204" pitchFamily="34" charset="0"/>
            </a:rPr>
            <a:t>Bone Density Screening (AWR)</a:t>
          </a:r>
        </a:p>
        <a:p>
          <a:pPr marL="171450" lvl="1" indent="-171450" algn="l" defTabSz="711200">
            <a:lnSpc>
              <a:spcPct val="90000"/>
            </a:lnSpc>
            <a:spcBef>
              <a:spcPct val="0"/>
            </a:spcBef>
            <a:spcAft>
              <a:spcPct val="15000"/>
            </a:spcAft>
            <a:buChar char="•"/>
          </a:pPr>
          <a:r>
            <a:rPr lang="en-US" sz="1600" b="0" kern="1200" dirty="0">
              <a:solidFill>
                <a:srgbClr val="FF6600"/>
              </a:solidFill>
              <a:latin typeface="Arial Narrow" panose="020B0606020202030204" pitchFamily="34" charset="0"/>
            </a:rPr>
            <a:t>Mammograms (BCS)</a:t>
          </a:r>
        </a:p>
        <a:p>
          <a:pPr marL="171450" lvl="1" indent="-171450" algn="l" defTabSz="711200">
            <a:lnSpc>
              <a:spcPct val="90000"/>
            </a:lnSpc>
            <a:spcBef>
              <a:spcPct val="0"/>
            </a:spcBef>
            <a:spcAft>
              <a:spcPct val="15000"/>
            </a:spcAft>
            <a:buChar char="•"/>
          </a:pPr>
          <a:endParaRPr lang="en-US" sz="1600" kern="1200" dirty="0">
            <a:solidFill>
              <a:schemeClr val="tx2"/>
            </a:solidFill>
          </a:endParaRPr>
        </a:p>
        <a:p>
          <a:pPr marL="171450" lvl="1" indent="-171450" algn="l" defTabSz="711200">
            <a:lnSpc>
              <a:spcPct val="90000"/>
            </a:lnSpc>
            <a:spcBef>
              <a:spcPct val="0"/>
            </a:spcBef>
            <a:spcAft>
              <a:spcPct val="15000"/>
            </a:spcAft>
            <a:buChar char="•"/>
          </a:pPr>
          <a:endParaRPr lang="en-US" sz="1600" kern="1200" dirty="0">
            <a:solidFill>
              <a:schemeClr val="tx2"/>
            </a:solidFill>
          </a:endParaRPr>
        </a:p>
      </dsp:txBody>
      <dsp:txXfrm>
        <a:off x="5648960" y="1732627"/>
        <a:ext cx="2476500" cy="29440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75F6C5-6526-4643-A97D-8C5935AD1C7C}">
      <dsp:nvSpPr>
        <dsp:cNvPr id="0" name=""/>
        <dsp:cNvSpPr/>
      </dsp:nvSpPr>
      <dsp:spPr>
        <a:xfrm rot="5400000">
          <a:off x="6852781" y="-3648224"/>
          <a:ext cx="718753" cy="9232970"/>
        </a:xfrm>
        <a:prstGeom prst="round2SameRect">
          <a:avLst/>
        </a:prstGeom>
        <a:solidFill>
          <a:schemeClr val="dk2">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None/>
          </a:pPr>
          <a:r>
            <a:rPr lang="en-US" sz="1200" kern="1200" dirty="0">
              <a:solidFill>
                <a:schemeClr val="tx2"/>
              </a:solidFill>
              <a:latin typeface="+mn-lt"/>
              <a:ea typeface="Arial" panose="020B0604020202020204" pitchFamily="34" charset="0"/>
            </a:rPr>
            <a:t>The mobile clinic team speaks Somali, Spanish, Swahili, Hmong, Vietnamese, English. They have recently added Pashto, Dari and Urdu through a contracted Afghani interpreter that can ride with the team. If other languages are needed, they connect virtually with interpreter agencies.</a:t>
          </a:r>
          <a:endParaRPr lang="en-US" sz="1200" kern="1200" dirty="0">
            <a:solidFill>
              <a:schemeClr val="tx2"/>
            </a:solidFill>
          </a:endParaRPr>
        </a:p>
      </dsp:txBody>
      <dsp:txXfrm rot="-5400000">
        <a:off x="2595673" y="643971"/>
        <a:ext cx="9197883" cy="648579"/>
      </dsp:txXfrm>
    </dsp:sp>
    <dsp:sp modelId="{ACC69393-5BE7-4937-9D51-65591CF57511}">
      <dsp:nvSpPr>
        <dsp:cNvPr id="0" name=""/>
        <dsp:cNvSpPr/>
      </dsp:nvSpPr>
      <dsp:spPr>
        <a:xfrm>
          <a:off x="295" y="544431"/>
          <a:ext cx="2616070" cy="858523"/>
        </a:xfrm>
        <a:prstGeom prst="roundRect">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1" kern="1200" dirty="0"/>
            <a:t>How many languages can the Odam Medical Group accommodate in the mobile clinic?</a:t>
          </a:r>
        </a:p>
      </dsp:txBody>
      <dsp:txXfrm>
        <a:off x="42205" y="586341"/>
        <a:ext cx="2532250" cy="774703"/>
      </dsp:txXfrm>
    </dsp:sp>
    <dsp:sp modelId="{2F49FA2B-079D-4FA5-8100-454FD1BB1942}">
      <dsp:nvSpPr>
        <dsp:cNvPr id="0" name=""/>
        <dsp:cNvSpPr/>
      </dsp:nvSpPr>
      <dsp:spPr>
        <a:xfrm rot="5400000">
          <a:off x="7046025" y="-4368962"/>
          <a:ext cx="386601" cy="9229269"/>
        </a:xfrm>
        <a:prstGeom prst="round2SameRect">
          <a:avLst/>
        </a:prstGeom>
        <a:solidFill>
          <a:schemeClr val="dk2">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None/>
          </a:pPr>
          <a:r>
            <a:rPr lang="en-US" sz="1200" kern="1200" dirty="0">
              <a:solidFill>
                <a:schemeClr val="tx2"/>
              </a:solidFill>
              <a:effectLst/>
              <a:latin typeface="+mn-lt"/>
              <a:ea typeface="Arial" panose="020B0604020202020204" pitchFamily="34" charset="0"/>
            </a:rPr>
            <a:t>The mobile clinic team is comprised of a medical doctor, a nurse practitioner, medical assistant, community health worker and a driver.</a:t>
          </a:r>
          <a:endParaRPr lang="en-US" sz="1200" kern="1200" dirty="0">
            <a:solidFill>
              <a:schemeClr val="tx2"/>
            </a:solidFill>
          </a:endParaRPr>
        </a:p>
      </dsp:txBody>
      <dsp:txXfrm rot="-5400000">
        <a:off x="2624691" y="71244"/>
        <a:ext cx="9210397" cy="348857"/>
      </dsp:txXfrm>
    </dsp:sp>
    <dsp:sp modelId="{18B9BF22-590A-4F98-80E0-0EB9406C1A09}">
      <dsp:nvSpPr>
        <dsp:cNvPr id="0" name=""/>
        <dsp:cNvSpPr/>
      </dsp:nvSpPr>
      <dsp:spPr>
        <a:xfrm>
          <a:off x="0" y="0"/>
          <a:ext cx="2624355" cy="469993"/>
        </a:xfrm>
        <a:prstGeom prst="roundRect">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1" kern="1200" dirty="0"/>
            <a:t>Who travels in the mobile clinic?</a:t>
          </a:r>
        </a:p>
      </dsp:txBody>
      <dsp:txXfrm>
        <a:off x="22943" y="22943"/>
        <a:ext cx="2578469" cy="424107"/>
      </dsp:txXfrm>
    </dsp:sp>
    <dsp:sp modelId="{FDB8BA7E-C34F-41E9-B500-25A17CDD8B5D}">
      <dsp:nvSpPr>
        <dsp:cNvPr id="0" name=""/>
        <dsp:cNvSpPr/>
      </dsp:nvSpPr>
      <dsp:spPr>
        <a:xfrm rot="5400000">
          <a:off x="6937151" y="-2746861"/>
          <a:ext cx="596374" cy="9209770"/>
        </a:xfrm>
        <a:prstGeom prst="round2SameRect">
          <a:avLst/>
        </a:prstGeom>
        <a:solidFill>
          <a:schemeClr val="dk2">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marR="0" lvl="1" indent="-114300" algn="l" defTabSz="533400" rtl="0" eaLnBrk="1" fontAlgn="auto" latinLnBrk="0" hangingPunct="1">
            <a:lnSpc>
              <a:spcPct val="90000"/>
            </a:lnSpc>
            <a:spcBef>
              <a:spcPct val="0"/>
            </a:spcBef>
            <a:spcAft>
              <a:spcPct val="15000"/>
            </a:spcAft>
            <a:buClrTx/>
            <a:buSzTx/>
            <a:buFontTx/>
            <a:buNone/>
            <a:tabLst/>
            <a:defRPr/>
          </a:pPr>
          <a:r>
            <a:rPr lang="en-US" sz="1200" kern="1200" dirty="0">
              <a:solidFill>
                <a:schemeClr val="tx2"/>
              </a:solidFill>
              <a:latin typeface="+mn-lt"/>
            </a:rPr>
            <a:t>O</a:t>
          </a:r>
          <a:r>
            <a:rPr lang="en-US" sz="1200" kern="1200" dirty="0">
              <a:solidFill>
                <a:schemeClr val="tx2"/>
              </a:solidFill>
              <a:effectLst/>
              <a:latin typeface="+mn-lt"/>
              <a:ea typeface="Calibri" panose="020F0502020204030204" pitchFamily="34" charset="0"/>
            </a:rPr>
            <a:t>dam can see up to 10-20 patients each day (Wednesday, Thursday, Friday, Saturday, Sunday). </a:t>
          </a:r>
          <a:endParaRPr lang="en-US" sz="1200" kern="1200" dirty="0">
            <a:solidFill>
              <a:schemeClr val="tx2"/>
            </a:solidFill>
          </a:endParaRPr>
        </a:p>
      </dsp:txBody>
      <dsp:txXfrm rot="-5400000">
        <a:off x="2630454" y="1588949"/>
        <a:ext cx="9180657" cy="538148"/>
      </dsp:txXfrm>
    </dsp:sp>
    <dsp:sp modelId="{59412C2F-CA5E-42C5-88C8-648B1EA56118}">
      <dsp:nvSpPr>
        <dsp:cNvPr id="0" name=""/>
        <dsp:cNvSpPr/>
      </dsp:nvSpPr>
      <dsp:spPr>
        <a:xfrm>
          <a:off x="295" y="1527139"/>
          <a:ext cx="2639894" cy="682143"/>
        </a:xfrm>
        <a:prstGeom prst="roundRect">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1" kern="1200" dirty="0"/>
            <a:t>How many patients can Odam Medical Group see each day in the Mobile Clinic?</a:t>
          </a:r>
        </a:p>
      </dsp:txBody>
      <dsp:txXfrm>
        <a:off x="33594" y="1560438"/>
        <a:ext cx="2573296" cy="615545"/>
      </dsp:txXfrm>
    </dsp:sp>
    <dsp:sp modelId="{8E9AA22C-7533-429D-9930-B0ED9F18A2E4}">
      <dsp:nvSpPr>
        <dsp:cNvPr id="0" name=""/>
        <dsp:cNvSpPr/>
      </dsp:nvSpPr>
      <dsp:spPr>
        <a:xfrm rot="5400000">
          <a:off x="6961856" y="-1950299"/>
          <a:ext cx="578411" cy="9186658"/>
        </a:xfrm>
        <a:prstGeom prst="round2SameRect">
          <a:avLst/>
        </a:prstGeom>
        <a:solidFill>
          <a:schemeClr val="dk2">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None/>
          </a:pPr>
          <a:r>
            <a:rPr lang="en-US" sz="1200" kern="1200" dirty="0">
              <a:solidFill>
                <a:schemeClr val="tx2"/>
              </a:solidFill>
            </a:rPr>
            <a:t>Yes. </a:t>
          </a:r>
          <a:r>
            <a:rPr lang="en-US" sz="1200" kern="1200" dirty="0">
              <a:solidFill>
                <a:schemeClr val="tx2"/>
              </a:solidFill>
              <a:effectLst/>
              <a:latin typeface="+mn-lt"/>
              <a:ea typeface="Arial" panose="020B0604020202020204" pitchFamily="34" charset="0"/>
            </a:rPr>
            <a:t>Odam conducts surveys via an iPad after the appointment to capture member satisfaction and other qualitative data. The survey was developed in collaboration with Odam</a:t>
          </a:r>
          <a:r>
            <a:rPr lang="en-US" sz="1200" kern="1200">
              <a:solidFill>
                <a:schemeClr val="tx2"/>
              </a:solidFill>
              <a:effectLst/>
              <a:latin typeface="+mn-lt"/>
              <a:ea typeface="Arial" panose="020B0604020202020204" pitchFamily="34" charset="0"/>
            </a:rPr>
            <a:t>. </a:t>
          </a:r>
          <a:endParaRPr lang="en-US" sz="1200" kern="1200" dirty="0">
            <a:solidFill>
              <a:schemeClr val="tx2"/>
            </a:solidFill>
          </a:endParaRPr>
        </a:p>
      </dsp:txBody>
      <dsp:txXfrm rot="-5400000">
        <a:off x="2657733" y="2382060"/>
        <a:ext cx="9158422" cy="521939"/>
      </dsp:txXfrm>
    </dsp:sp>
    <dsp:sp modelId="{86792DE8-D8F1-4718-9B4A-5B9A42634EFF}">
      <dsp:nvSpPr>
        <dsp:cNvPr id="0" name=""/>
        <dsp:cNvSpPr/>
      </dsp:nvSpPr>
      <dsp:spPr>
        <a:xfrm>
          <a:off x="295" y="2315946"/>
          <a:ext cx="2657437" cy="653830"/>
        </a:xfrm>
        <a:prstGeom prst="roundRect">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1" kern="1200" dirty="0"/>
            <a:t>Does Odam conduct member surveys?</a:t>
          </a:r>
        </a:p>
      </dsp:txBody>
      <dsp:txXfrm>
        <a:off x="32212" y="2347863"/>
        <a:ext cx="2593603" cy="589996"/>
      </dsp:txXfrm>
    </dsp:sp>
    <dsp:sp modelId="{72C8C6E2-7A44-4E70-AC6D-C19520871319}">
      <dsp:nvSpPr>
        <dsp:cNvPr id="0" name=""/>
        <dsp:cNvSpPr/>
      </dsp:nvSpPr>
      <dsp:spPr>
        <a:xfrm rot="5400000">
          <a:off x="6901260" y="-376794"/>
          <a:ext cx="550109" cy="9224916"/>
        </a:xfrm>
        <a:prstGeom prst="round2SameRect">
          <a:avLst/>
        </a:prstGeom>
        <a:solidFill>
          <a:schemeClr val="dk2">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None/>
          </a:pPr>
          <a:r>
            <a:rPr lang="en-US" sz="1200" kern="1200">
              <a:solidFill>
                <a:schemeClr val="tx2"/>
              </a:solidFill>
            </a:rPr>
            <a:t>Yes, if they are in the area and if there are cancellations. They will call patient/member if they can/cannot make it.</a:t>
          </a:r>
          <a:endParaRPr lang="en-US" sz="1200" kern="1200" dirty="0">
            <a:solidFill>
              <a:schemeClr val="tx2"/>
            </a:solidFill>
          </a:endParaRPr>
        </a:p>
      </dsp:txBody>
      <dsp:txXfrm rot="-5400000">
        <a:off x="2563857" y="3987463"/>
        <a:ext cx="9198062" cy="496401"/>
      </dsp:txXfrm>
    </dsp:sp>
    <dsp:sp modelId="{CD0EF534-5F71-47C9-9CF7-D7137C0AA6A0}">
      <dsp:nvSpPr>
        <dsp:cNvPr id="0" name=""/>
        <dsp:cNvSpPr/>
      </dsp:nvSpPr>
      <dsp:spPr>
        <a:xfrm>
          <a:off x="8806" y="3924619"/>
          <a:ext cx="2627982" cy="667117"/>
        </a:xfrm>
        <a:prstGeom prst="roundRect">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1" kern="1200" dirty="0"/>
            <a:t>Can Odam schedule stand-by appointments if their schedule is full?</a:t>
          </a:r>
        </a:p>
      </dsp:txBody>
      <dsp:txXfrm>
        <a:off x="41372" y="3957185"/>
        <a:ext cx="2562850" cy="601985"/>
      </dsp:txXfrm>
    </dsp:sp>
    <dsp:sp modelId="{F8CA9749-7975-41F8-962B-FBDA145B855B}">
      <dsp:nvSpPr>
        <dsp:cNvPr id="0" name=""/>
        <dsp:cNvSpPr/>
      </dsp:nvSpPr>
      <dsp:spPr>
        <a:xfrm rot="5400000">
          <a:off x="6818946" y="-1102529"/>
          <a:ext cx="782308" cy="9186658"/>
        </a:xfrm>
        <a:prstGeom prst="round2SameRect">
          <a:avLst/>
        </a:prstGeom>
        <a:solidFill>
          <a:schemeClr val="dk2">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None/>
          </a:pPr>
          <a:r>
            <a:rPr lang="en-US" sz="1200" kern="1200" dirty="0">
              <a:solidFill>
                <a:schemeClr val="tx2"/>
              </a:solidFill>
            </a:rPr>
            <a:t>The mobile clinic began operations in May 2022. </a:t>
          </a:r>
        </a:p>
      </dsp:txBody>
      <dsp:txXfrm rot="-5400000">
        <a:off x="2616772" y="3137834"/>
        <a:ext cx="9148469" cy="705930"/>
      </dsp:txXfrm>
    </dsp:sp>
    <dsp:sp modelId="{04E4C566-7B2A-4401-90B1-15A222E88C42}">
      <dsp:nvSpPr>
        <dsp:cNvPr id="0" name=""/>
        <dsp:cNvSpPr/>
      </dsp:nvSpPr>
      <dsp:spPr>
        <a:xfrm>
          <a:off x="230" y="3084348"/>
          <a:ext cx="2657437" cy="762512"/>
        </a:xfrm>
        <a:prstGeom prst="roundRect">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1" kern="1200" dirty="0"/>
            <a:t>When did the mobile clinic begin operations?</a:t>
          </a:r>
        </a:p>
      </dsp:txBody>
      <dsp:txXfrm>
        <a:off x="37453" y="3121571"/>
        <a:ext cx="2582991" cy="68806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75F6C5-6526-4643-A97D-8C5935AD1C7C}">
      <dsp:nvSpPr>
        <dsp:cNvPr id="0" name=""/>
        <dsp:cNvSpPr/>
      </dsp:nvSpPr>
      <dsp:spPr>
        <a:xfrm rot="5400000">
          <a:off x="6846211" y="-3246131"/>
          <a:ext cx="619817" cy="9232970"/>
        </a:xfrm>
        <a:prstGeom prst="round2SameRect">
          <a:avLst/>
        </a:prstGeom>
        <a:solidFill>
          <a:schemeClr val="dk2">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None/>
          </a:pPr>
          <a:r>
            <a:rPr lang="en-US" sz="1200" kern="1200">
              <a:solidFill>
                <a:schemeClr val="tx2"/>
              </a:solidFill>
              <a:latin typeface="+mn-lt"/>
            </a:rPr>
            <a:t>When</a:t>
          </a:r>
          <a:r>
            <a:rPr lang="en-US" sz="1200" b="1" kern="1200">
              <a:solidFill>
                <a:schemeClr val="tx2"/>
              </a:solidFill>
              <a:latin typeface="+mn-lt"/>
            </a:rPr>
            <a:t> </a:t>
          </a:r>
          <a:r>
            <a:rPr lang="en-US" sz="1200" kern="1200">
              <a:solidFill>
                <a:schemeClr val="tx2"/>
              </a:solidFill>
              <a:latin typeface="+mn-lt"/>
            </a:rPr>
            <a:t>Odam Medical Group receives the consultation notes from member’s specialist, Odam will schedule appointment (on site, in clinic, or virtual) to review the consult notes with patient. Odam Medical Group ensures they understand what’s going on, explain results of tests, etc</a:t>
          </a:r>
          <a:endParaRPr lang="en-US" sz="1400" kern="1200" dirty="0">
            <a:solidFill>
              <a:schemeClr val="tx2"/>
            </a:solidFill>
          </a:endParaRPr>
        </a:p>
      </dsp:txBody>
      <dsp:txXfrm rot="-5400000">
        <a:off x="2539635" y="1090702"/>
        <a:ext cx="9202713" cy="559303"/>
      </dsp:txXfrm>
    </dsp:sp>
    <dsp:sp modelId="{ACC69393-5BE7-4937-9D51-65591CF57511}">
      <dsp:nvSpPr>
        <dsp:cNvPr id="0" name=""/>
        <dsp:cNvSpPr/>
      </dsp:nvSpPr>
      <dsp:spPr>
        <a:xfrm>
          <a:off x="0" y="1025747"/>
          <a:ext cx="2616070" cy="676295"/>
        </a:xfrm>
        <a:prstGeom prst="roundRect">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1" kern="1200" dirty="0"/>
            <a:t>How are follow-up visits handled after referrals?</a:t>
          </a:r>
        </a:p>
      </dsp:txBody>
      <dsp:txXfrm>
        <a:off x="33014" y="1058761"/>
        <a:ext cx="2550042" cy="610267"/>
      </dsp:txXfrm>
    </dsp:sp>
    <dsp:sp modelId="{2F49FA2B-079D-4FA5-8100-454FD1BB1942}">
      <dsp:nvSpPr>
        <dsp:cNvPr id="0" name=""/>
        <dsp:cNvSpPr/>
      </dsp:nvSpPr>
      <dsp:spPr>
        <a:xfrm rot="5400000">
          <a:off x="6781022" y="-4237682"/>
          <a:ext cx="753905" cy="9229269"/>
        </a:xfrm>
        <a:prstGeom prst="round2SameRect">
          <a:avLst/>
        </a:prstGeom>
        <a:solidFill>
          <a:schemeClr val="dk2">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None/>
          </a:pPr>
          <a:r>
            <a:rPr lang="en-US" sz="1200" kern="1200" dirty="0">
              <a:solidFill>
                <a:schemeClr val="tx2"/>
              </a:solidFill>
              <a:effectLst/>
              <a:latin typeface="+mn-lt"/>
              <a:ea typeface="Arial" panose="020B0604020202020204" pitchFamily="34" charset="0"/>
            </a:rPr>
            <a:t>Odam Medical Group will appropriately refer a patient to a specialist based on the medical need or situation. They embed a list of specialists and specialty clinics in their electronic health records. Odam Medical Group mobile staff will schedule the appointment and ensure member </a:t>
          </a:r>
          <a:r>
            <a:rPr lang="en-US" sz="1200" kern="1200" dirty="0">
              <a:solidFill>
                <a:schemeClr val="tx2"/>
              </a:solidFill>
              <a:latin typeface="+mn-lt"/>
              <a:ea typeface="Arial" panose="020B0604020202020204" pitchFamily="34" charset="0"/>
            </a:rPr>
            <a:t>has </a:t>
          </a:r>
          <a:r>
            <a:rPr lang="en-US" sz="1200" kern="1200" dirty="0">
              <a:solidFill>
                <a:schemeClr val="tx2"/>
              </a:solidFill>
              <a:effectLst/>
              <a:latin typeface="+mn-lt"/>
              <a:ea typeface="Arial" panose="020B0604020202020204" pitchFamily="34" charset="0"/>
            </a:rPr>
            <a:t>transportation and interpreter resources</a:t>
          </a:r>
          <a:r>
            <a:rPr lang="en-US" sz="1200" kern="1200" dirty="0">
              <a:solidFill>
                <a:schemeClr val="tx2"/>
              </a:solidFill>
              <a:latin typeface="+mn-lt"/>
              <a:ea typeface="Arial" panose="020B0604020202020204" pitchFamily="34" charset="0"/>
            </a:rPr>
            <a:t>.</a:t>
          </a:r>
          <a:endParaRPr lang="en-US" sz="1400" kern="1200" dirty="0">
            <a:solidFill>
              <a:schemeClr val="tx2"/>
            </a:solidFill>
          </a:endParaRPr>
        </a:p>
      </dsp:txBody>
      <dsp:txXfrm rot="-5400000">
        <a:off x="2543341" y="36802"/>
        <a:ext cx="9192466" cy="680299"/>
      </dsp:txXfrm>
    </dsp:sp>
    <dsp:sp modelId="{18B9BF22-590A-4F98-80E0-0EB9406C1A09}">
      <dsp:nvSpPr>
        <dsp:cNvPr id="0" name=""/>
        <dsp:cNvSpPr/>
      </dsp:nvSpPr>
      <dsp:spPr>
        <a:xfrm>
          <a:off x="0" y="0"/>
          <a:ext cx="2624355" cy="903347"/>
        </a:xfrm>
        <a:prstGeom prst="roundRect">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1" kern="1200" dirty="0"/>
            <a:t>What happens if a patient needs a specialist?</a:t>
          </a:r>
        </a:p>
      </dsp:txBody>
      <dsp:txXfrm>
        <a:off x="44098" y="44098"/>
        <a:ext cx="2536159" cy="815151"/>
      </dsp:txXfrm>
    </dsp:sp>
    <dsp:sp modelId="{FDB8BA7E-C34F-41E9-B500-25A17CDD8B5D}">
      <dsp:nvSpPr>
        <dsp:cNvPr id="0" name=""/>
        <dsp:cNvSpPr/>
      </dsp:nvSpPr>
      <dsp:spPr>
        <a:xfrm rot="5400000">
          <a:off x="6733340" y="-2317861"/>
          <a:ext cx="868599" cy="9209770"/>
        </a:xfrm>
        <a:prstGeom prst="round2SameRect">
          <a:avLst/>
        </a:prstGeom>
        <a:solidFill>
          <a:schemeClr val="dk2">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marR="0" lvl="1" indent="-114300" algn="l" defTabSz="533400" rtl="0" eaLnBrk="1" fontAlgn="auto" latinLnBrk="0" hangingPunct="1">
            <a:lnSpc>
              <a:spcPct val="90000"/>
            </a:lnSpc>
            <a:spcBef>
              <a:spcPct val="0"/>
            </a:spcBef>
            <a:spcAft>
              <a:spcPct val="15000"/>
            </a:spcAft>
            <a:buClrTx/>
            <a:buSzTx/>
            <a:buFontTx/>
            <a:buNone/>
            <a:tabLst/>
            <a:defRPr/>
          </a:pPr>
          <a:r>
            <a:rPr lang="en-US" sz="1200" kern="1200">
              <a:solidFill>
                <a:schemeClr val="tx2"/>
              </a:solidFill>
              <a:latin typeface="+mn-lt"/>
            </a:rPr>
            <a:t>Odam Medical Group will assess the medical need of patient with a virtual visit first. During this visit, the doctor or nurse practitioner will determine the best course of action. Examples include, but are not limited to, referring member to an urgent care near their home or helping them schedule an appointment with a specialist. </a:t>
          </a:r>
          <a:endParaRPr lang="en-US" sz="1800" kern="1200" dirty="0">
            <a:solidFill>
              <a:schemeClr val="tx2"/>
            </a:solidFill>
          </a:endParaRPr>
        </a:p>
      </dsp:txBody>
      <dsp:txXfrm rot="-5400000">
        <a:off x="2562755" y="1895126"/>
        <a:ext cx="9167368" cy="783795"/>
      </dsp:txXfrm>
    </dsp:sp>
    <dsp:sp modelId="{59412C2F-CA5E-42C5-88C8-648B1EA56118}">
      <dsp:nvSpPr>
        <dsp:cNvPr id="0" name=""/>
        <dsp:cNvSpPr/>
      </dsp:nvSpPr>
      <dsp:spPr>
        <a:xfrm>
          <a:off x="295" y="1822229"/>
          <a:ext cx="2639894" cy="993538"/>
        </a:xfrm>
        <a:prstGeom prst="roundRect">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1" kern="1200" dirty="0"/>
            <a:t>What happens if patient needs to be seen sooner than the mobile clinic can make it to their home?</a:t>
          </a:r>
        </a:p>
      </dsp:txBody>
      <dsp:txXfrm>
        <a:off x="48796" y="1870730"/>
        <a:ext cx="2542892" cy="896536"/>
      </dsp:txXfrm>
    </dsp:sp>
    <dsp:sp modelId="{8E9AA22C-7533-429D-9930-B0ED9F18A2E4}">
      <dsp:nvSpPr>
        <dsp:cNvPr id="0" name=""/>
        <dsp:cNvSpPr/>
      </dsp:nvSpPr>
      <dsp:spPr>
        <a:xfrm rot="5400000">
          <a:off x="6724864" y="-1144701"/>
          <a:ext cx="888842" cy="9186658"/>
        </a:xfrm>
        <a:prstGeom prst="round2SameRect">
          <a:avLst/>
        </a:prstGeom>
        <a:solidFill>
          <a:schemeClr val="dk2">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None/>
          </a:pPr>
          <a:r>
            <a:rPr lang="en-US" sz="1200" kern="1200" dirty="0">
              <a:solidFill>
                <a:schemeClr val="tx2"/>
              </a:solidFill>
            </a:rPr>
            <a:t>No. The Mobile Clinic is </a:t>
          </a:r>
          <a:r>
            <a:rPr lang="en-US" sz="1200" u="sng" kern="1200" dirty="0">
              <a:solidFill>
                <a:schemeClr val="tx2"/>
              </a:solidFill>
            </a:rPr>
            <a:t>appointment-driven</a:t>
          </a:r>
          <a:r>
            <a:rPr lang="en-US" sz="1200" kern="1200" dirty="0">
              <a:solidFill>
                <a:schemeClr val="tx2"/>
              </a:solidFill>
            </a:rPr>
            <a:t>. While their service area is 18 counties, and they strive to be in each county each month, they only visit counties where appointments are scheduled. When members call for appointments, Odam will schedule them based on when and where other appointments are already scheduled. For example, if a member in Otter Tail county requests a mobile clinic visit, Odam will tell them when they are scheduled to be in Otter Tail county. </a:t>
          </a:r>
        </a:p>
      </dsp:txBody>
      <dsp:txXfrm rot="-5400000">
        <a:off x="2575956" y="3047597"/>
        <a:ext cx="9143268" cy="802062"/>
      </dsp:txXfrm>
    </dsp:sp>
    <dsp:sp modelId="{86792DE8-D8F1-4718-9B4A-5B9A42634EFF}">
      <dsp:nvSpPr>
        <dsp:cNvPr id="0" name=""/>
        <dsp:cNvSpPr/>
      </dsp:nvSpPr>
      <dsp:spPr>
        <a:xfrm>
          <a:off x="295" y="2946054"/>
          <a:ext cx="2657437" cy="1004735"/>
        </a:xfrm>
        <a:prstGeom prst="roundRect">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1" kern="1200" dirty="0"/>
            <a:t>Is there a set schedule for when the mobile clinic will be in certain counties?</a:t>
          </a:r>
        </a:p>
      </dsp:txBody>
      <dsp:txXfrm>
        <a:off x="49342" y="2995101"/>
        <a:ext cx="2559343" cy="906641"/>
      </dsp:txXfrm>
    </dsp:sp>
    <dsp:sp modelId="{F8CA9749-7975-41F8-962B-FBDA145B855B}">
      <dsp:nvSpPr>
        <dsp:cNvPr id="0" name=""/>
        <dsp:cNvSpPr/>
      </dsp:nvSpPr>
      <dsp:spPr>
        <a:xfrm rot="5400000">
          <a:off x="6934625" y="-209198"/>
          <a:ext cx="488962" cy="9186658"/>
        </a:xfrm>
        <a:prstGeom prst="round2SameRect">
          <a:avLst/>
        </a:prstGeom>
        <a:solidFill>
          <a:schemeClr val="dk2">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None/>
          </a:pPr>
          <a:r>
            <a:rPr lang="en-US" sz="1200" kern="1200">
              <a:solidFill>
                <a:schemeClr val="tx2"/>
              </a:solidFill>
            </a:rPr>
            <a:t>Patients can call Odam’s scheduling line at 612-260-1412 or at their St. Cloud office at 320-204-4270.</a:t>
          </a:r>
          <a:endParaRPr lang="en-US" sz="1200" kern="1200" dirty="0">
            <a:solidFill>
              <a:schemeClr val="tx2"/>
            </a:solidFill>
          </a:endParaRPr>
        </a:p>
      </dsp:txBody>
      <dsp:txXfrm rot="-5400000">
        <a:off x="2585778" y="4163518"/>
        <a:ext cx="9162789" cy="441224"/>
      </dsp:txXfrm>
    </dsp:sp>
    <dsp:sp modelId="{04E4C566-7B2A-4401-90B1-15A222E88C42}">
      <dsp:nvSpPr>
        <dsp:cNvPr id="0" name=""/>
        <dsp:cNvSpPr/>
      </dsp:nvSpPr>
      <dsp:spPr>
        <a:xfrm>
          <a:off x="0" y="4124871"/>
          <a:ext cx="2657437" cy="551691"/>
        </a:xfrm>
        <a:prstGeom prst="roundRect">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1" kern="1200" dirty="0"/>
            <a:t>How can patients schedule a mobile clinic visit?</a:t>
          </a:r>
        </a:p>
      </dsp:txBody>
      <dsp:txXfrm>
        <a:off x="26931" y="4151802"/>
        <a:ext cx="2603575" cy="49782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75F6C5-6526-4643-A97D-8C5935AD1C7C}">
      <dsp:nvSpPr>
        <dsp:cNvPr id="0" name=""/>
        <dsp:cNvSpPr/>
      </dsp:nvSpPr>
      <dsp:spPr>
        <a:xfrm rot="5400000">
          <a:off x="6688498" y="-3273584"/>
          <a:ext cx="834248" cy="9059048"/>
        </a:xfrm>
        <a:prstGeom prst="round2SameRect">
          <a:avLst/>
        </a:prstGeom>
        <a:solidFill>
          <a:schemeClr val="dk2">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None/>
          </a:pPr>
          <a:r>
            <a:rPr lang="en-US" sz="1200" kern="1200" dirty="0">
              <a:solidFill>
                <a:schemeClr val="tx2"/>
              </a:solidFill>
            </a:rPr>
            <a:t>Whenever Odam sees an uninsured patient, they treat them first and then help them apply for MA insurance. If patient is approved, the MA insurance back dates 3 months so the visit will be covered by the new insurer. If the patient does not qualify for insurance because they make too much money, Odam explains that the fee for the service they receive from the mobile clinic is $75. The $75 covers all services performed by the mobile clinic. </a:t>
          </a:r>
        </a:p>
      </dsp:txBody>
      <dsp:txXfrm rot="-5400000">
        <a:off x="2576099" y="879540"/>
        <a:ext cx="9018323" cy="752798"/>
      </dsp:txXfrm>
    </dsp:sp>
    <dsp:sp modelId="{ACC69393-5BE7-4937-9D51-65591CF57511}">
      <dsp:nvSpPr>
        <dsp:cNvPr id="0" name=""/>
        <dsp:cNvSpPr/>
      </dsp:nvSpPr>
      <dsp:spPr>
        <a:xfrm>
          <a:off x="16731" y="790259"/>
          <a:ext cx="2681537" cy="910283"/>
        </a:xfrm>
        <a:prstGeom prst="roundRect">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1" kern="1200" dirty="0"/>
            <a:t>What are the fees for home visits if patient does not have health insurance?</a:t>
          </a:r>
        </a:p>
      </dsp:txBody>
      <dsp:txXfrm>
        <a:off x="61167" y="834695"/>
        <a:ext cx="2592665" cy="821411"/>
      </dsp:txXfrm>
    </dsp:sp>
    <dsp:sp modelId="{2F49FA2B-079D-4FA5-8100-454FD1BB1942}">
      <dsp:nvSpPr>
        <dsp:cNvPr id="0" name=""/>
        <dsp:cNvSpPr/>
      </dsp:nvSpPr>
      <dsp:spPr>
        <a:xfrm rot="5400000">
          <a:off x="6858055" y="-4164482"/>
          <a:ext cx="571078" cy="9028473"/>
        </a:xfrm>
        <a:prstGeom prst="round2SameRect">
          <a:avLst/>
        </a:prstGeom>
        <a:solidFill>
          <a:schemeClr val="dk2">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None/>
          </a:pPr>
          <a:r>
            <a:rPr lang="en-US" sz="1200" kern="1200" dirty="0">
              <a:solidFill>
                <a:schemeClr val="tx2"/>
              </a:solidFill>
            </a:rPr>
            <a:t>Yes, if they have availability in their schedule. If they don’t, they will work with the patient to get a mobile clinic visit scheduled at their home.</a:t>
          </a:r>
        </a:p>
      </dsp:txBody>
      <dsp:txXfrm rot="-5400000">
        <a:off x="2629358" y="92093"/>
        <a:ext cx="9000595" cy="515322"/>
      </dsp:txXfrm>
    </dsp:sp>
    <dsp:sp modelId="{18B9BF22-590A-4F98-80E0-0EB9406C1A09}">
      <dsp:nvSpPr>
        <dsp:cNvPr id="0" name=""/>
        <dsp:cNvSpPr/>
      </dsp:nvSpPr>
      <dsp:spPr>
        <a:xfrm>
          <a:off x="192" y="64286"/>
          <a:ext cx="2690029" cy="615557"/>
        </a:xfrm>
        <a:prstGeom prst="roundRect">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1" kern="1200" dirty="0"/>
            <a:t>Does the mobile clinic accept “walk-in” appointments when they are at a location? </a:t>
          </a:r>
        </a:p>
      </dsp:txBody>
      <dsp:txXfrm>
        <a:off x="30241" y="94335"/>
        <a:ext cx="2629931" cy="555459"/>
      </dsp:txXfrm>
    </dsp:sp>
    <dsp:sp modelId="{8E9AA22C-7533-429D-9930-B0ED9F18A2E4}">
      <dsp:nvSpPr>
        <dsp:cNvPr id="0" name=""/>
        <dsp:cNvSpPr/>
      </dsp:nvSpPr>
      <dsp:spPr>
        <a:xfrm rot="5400000">
          <a:off x="6967582" y="-2469409"/>
          <a:ext cx="468061" cy="9142477"/>
        </a:xfrm>
        <a:prstGeom prst="round2SameRect">
          <a:avLst/>
        </a:prstGeom>
        <a:solidFill>
          <a:schemeClr val="dk2">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None/>
          </a:pPr>
          <a:r>
            <a:rPr lang="en-US" sz="1200" kern="1200">
              <a:solidFill>
                <a:schemeClr val="tx2"/>
              </a:solidFill>
            </a:rPr>
            <a:t>For patients with commercial plans, Odam submits a claim to that insurer; the patients would pay their co-pay or cost-share at the time of visit. </a:t>
          </a:r>
          <a:endParaRPr lang="en-US" sz="1200" kern="1200" dirty="0">
            <a:solidFill>
              <a:schemeClr val="tx2"/>
            </a:solidFill>
          </a:endParaRPr>
        </a:p>
      </dsp:txBody>
      <dsp:txXfrm rot="-5400000">
        <a:off x="2630375" y="1890647"/>
        <a:ext cx="9119628" cy="422363"/>
      </dsp:txXfrm>
    </dsp:sp>
    <dsp:sp modelId="{86792DE8-D8F1-4718-9B4A-5B9A42634EFF}">
      <dsp:nvSpPr>
        <dsp:cNvPr id="0" name=""/>
        <dsp:cNvSpPr/>
      </dsp:nvSpPr>
      <dsp:spPr>
        <a:xfrm>
          <a:off x="44891" y="1836922"/>
          <a:ext cx="2710499" cy="529108"/>
        </a:xfrm>
        <a:prstGeom prst="roundRect">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1" kern="1200" dirty="0"/>
            <a:t>What happens if the patient has a Commercial health plan?</a:t>
          </a:r>
        </a:p>
      </dsp:txBody>
      <dsp:txXfrm>
        <a:off x="70720" y="1862751"/>
        <a:ext cx="2658841" cy="477450"/>
      </dsp:txXfrm>
    </dsp:sp>
    <dsp:sp modelId="{611608AC-F61A-4ACB-89DC-04559B2D5D0D}">
      <dsp:nvSpPr>
        <dsp:cNvPr id="0" name=""/>
        <dsp:cNvSpPr/>
      </dsp:nvSpPr>
      <dsp:spPr>
        <a:xfrm rot="5400000">
          <a:off x="6952872" y="-1747859"/>
          <a:ext cx="532694" cy="9091065"/>
        </a:xfrm>
        <a:prstGeom prst="round2SameRect">
          <a:avLst/>
        </a:prstGeom>
        <a:solidFill>
          <a:schemeClr val="dk2">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None/>
          </a:pPr>
          <a:r>
            <a:rPr lang="en-US" sz="1200" kern="1200">
              <a:solidFill>
                <a:schemeClr val="tx2"/>
              </a:solidFill>
            </a:rPr>
            <a:t>Odam has a portable credit card machine that plugs into the mobile clinic's onboard wifi or data. They also accept cash. If patient has neither cash or credit card, Odam will email them a bill for the co-payment.</a:t>
          </a:r>
          <a:endParaRPr lang="en-US" sz="1200" kern="1200" dirty="0">
            <a:solidFill>
              <a:schemeClr val="tx2"/>
            </a:solidFill>
          </a:endParaRPr>
        </a:p>
      </dsp:txBody>
      <dsp:txXfrm rot="-5400000">
        <a:off x="2673687" y="2557330"/>
        <a:ext cx="9065061" cy="480686"/>
      </dsp:txXfrm>
    </dsp:sp>
    <dsp:sp modelId="{7BF8E374-C6CD-40FD-8B1C-000DA56AB6D0}">
      <dsp:nvSpPr>
        <dsp:cNvPr id="0" name=""/>
        <dsp:cNvSpPr/>
      </dsp:nvSpPr>
      <dsp:spPr>
        <a:xfrm>
          <a:off x="35443" y="2496275"/>
          <a:ext cx="2762612" cy="602148"/>
        </a:xfrm>
        <a:prstGeom prst="roundRect">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1" kern="1200" dirty="0"/>
            <a:t>How are copays (if applicable) handled at time of service?</a:t>
          </a:r>
        </a:p>
      </dsp:txBody>
      <dsp:txXfrm>
        <a:off x="64837" y="2525669"/>
        <a:ext cx="2703824" cy="543360"/>
      </dsp:txXfrm>
    </dsp:sp>
    <dsp:sp modelId="{62067C07-3F93-4B42-B6F5-878071BC4B03}">
      <dsp:nvSpPr>
        <dsp:cNvPr id="0" name=""/>
        <dsp:cNvSpPr/>
      </dsp:nvSpPr>
      <dsp:spPr>
        <a:xfrm rot="5400000">
          <a:off x="7005160" y="-967059"/>
          <a:ext cx="428118" cy="9091065"/>
        </a:xfrm>
        <a:prstGeom prst="round2SameRect">
          <a:avLst/>
        </a:prstGeom>
        <a:solidFill>
          <a:schemeClr val="dk2">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None/>
          </a:pPr>
          <a:r>
            <a:rPr lang="en-US" sz="1200" kern="1200">
              <a:solidFill>
                <a:schemeClr val="tx2"/>
              </a:solidFill>
            </a:rPr>
            <a:t>Yes. It is also walker- and stroller-friendly.  </a:t>
          </a:r>
          <a:endParaRPr lang="en-US" sz="1200" kern="1200" dirty="0">
            <a:solidFill>
              <a:schemeClr val="tx2"/>
            </a:solidFill>
          </a:endParaRPr>
        </a:p>
      </dsp:txBody>
      <dsp:txXfrm rot="-5400000">
        <a:off x="2673687" y="3385313"/>
        <a:ext cx="9070166" cy="386320"/>
      </dsp:txXfrm>
    </dsp:sp>
    <dsp:sp modelId="{312287E0-29F8-4E90-A933-69BD82E9DCB3}">
      <dsp:nvSpPr>
        <dsp:cNvPr id="0" name=""/>
        <dsp:cNvSpPr/>
      </dsp:nvSpPr>
      <dsp:spPr>
        <a:xfrm>
          <a:off x="35443" y="3336182"/>
          <a:ext cx="2762612" cy="483934"/>
        </a:xfrm>
        <a:prstGeom prst="roundRect">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1" kern="1200" dirty="0"/>
            <a:t>Is the mobile clinic wheelchair-accessible?</a:t>
          </a:r>
        </a:p>
      </dsp:txBody>
      <dsp:txXfrm>
        <a:off x="59067" y="3359806"/>
        <a:ext cx="2715364" cy="436686"/>
      </dsp:txXfrm>
    </dsp:sp>
    <dsp:sp modelId="{AF4DAC57-192A-4868-8EFF-889993C17D2C}">
      <dsp:nvSpPr>
        <dsp:cNvPr id="0" name=""/>
        <dsp:cNvSpPr/>
      </dsp:nvSpPr>
      <dsp:spPr>
        <a:xfrm rot="5400000">
          <a:off x="7005160" y="-245365"/>
          <a:ext cx="428118" cy="9091065"/>
        </a:xfrm>
        <a:prstGeom prst="round2SameRect">
          <a:avLst/>
        </a:prstGeom>
        <a:solidFill>
          <a:schemeClr val="dk2">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None/>
          </a:pPr>
          <a:r>
            <a:rPr lang="en-US" sz="1200" kern="1200">
              <a:solidFill>
                <a:schemeClr val="tx2"/>
              </a:solidFill>
            </a:rPr>
            <a:t>Their priority is not to go inside. But yes, they will enter a home if the patient gives them permission to go inside. The mobile unit is wheelchair accessible and they also carry a wheelchair onboard in the mobile unit. </a:t>
          </a:r>
          <a:endParaRPr lang="en-US" sz="1200" kern="1200" dirty="0">
            <a:solidFill>
              <a:schemeClr val="tx2"/>
            </a:solidFill>
          </a:endParaRPr>
        </a:p>
      </dsp:txBody>
      <dsp:txXfrm rot="-5400000">
        <a:off x="2673687" y="4107007"/>
        <a:ext cx="9070166" cy="386320"/>
      </dsp:txXfrm>
    </dsp:sp>
    <dsp:sp modelId="{0D92DE20-6DAE-4DEF-BBAD-940745D1D0FE}">
      <dsp:nvSpPr>
        <dsp:cNvPr id="0" name=""/>
        <dsp:cNvSpPr/>
      </dsp:nvSpPr>
      <dsp:spPr>
        <a:xfrm>
          <a:off x="35443" y="4057876"/>
          <a:ext cx="2762612" cy="483934"/>
        </a:xfrm>
        <a:prstGeom prst="roundRect">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1" kern="1200" dirty="0"/>
            <a:t>Will they go inside patients’ homes if the patient is unable to leave?</a:t>
          </a:r>
        </a:p>
      </dsp:txBody>
      <dsp:txXfrm>
        <a:off x="59067" y="4081500"/>
        <a:ext cx="2715364" cy="436686"/>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1E2EE3-10B2-40EC-A06D-AB2DB240365D}" type="datetimeFigureOut">
              <a:rPr lang="en-US" smtClean="0"/>
              <a:t>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BC3746-B769-4654-96CA-FC3D264E05C5}" type="slidenum">
              <a:rPr lang="en-US" smtClean="0"/>
              <a:t>‹#›</a:t>
            </a:fld>
            <a:endParaRPr lang="en-US"/>
          </a:p>
        </p:txBody>
      </p:sp>
    </p:spTree>
    <p:extLst>
      <p:ext uri="{BB962C8B-B14F-4D97-AF65-F5344CB8AC3E}">
        <p14:creationId xmlns:p14="http://schemas.microsoft.com/office/powerpoint/2010/main" val="18396328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1.xml"/><Relationship Id="rId4" Type="http://schemas.openxmlformats.org/officeDocument/2006/relationships/image" Target="../media/image11.emf"/></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hoto #1)">
    <p:spTree>
      <p:nvGrpSpPr>
        <p:cNvPr id="1" name=""/>
        <p:cNvGrpSpPr/>
        <p:nvPr/>
      </p:nvGrpSpPr>
      <p:grpSpPr>
        <a:xfrm>
          <a:off x="0" y="0"/>
          <a:ext cx="0" cy="0"/>
          <a:chOff x="0" y="0"/>
          <a:chExt cx="0" cy="0"/>
        </a:xfrm>
      </p:grpSpPr>
      <p:pic>
        <p:nvPicPr>
          <p:cNvPr id="4" name="Picture 7" descr="0285_BCNAT-23942-040Z-v2_tint.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0"/>
          <p:cNvSpPr>
            <a:spLocks/>
          </p:cNvSpPr>
          <p:nvPr userDrawn="1"/>
        </p:nvSpPr>
        <p:spPr bwMode="auto">
          <a:xfrm>
            <a:off x="2673351" y="6460068"/>
            <a:ext cx="9004300" cy="192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defRPr/>
            </a:pPr>
            <a:r>
              <a:rPr lang="en-US" altLang="en-US" sz="1067" dirty="0">
                <a:solidFill>
                  <a:srgbClr val="FFFFFF"/>
                </a:solidFill>
                <a:cs typeface="Arial" panose="020B0604020202020204" pitchFamily="34" charset="0"/>
              </a:rPr>
              <a:t>Blue Cross</a:t>
            </a:r>
            <a:r>
              <a:rPr lang="en-US" altLang="en-US" sz="1067" baseline="30000" dirty="0">
                <a:solidFill>
                  <a:srgbClr val="FFFFFF"/>
                </a:solidFill>
                <a:cs typeface="Arial" panose="020B0604020202020204" pitchFamily="34" charset="0"/>
              </a:rPr>
              <a:t>®</a:t>
            </a:r>
            <a:r>
              <a:rPr lang="en-US" altLang="en-US" sz="1067" dirty="0">
                <a:solidFill>
                  <a:srgbClr val="FFFFFF"/>
                </a:solidFill>
                <a:cs typeface="Arial" panose="020B0604020202020204" pitchFamily="34" charset="0"/>
              </a:rPr>
              <a:t> and Blue Shield</a:t>
            </a:r>
            <a:r>
              <a:rPr lang="en-US" altLang="en-US" sz="1067" baseline="30000" dirty="0">
                <a:solidFill>
                  <a:srgbClr val="FFFFFF"/>
                </a:solidFill>
                <a:cs typeface="Arial" panose="020B0604020202020204" pitchFamily="34" charset="0"/>
              </a:rPr>
              <a:t>®</a:t>
            </a:r>
            <a:r>
              <a:rPr lang="en-US" altLang="en-US" sz="1067" dirty="0">
                <a:solidFill>
                  <a:srgbClr val="FFFFFF"/>
                </a:solidFill>
                <a:cs typeface="Arial" panose="020B0604020202020204" pitchFamily="34" charset="0"/>
              </a:rPr>
              <a:t> of Minnesota and Blue Plus</a:t>
            </a:r>
            <a:r>
              <a:rPr lang="en-US" altLang="en-US" sz="1067" baseline="30000" dirty="0">
                <a:solidFill>
                  <a:srgbClr val="FFFFFF"/>
                </a:solidFill>
                <a:cs typeface="Arial" panose="020B0604020202020204" pitchFamily="34" charset="0"/>
              </a:rPr>
              <a:t>®</a:t>
            </a:r>
            <a:r>
              <a:rPr lang="en-US" altLang="en-US" sz="1067" dirty="0">
                <a:solidFill>
                  <a:srgbClr val="FFFFFF"/>
                </a:solidFill>
                <a:cs typeface="Arial" panose="020B0604020202020204" pitchFamily="34" charset="0"/>
              </a:rPr>
              <a:t> are nonprofit independent licensees of the Blue Cross and Blue Shield Association.</a:t>
            </a:r>
            <a:endParaRPr lang="en-US" altLang="en-US" sz="800" dirty="0">
              <a:solidFill>
                <a:srgbClr val="FFFFFF"/>
              </a:solidFill>
              <a:cs typeface="Arial" panose="020B0604020202020204" pitchFamily="34" charset="0"/>
              <a:sym typeface="Arial" panose="020B0604020202020204" pitchFamily="34" charset="0"/>
            </a:endParaRPr>
          </a:p>
        </p:txBody>
      </p:sp>
      <p:sp>
        <p:nvSpPr>
          <p:cNvPr id="6" name="Rectangle 10"/>
          <p:cNvSpPr>
            <a:spLocks/>
          </p:cNvSpPr>
          <p:nvPr userDrawn="1"/>
        </p:nvSpPr>
        <p:spPr bwMode="auto">
          <a:xfrm>
            <a:off x="488951" y="6460068"/>
            <a:ext cx="1991783" cy="192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1067" dirty="0">
                <a:solidFill>
                  <a:srgbClr val="FFFFFF"/>
                </a:solidFill>
                <a:cs typeface="Arial" panose="020B0604020202020204" pitchFamily="34" charset="0"/>
              </a:rPr>
              <a:t>Confidential and proprietary. </a:t>
            </a:r>
            <a:endParaRPr lang="en-US" altLang="en-US" sz="800" dirty="0">
              <a:solidFill>
                <a:srgbClr val="FFFFFF"/>
              </a:solidFill>
              <a:cs typeface="Arial" panose="020B0604020202020204" pitchFamily="34" charset="0"/>
              <a:sym typeface="Arial" panose="020B0604020202020204" pitchFamily="34" charset="0"/>
            </a:endParaRPr>
          </a:p>
        </p:txBody>
      </p:sp>
      <p:pic>
        <p:nvPicPr>
          <p:cNvPr id="7" name="Picture 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459385" y="607485"/>
            <a:ext cx="2230967"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ctrTitle"/>
          </p:nvPr>
        </p:nvSpPr>
        <p:spPr>
          <a:xfrm>
            <a:off x="494272" y="2892298"/>
            <a:ext cx="11194305" cy="1139977"/>
          </a:xfrm>
          <a:prstGeom prst="rect">
            <a:avLst/>
          </a:prstGeom>
        </p:spPr>
        <p:txBody>
          <a:bodyPr lIns="0" tIns="45712" rIns="91424" bIns="45712" anchor="b"/>
          <a:lstStyle>
            <a:lvl1pPr>
              <a:lnSpc>
                <a:spcPct val="100000"/>
              </a:lnSpc>
              <a:defRPr sz="3733" b="1" i="0" cap="all" baseline="0">
                <a:solidFill>
                  <a:srgbClr val="F9F9FF"/>
                </a:solidFill>
                <a:latin typeface="Arial"/>
                <a:cs typeface="Arial"/>
              </a:defRPr>
            </a:lvl1pPr>
          </a:lstStyle>
          <a:p>
            <a:r>
              <a:rPr lang="en-US"/>
              <a:t>Click to edit Master title style</a:t>
            </a:r>
            <a:endParaRPr lang="en-US" dirty="0"/>
          </a:p>
        </p:txBody>
      </p:sp>
      <p:sp>
        <p:nvSpPr>
          <p:cNvPr id="12" name="Text Placeholder 2"/>
          <p:cNvSpPr>
            <a:spLocks noGrp="1"/>
          </p:cNvSpPr>
          <p:nvPr>
            <p:ph type="body" sz="quarter" idx="14"/>
          </p:nvPr>
        </p:nvSpPr>
        <p:spPr>
          <a:xfrm>
            <a:off x="494272" y="4168287"/>
            <a:ext cx="11194305" cy="777085"/>
          </a:xfrm>
          <a:prstGeom prst="rect">
            <a:avLst/>
          </a:prstGeom>
        </p:spPr>
        <p:txBody>
          <a:bodyPr vert="horz" lIns="0" tIns="0" rIns="0" bIns="0" anchor="t"/>
          <a:lstStyle>
            <a:lvl1pPr marL="0" indent="0">
              <a:lnSpc>
                <a:spcPct val="120000"/>
              </a:lnSpc>
              <a:buClrTx/>
              <a:buNone/>
              <a:defRPr sz="2400" b="0">
                <a:solidFill>
                  <a:schemeClr val="bg1"/>
                </a:solidFill>
              </a:defRPr>
            </a:lvl1pPr>
            <a:lvl2pPr>
              <a:lnSpc>
                <a:spcPct val="120000"/>
              </a:lnSpc>
              <a:buClrTx/>
              <a:defRPr sz="2400">
                <a:solidFill>
                  <a:srgbClr val="003359"/>
                </a:solidFill>
              </a:defRPr>
            </a:lvl2pPr>
            <a:lvl3pPr>
              <a:lnSpc>
                <a:spcPct val="120000"/>
              </a:lnSpc>
              <a:buClrTx/>
              <a:defRPr sz="2133">
                <a:solidFill>
                  <a:srgbClr val="003359"/>
                </a:solidFill>
              </a:defRPr>
            </a:lvl3pPr>
            <a:lvl4pPr>
              <a:lnSpc>
                <a:spcPct val="120000"/>
              </a:lnSpc>
              <a:buClrTx/>
              <a:defRPr sz="1867">
                <a:solidFill>
                  <a:srgbClr val="003359"/>
                </a:solidFill>
              </a:defRPr>
            </a:lvl4pPr>
            <a:lvl5pPr>
              <a:lnSpc>
                <a:spcPct val="120000"/>
              </a:lnSpc>
              <a:buClrTx/>
              <a:defRPr sz="1867">
                <a:solidFill>
                  <a:srgbClr val="003359"/>
                </a:solidFill>
              </a:defRPr>
            </a:lvl5pPr>
          </a:lstStyle>
          <a:p>
            <a:pPr lvl="0"/>
            <a:r>
              <a:rPr lang="en-US"/>
              <a:t>Click to edit Master text styles</a:t>
            </a:r>
          </a:p>
        </p:txBody>
      </p:sp>
    </p:spTree>
    <p:extLst>
      <p:ext uri="{BB962C8B-B14F-4D97-AF65-F5344CB8AC3E}">
        <p14:creationId xmlns:p14="http://schemas.microsoft.com/office/powerpoint/2010/main" val="30099256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1 Column with Subheader)">
    <p:spTree>
      <p:nvGrpSpPr>
        <p:cNvPr id="1" name=""/>
        <p:cNvGrpSpPr/>
        <p:nvPr/>
      </p:nvGrpSpPr>
      <p:grpSpPr>
        <a:xfrm>
          <a:off x="0" y="0"/>
          <a:ext cx="0" cy="0"/>
          <a:chOff x="0" y="0"/>
          <a:chExt cx="0" cy="0"/>
        </a:xfrm>
      </p:grpSpPr>
      <p:sp>
        <p:nvSpPr>
          <p:cNvPr id="5" name="TextBox 9"/>
          <p:cNvSpPr txBox="1">
            <a:spLocks noChangeArrowheads="1"/>
          </p:cNvSpPr>
          <p:nvPr userDrawn="1"/>
        </p:nvSpPr>
        <p:spPr bwMode="auto">
          <a:xfrm>
            <a:off x="11417300" y="6752167"/>
            <a:ext cx="1219200" cy="914400"/>
          </a:xfrm>
          <a:prstGeom prst="rect">
            <a:avLst/>
          </a:prstGeom>
          <a:noFill/>
          <a:ln>
            <a:noFill/>
          </a:ln>
          <a:extLst>
            <a:ext uri="{909E8E84-426E-40dd-AFC4-6F175D3DCCD1}"/>
            <a:ext uri="{91240B29-F687-4f45-9708-019B960494DF}"/>
          </a:extLst>
        </p:spPr>
        <p:txBody>
          <a:bodyPr wrap="none" lIns="121899" tIns="60949" rIns="121899" bIns="60949"/>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609475" eaLnBrk="1" hangingPunct="1">
              <a:defRPr/>
            </a:pPr>
            <a:endParaRPr lang="en-US" sz="2000" dirty="0">
              <a:solidFill>
                <a:srgbClr val="0094D7"/>
              </a:solidFill>
            </a:endParaRPr>
          </a:p>
        </p:txBody>
      </p:sp>
      <p:sp>
        <p:nvSpPr>
          <p:cNvPr id="6" name="TextBox 9"/>
          <p:cNvSpPr txBox="1">
            <a:spLocks noChangeArrowheads="1"/>
          </p:cNvSpPr>
          <p:nvPr userDrawn="1"/>
        </p:nvSpPr>
        <p:spPr bwMode="auto">
          <a:xfrm>
            <a:off x="1902884" y="6604000"/>
            <a:ext cx="1219200" cy="914400"/>
          </a:xfrm>
          <a:prstGeom prst="rect">
            <a:avLst/>
          </a:prstGeom>
          <a:noFill/>
          <a:ln>
            <a:noFill/>
          </a:ln>
          <a:extLst>
            <a:ext uri="{909E8E84-426E-40dd-AFC4-6F175D3DCCD1}"/>
            <a:ext uri="{91240B29-F687-4f45-9708-019B960494DF}"/>
          </a:extLst>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endParaRPr lang="en-US" sz="2000" dirty="0">
              <a:solidFill>
                <a:srgbClr val="0094D7"/>
              </a:solidFill>
            </a:endParaRPr>
          </a:p>
        </p:txBody>
      </p:sp>
      <p:sp>
        <p:nvSpPr>
          <p:cNvPr id="7" name="Text Placeholder 2"/>
          <p:cNvSpPr>
            <a:spLocks noGrp="1"/>
          </p:cNvSpPr>
          <p:nvPr>
            <p:ph type="body" sz="quarter" idx="14"/>
          </p:nvPr>
        </p:nvSpPr>
        <p:spPr>
          <a:xfrm>
            <a:off x="490874" y="1867586"/>
            <a:ext cx="11196847" cy="743425"/>
          </a:xfrm>
          <a:prstGeom prst="rect">
            <a:avLst/>
          </a:prstGeom>
        </p:spPr>
        <p:txBody>
          <a:bodyPr vert="horz" lIns="0" tIns="0" rIns="0" bIns="0" anchor="ctr"/>
          <a:lstStyle>
            <a:lvl1pPr marL="0" indent="0">
              <a:lnSpc>
                <a:spcPct val="120000"/>
              </a:lnSpc>
              <a:buClrTx/>
              <a:buNone/>
              <a:defRPr sz="2133" b="1">
                <a:solidFill>
                  <a:schemeClr val="tx2"/>
                </a:solidFill>
              </a:defRPr>
            </a:lvl1pPr>
            <a:lvl2pPr>
              <a:lnSpc>
                <a:spcPct val="120000"/>
              </a:lnSpc>
              <a:buClrTx/>
              <a:defRPr sz="2400">
                <a:solidFill>
                  <a:srgbClr val="003359"/>
                </a:solidFill>
              </a:defRPr>
            </a:lvl2pPr>
            <a:lvl3pPr>
              <a:lnSpc>
                <a:spcPct val="120000"/>
              </a:lnSpc>
              <a:buClrTx/>
              <a:defRPr sz="2133">
                <a:solidFill>
                  <a:srgbClr val="003359"/>
                </a:solidFill>
              </a:defRPr>
            </a:lvl3pPr>
            <a:lvl4pPr>
              <a:lnSpc>
                <a:spcPct val="120000"/>
              </a:lnSpc>
              <a:buClrTx/>
              <a:defRPr sz="1867">
                <a:solidFill>
                  <a:srgbClr val="003359"/>
                </a:solidFill>
              </a:defRPr>
            </a:lvl4pPr>
            <a:lvl5pPr>
              <a:lnSpc>
                <a:spcPct val="120000"/>
              </a:lnSpc>
              <a:buClrTx/>
              <a:defRPr sz="1867">
                <a:solidFill>
                  <a:srgbClr val="003359"/>
                </a:solidFill>
              </a:defRPr>
            </a:lvl5pPr>
          </a:lstStyle>
          <a:p>
            <a:pPr lvl="0"/>
            <a:r>
              <a:rPr lang="en-US"/>
              <a:t>Click to edit Master text styles</a:t>
            </a:r>
          </a:p>
        </p:txBody>
      </p:sp>
      <p:sp>
        <p:nvSpPr>
          <p:cNvPr id="11" name="Title 1"/>
          <p:cNvSpPr>
            <a:spLocks noGrp="1"/>
          </p:cNvSpPr>
          <p:nvPr>
            <p:ph type="title"/>
          </p:nvPr>
        </p:nvSpPr>
        <p:spPr>
          <a:xfrm>
            <a:off x="491613" y="164865"/>
            <a:ext cx="9329721" cy="1005075"/>
          </a:xfrm>
          <a:prstGeom prst="rect">
            <a:avLst/>
          </a:prstGeom>
        </p:spPr>
        <p:txBody>
          <a:bodyPr lIns="0" tIns="0" rIns="0" bIns="0" anchor="b"/>
          <a:lstStyle>
            <a:lvl1pPr>
              <a:lnSpc>
                <a:spcPct val="90000"/>
              </a:lnSpc>
              <a:defRPr sz="3467" b="1" i="0" baseline="0">
                <a:solidFill>
                  <a:srgbClr val="003359"/>
                </a:solidFill>
                <a:latin typeface="Arial"/>
                <a:cs typeface="Arial"/>
              </a:defRPr>
            </a:lvl1pPr>
          </a:lstStyle>
          <a:p>
            <a:r>
              <a:rPr lang="en-US"/>
              <a:t>Click to edit Master title style</a:t>
            </a:r>
            <a:endParaRPr lang="en-US" dirty="0"/>
          </a:p>
        </p:txBody>
      </p:sp>
      <p:sp>
        <p:nvSpPr>
          <p:cNvPr id="15" name="Text Placeholder 2"/>
          <p:cNvSpPr>
            <a:spLocks noGrp="1"/>
          </p:cNvSpPr>
          <p:nvPr>
            <p:ph type="body" sz="quarter" idx="16"/>
          </p:nvPr>
        </p:nvSpPr>
        <p:spPr>
          <a:xfrm>
            <a:off x="495244" y="2742107"/>
            <a:ext cx="11194219" cy="3281519"/>
          </a:xfrm>
          <a:prstGeom prst="rect">
            <a:avLst/>
          </a:prstGeom>
        </p:spPr>
        <p:txBody>
          <a:bodyPr vert="horz" lIns="0" tIns="0" rIns="0" bIns="0"/>
          <a:lstStyle>
            <a:lvl1pPr>
              <a:lnSpc>
                <a:spcPct val="120000"/>
              </a:lnSpc>
              <a:buClrTx/>
              <a:defRPr sz="2400">
                <a:solidFill>
                  <a:srgbClr val="003359"/>
                </a:solidFill>
              </a:defRPr>
            </a:lvl1pPr>
            <a:lvl2pPr>
              <a:lnSpc>
                <a:spcPct val="120000"/>
              </a:lnSpc>
              <a:buClrTx/>
              <a:defRPr sz="2133">
                <a:solidFill>
                  <a:srgbClr val="003359"/>
                </a:solidFill>
              </a:defRPr>
            </a:lvl2pPr>
            <a:lvl3pPr>
              <a:lnSpc>
                <a:spcPct val="120000"/>
              </a:lnSpc>
              <a:buClrTx/>
              <a:defRPr sz="1867">
                <a:solidFill>
                  <a:srgbClr val="003359"/>
                </a:solidFill>
              </a:defRPr>
            </a:lvl3pPr>
            <a:lvl4pPr>
              <a:lnSpc>
                <a:spcPct val="120000"/>
              </a:lnSpc>
              <a:buClrTx/>
              <a:defRPr sz="1600">
                <a:solidFill>
                  <a:srgbClr val="003359"/>
                </a:solidFill>
              </a:defRPr>
            </a:lvl4pPr>
            <a:lvl5pPr>
              <a:lnSpc>
                <a:spcPct val="120000"/>
              </a:lnSpc>
              <a:buClrTx/>
              <a:defRPr sz="1333">
                <a:solidFill>
                  <a:srgbClr val="00335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2"/>
          <p:cNvSpPr>
            <a:spLocks noGrp="1"/>
          </p:cNvSpPr>
          <p:nvPr>
            <p:ph type="sldNum" sz="quarter" idx="17"/>
          </p:nvPr>
        </p:nvSpPr>
        <p:spPr/>
        <p:txBody>
          <a:bodyPr/>
          <a:lstStyle>
            <a:lvl1pPr>
              <a:defRPr/>
            </a:lvl1pPr>
          </a:lstStyle>
          <a:p>
            <a:pPr>
              <a:defRPr/>
            </a:pPr>
            <a:fld id="{3F93DC06-A36E-4D6C-8525-F5E8658D6C9B}" type="slidenum">
              <a:rPr lang="en-US" altLang="en-US"/>
              <a:pPr>
                <a:defRPr/>
              </a:pPr>
              <a:t>‹#›</a:t>
            </a:fld>
            <a:endParaRPr lang="en-US" altLang="en-US" dirty="0"/>
          </a:p>
        </p:txBody>
      </p:sp>
    </p:spTree>
    <p:extLst>
      <p:ext uri="{BB962C8B-B14F-4D97-AF65-F5344CB8AC3E}">
        <p14:creationId xmlns:p14="http://schemas.microsoft.com/office/powerpoint/2010/main" val="1945884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Slide (2 Column with Subheads)">
    <p:spTree>
      <p:nvGrpSpPr>
        <p:cNvPr id="1" name=""/>
        <p:cNvGrpSpPr/>
        <p:nvPr/>
      </p:nvGrpSpPr>
      <p:grpSpPr>
        <a:xfrm>
          <a:off x="0" y="0"/>
          <a:ext cx="0" cy="0"/>
          <a:chOff x="0" y="0"/>
          <a:chExt cx="0" cy="0"/>
        </a:xfrm>
      </p:grpSpPr>
      <p:sp>
        <p:nvSpPr>
          <p:cNvPr id="16" name="Title 1"/>
          <p:cNvSpPr>
            <a:spLocks noGrp="1"/>
          </p:cNvSpPr>
          <p:nvPr>
            <p:ph type="title"/>
          </p:nvPr>
        </p:nvSpPr>
        <p:spPr>
          <a:xfrm>
            <a:off x="491612" y="164865"/>
            <a:ext cx="9362496" cy="1005075"/>
          </a:xfrm>
          <a:prstGeom prst="rect">
            <a:avLst/>
          </a:prstGeom>
        </p:spPr>
        <p:txBody>
          <a:bodyPr lIns="0" tIns="0" rIns="0" bIns="0" anchor="b"/>
          <a:lstStyle>
            <a:lvl1pPr>
              <a:lnSpc>
                <a:spcPct val="90000"/>
              </a:lnSpc>
              <a:defRPr sz="3467" b="1" i="0" baseline="0">
                <a:solidFill>
                  <a:srgbClr val="003359"/>
                </a:solidFill>
                <a:latin typeface="Arial"/>
                <a:cs typeface="Arial"/>
              </a:defRPr>
            </a:lvl1pPr>
          </a:lstStyle>
          <a:p>
            <a:r>
              <a:rPr lang="en-US"/>
              <a:t>Click to edit Master title style</a:t>
            </a:r>
            <a:endParaRPr lang="en-US" dirty="0"/>
          </a:p>
        </p:txBody>
      </p:sp>
      <p:sp>
        <p:nvSpPr>
          <p:cNvPr id="24" name="Text Placeholder 2"/>
          <p:cNvSpPr>
            <a:spLocks noGrp="1"/>
          </p:cNvSpPr>
          <p:nvPr>
            <p:ph type="body" sz="quarter" idx="20"/>
          </p:nvPr>
        </p:nvSpPr>
        <p:spPr>
          <a:xfrm>
            <a:off x="490875" y="1867586"/>
            <a:ext cx="5383525" cy="743425"/>
          </a:xfrm>
          <a:prstGeom prst="rect">
            <a:avLst/>
          </a:prstGeom>
        </p:spPr>
        <p:txBody>
          <a:bodyPr vert="horz" lIns="0" tIns="0" rIns="0" bIns="0" anchor="ctr"/>
          <a:lstStyle>
            <a:lvl1pPr marL="0" indent="0">
              <a:lnSpc>
                <a:spcPct val="120000"/>
              </a:lnSpc>
              <a:buClrTx/>
              <a:buNone/>
              <a:defRPr sz="2133" b="1">
                <a:solidFill>
                  <a:schemeClr val="tx2"/>
                </a:solidFill>
              </a:defRPr>
            </a:lvl1pPr>
            <a:lvl2pPr>
              <a:lnSpc>
                <a:spcPct val="120000"/>
              </a:lnSpc>
              <a:buClrTx/>
              <a:defRPr sz="2400">
                <a:solidFill>
                  <a:srgbClr val="003359"/>
                </a:solidFill>
              </a:defRPr>
            </a:lvl2pPr>
            <a:lvl3pPr>
              <a:lnSpc>
                <a:spcPct val="120000"/>
              </a:lnSpc>
              <a:buClrTx/>
              <a:defRPr sz="2133">
                <a:solidFill>
                  <a:srgbClr val="003359"/>
                </a:solidFill>
              </a:defRPr>
            </a:lvl3pPr>
            <a:lvl4pPr>
              <a:lnSpc>
                <a:spcPct val="120000"/>
              </a:lnSpc>
              <a:buClrTx/>
              <a:defRPr sz="1867">
                <a:solidFill>
                  <a:srgbClr val="003359"/>
                </a:solidFill>
              </a:defRPr>
            </a:lvl4pPr>
            <a:lvl5pPr>
              <a:lnSpc>
                <a:spcPct val="120000"/>
              </a:lnSpc>
              <a:buClrTx/>
              <a:defRPr sz="1867">
                <a:solidFill>
                  <a:srgbClr val="003359"/>
                </a:solidFill>
              </a:defRPr>
            </a:lvl5pPr>
          </a:lstStyle>
          <a:p>
            <a:pPr lvl="0"/>
            <a:r>
              <a:rPr lang="en-US"/>
              <a:t>Click to edit Master text styles</a:t>
            </a:r>
          </a:p>
        </p:txBody>
      </p:sp>
      <p:sp>
        <p:nvSpPr>
          <p:cNvPr id="25" name="Text Placeholder 2"/>
          <p:cNvSpPr>
            <a:spLocks noGrp="1"/>
          </p:cNvSpPr>
          <p:nvPr>
            <p:ph type="body" sz="quarter" idx="21"/>
          </p:nvPr>
        </p:nvSpPr>
        <p:spPr>
          <a:xfrm>
            <a:off x="495244" y="2742107"/>
            <a:ext cx="5382261" cy="3281519"/>
          </a:xfrm>
          <a:prstGeom prst="rect">
            <a:avLst/>
          </a:prstGeom>
        </p:spPr>
        <p:txBody>
          <a:bodyPr vert="horz" lIns="0" tIns="0" rIns="0" bIns="0"/>
          <a:lstStyle>
            <a:lvl1pPr>
              <a:lnSpc>
                <a:spcPct val="120000"/>
              </a:lnSpc>
              <a:buClrTx/>
              <a:defRPr sz="2400">
                <a:solidFill>
                  <a:srgbClr val="003359"/>
                </a:solidFill>
              </a:defRPr>
            </a:lvl1pPr>
            <a:lvl2pPr>
              <a:lnSpc>
                <a:spcPct val="120000"/>
              </a:lnSpc>
              <a:buClrTx/>
              <a:defRPr sz="2133">
                <a:solidFill>
                  <a:srgbClr val="003359"/>
                </a:solidFill>
              </a:defRPr>
            </a:lvl2pPr>
            <a:lvl3pPr>
              <a:lnSpc>
                <a:spcPct val="120000"/>
              </a:lnSpc>
              <a:buClrTx/>
              <a:defRPr sz="1867">
                <a:solidFill>
                  <a:srgbClr val="003359"/>
                </a:solidFill>
              </a:defRPr>
            </a:lvl3pPr>
            <a:lvl4pPr>
              <a:lnSpc>
                <a:spcPct val="120000"/>
              </a:lnSpc>
              <a:buClrTx/>
              <a:defRPr sz="1600">
                <a:solidFill>
                  <a:srgbClr val="003359"/>
                </a:solidFill>
              </a:defRPr>
            </a:lvl4pPr>
            <a:lvl5pPr>
              <a:lnSpc>
                <a:spcPct val="120000"/>
              </a:lnSpc>
              <a:buClrTx/>
              <a:defRPr sz="1333">
                <a:solidFill>
                  <a:srgbClr val="00335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8" name="Text Placeholder 2"/>
          <p:cNvSpPr>
            <a:spLocks noGrp="1"/>
          </p:cNvSpPr>
          <p:nvPr>
            <p:ph type="body" sz="quarter" idx="22"/>
          </p:nvPr>
        </p:nvSpPr>
        <p:spPr>
          <a:xfrm>
            <a:off x="6313756" y="1867586"/>
            <a:ext cx="5383525" cy="743425"/>
          </a:xfrm>
          <a:prstGeom prst="rect">
            <a:avLst/>
          </a:prstGeom>
        </p:spPr>
        <p:txBody>
          <a:bodyPr vert="horz" lIns="0" tIns="0" rIns="0" bIns="0" anchor="ctr"/>
          <a:lstStyle>
            <a:lvl1pPr marL="0" indent="0">
              <a:lnSpc>
                <a:spcPct val="120000"/>
              </a:lnSpc>
              <a:buClrTx/>
              <a:buNone/>
              <a:defRPr sz="2133" b="1">
                <a:solidFill>
                  <a:schemeClr val="tx2"/>
                </a:solidFill>
              </a:defRPr>
            </a:lvl1pPr>
            <a:lvl2pPr>
              <a:lnSpc>
                <a:spcPct val="120000"/>
              </a:lnSpc>
              <a:buClrTx/>
              <a:defRPr sz="2400">
                <a:solidFill>
                  <a:srgbClr val="003359"/>
                </a:solidFill>
              </a:defRPr>
            </a:lvl2pPr>
            <a:lvl3pPr>
              <a:lnSpc>
                <a:spcPct val="120000"/>
              </a:lnSpc>
              <a:buClrTx/>
              <a:defRPr sz="2133">
                <a:solidFill>
                  <a:srgbClr val="003359"/>
                </a:solidFill>
              </a:defRPr>
            </a:lvl3pPr>
            <a:lvl4pPr>
              <a:lnSpc>
                <a:spcPct val="120000"/>
              </a:lnSpc>
              <a:buClrTx/>
              <a:defRPr sz="1867">
                <a:solidFill>
                  <a:srgbClr val="003359"/>
                </a:solidFill>
              </a:defRPr>
            </a:lvl4pPr>
            <a:lvl5pPr>
              <a:lnSpc>
                <a:spcPct val="120000"/>
              </a:lnSpc>
              <a:buClrTx/>
              <a:defRPr sz="1867">
                <a:solidFill>
                  <a:srgbClr val="003359"/>
                </a:solidFill>
              </a:defRPr>
            </a:lvl5pPr>
          </a:lstStyle>
          <a:p>
            <a:pPr lvl="0"/>
            <a:r>
              <a:rPr lang="en-US"/>
              <a:t>Click to edit Master text styles</a:t>
            </a:r>
          </a:p>
        </p:txBody>
      </p:sp>
      <p:sp>
        <p:nvSpPr>
          <p:cNvPr id="29" name="Text Placeholder 2"/>
          <p:cNvSpPr>
            <a:spLocks noGrp="1"/>
          </p:cNvSpPr>
          <p:nvPr>
            <p:ph type="body" sz="quarter" idx="23"/>
          </p:nvPr>
        </p:nvSpPr>
        <p:spPr>
          <a:xfrm>
            <a:off x="6318126" y="2742107"/>
            <a:ext cx="5382261" cy="3281519"/>
          </a:xfrm>
          <a:prstGeom prst="rect">
            <a:avLst/>
          </a:prstGeom>
        </p:spPr>
        <p:txBody>
          <a:bodyPr vert="horz" lIns="0" tIns="0" rIns="0" bIns="0"/>
          <a:lstStyle>
            <a:lvl1pPr>
              <a:lnSpc>
                <a:spcPct val="120000"/>
              </a:lnSpc>
              <a:buClrTx/>
              <a:defRPr sz="2400">
                <a:solidFill>
                  <a:srgbClr val="003359"/>
                </a:solidFill>
              </a:defRPr>
            </a:lvl1pPr>
            <a:lvl2pPr>
              <a:lnSpc>
                <a:spcPct val="120000"/>
              </a:lnSpc>
              <a:buClrTx/>
              <a:defRPr sz="2133">
                <a:solidFill>
                  <a:srgbClr val="003359"/>
                </a:solidFill>
              </a:defRPr>
            </a:lvl2pPr>
            <a:lvl3pPr>
              <a:lnSpc>
                <a:spcPct val="120000"/>
              </a:lnSpc>
              <a:buClrTx/>
              <a:defRPr sz="1867">
                <a:solidFill>
                  <a:srgbClr val="003359"/>
                </a:solidFill>
              </a:defRPr>
            </a:lvl3pPr>
            <a:lvl4pPr>
              <a:lnSpc>
                <a:spcPct val="120000"/>
              </a:lnSpc>
              <a:buClrTx/>
              <a:defRPr sz="1600">
                <a:solidFill>
                  <a:srgbClr val="003359"/>
                </a:solidFill>
              </a:defRPr>
            </a:lvl4pPr>
            <a:lvl5pPr>
              <a:lnSpc>
                <a:spcPct val="120000"/>
              </a:lnSpc>
              <a:buClrTx/>
              <a:defRPr sz="1333">
                <a:solidFill>
                  <a:srgbClr val="00335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2"/>
          <p:cNvSpPr>
            <a:spLocks noGrp="1"/>
          </p:cNvSpPr>
          <p:nvPr>
            <p:ph type="sldNum" sz="quarter" idx="24"/>
          </p:nvPr>
        </p:nvSpPr>
        <p:spPr/>
        <p:txBody>
          <a:bodyPr/>
          <a:lstStyle>
            <a:lvl1pPr>
              <a:defRPr/>
            </a:lvl1pPr>
          </a:lstStyle>
          <a:p>
            <a:pPr>
              <a:defRPr/>
            </a:pPr>
            <a:fld id="{86906991-E843-4EEF-9555-B76AAA14D66B}" type="slidenum">
              <a:rPr lang="en-US" altLang="en-US"/>
              <a:pPr>
                <a:defRPr/>
              </a:pPr>
              <a:t>‹#›</a:t>
            </a:fld>
            <a:endParaRPr lang="en-US" altLang="en-US" dirty="0"/>
          </a:p>
        </p:txBody>
      </p:sp>
    </p:spTree>
    <p:extLst>
      <p:ext uri="{BB962C8B-B14F-4D97-AF65-F5344CB8AC3E}">
        <p14:creationId xmlns:p14="http://schemas.microsoft.com/office/powerpoint/2010/main" val="34976121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 (1 Column with Subhead and Image)">
    <p:spTree>
      <p:nvGrpSpPr>
        <p:cNvPr id="1" name=""/>
        <p:cNvGrpSpPr/>
        <p:nvPr/>
      </p:nvGrpSpPr>
      <p:grpSpPr>
        <a:xfrm>
          <a:off x="0" y="0"/>
          <a:ext cx="0" cy="0"/>
          <a:chOff x="0" y="0"/>
          <a:chExt cx="0" cy="0"/>
        </a:xfrm>
      </p:grpSpPr>
      <p:sp>
        <p:nvSpPr>
          <p:cNvPr id="10" name="Title 1"/>
          <p:cNvSpPr>
            <a:spLocks noGrp="1"/>
          </p:cNvSpPr>
          <p:nvPr>
            <p:ph type="title"/>
          </p:nvPr>
        </p:nvSpPr>
        <p:spPr>
          <a:xfrm>
            <a:off x="491613" y="158441"/>
            <a:ext cx="9275097" cy="1011500"/>
          </a:xfrm>
          <a:prstGeom prst="rect">
            <a:avLst/>
          </a:prstGeom>
        </p:spPr>
        <p:txBody>
          <a:bodyPr lIns="0" tIns="0" rIns="0" bIns="0" anchor="b"/>
          <a:lstStyle>
            <a:lvl1pPr>
              <a:lnSpc>
                <a:spcPct val="90000"/>
              </a:lnSpc>
              <a:defRPr sz="3467" b="1" i="0" baseline="0">
                <a:solidFill>
                  <a:srgbClr val="003359"/>
                </a:solidFill>
                <a:latin typeface="Arial"/>
                <a:cs typeface="Arial"/>
              </a:defRPr>
            </a:lvl1pPr>
          </a:lstStyle>
          <a:p>
            <a:r>
              <a:rPr lang="en-US"/>
              <a:t>Click to edit Master title style</a:t>
            </a:r>
            <a:endParaRPr lang="en-US" dirty="0"/>
          </a:p>
        </p:txBody>
      </p:sp>
      <p:sp>
        <p:nvSpPr>
          <p:cNvPr id="13" name="Picture Placeholder 15"/>
          <p:cNvSpPr>
            <a:spLocks noGrp="1"/>
          </p:cNvSpPr>
          <p:nvPr>
            <p:ph type="pic" sz="quarter" idx="22"/>
          </p:nvPr>
        </p:nvSpPr>
        <p:spPr>
          <a:xfrm>
            <a:off x="7279922" y="1875015"/>
            <a:ext cx="4440999" cy="4143495"/>
          </a:xfrm>
          <a:prstGeom prst="rect">
            <a:avLst/>
          </a:prstGeom>
        </p:spPr>
        <p:txBody>
          <a:bodyPr vert="horz"/>
          <a:lstStyle/>
          <a:p>
            <a:pPr lvl="0"/>
            <a:r>
              <a:rPr lang="en-US" noProof="0" dirty="0"/>
              <a:t>Click icon to add picture</a:t>
            </a:r>
          </a:p>
        </p:txBody>
      </p:sp>
      <p:sp>
        <p:nvSpPr>
          <p:cNvPr id="18" name="Text Placeholder 2"/>
          <p:cNvSpPr>
            <a:spLocks noGrp="1"/>
          </p:cNvSpPr>
          <p:nvPr>
            <p:ph type="body" sz="quarter" idx="23"/>
          </p:nvPr>
        </p:nvSpPr>
        <p:spPr>
          <a:xfrm>
            <a:off x="490875" y="1867586"/>
            <a:ext cx="6366981" cy="743425"/>
          </a:xfrm>
          <a:prstGeom prst="rect">
            <a:avLst/>
          </a:prstGeom>
        </p:spPr>
        <p:txBody>
          <a:bodyPr vert="horz" lIns="0" tIns="0" rIns="0" bIns="0" anchor="ctr"/>
          <a:lstStyle>
            <a:lvl1pPr marL="0" indent="0">
              <a:lnSpc>
                <a:spcPct val="120000"/>
              </a:lnSpc>
              <a:buClrTx/>
              <a:buNone/>
              <a:defRPr sz="2133" b="1">
                <a:solidFill>
                  <a:schemeClr val="tx2"/>
                </a:solidFill>
              </a:defRPr>
            </a:lvl1pPr>
            <a:lvl2pPr>
              <a:lnSpc>
                <a:spcPct val="120000"/>
              </a:lnSpc>
              <a:buClrTx/>
              <a:defRPr sz="2400">
                <a:solidFill>
                  <a:srgbClr val="003359"/>
                </a:solidFill>
              </a:defRPr>
            </a:lvl2pPr>
            <a:lvl3pPr>
              <a:lnSpc>
                <a:spcPct val="120000"/>
              </a:lnSpc>
              <a:buClrTx/>
              <a:defRPr sz="2133">
                <a:solidFill>
                  <a:srgbClr val="003359"/>
                </a:solidFill>
              </a:defRPr>
            </a:lvl3pPr>
            <a:lvl4pPr>
              <a:lnSpc>
                <a:spcPct val="120000"/>
              </a:lnSpc>
              <a:buClrTx/>
              <a:defRPr sz="1867">
                <a:solidFill>
                  <a:srgbClr val="003359"/>
                </a:solidFill>
              </a:defRPr>
            </a:lvl4pPr>
            <a:lvl5pPr>
              <a:lnSpc>
                <a:spcPct val="120000"/>
              </a:lnSpc>
              <a:buClrTx/>
              <a:defRPr sz="1867">
                <a:solidFill>
                  <a:srgbClr val="003359"/>
                </a:solidFill>
              </a:defRPr>
            </a:lvl5pPr>
          </a:lstStyle>
          <a:p>
            <a:pPr lvl="0"/>
            <a:r>
              <a:rPr lang="en-US"/>
              <a:t>Click to edit Master text styles</a:t>
            </a:r>
          </a:p>
        </p:txBody>
      </p:sp>
      <p:sp>
        <p:nvSpPr>
          <p:cNvPr id="19" name="Text Placeholder 2"/>
          <p:cNvSpPr>
            <a:spLocks noGrp="1"/>
          </p:cNvSpPr>
          <p:nvPr>
            <p:ph type="body" sz="quarter" idx="24"/>
          </p:nvPr>
        </p:nvSpPr>
        <p:spPr>
          <a:xfrm>
            <a:off x="495243" y="2742107"/>
            <a:ext cx="6365487" cy="3281519"/>
          </a:xfrm>
          <a:prstGeom prst="rect">
            <a:avLst/>
          </a:prstGeom>
        </p:spPr>
        <p:txBody>
          <a:bodyPr vert="horz" lIns="0" tIns="0" rIns="0" bIns="0"/>
          <a:lstStyle>
            <a:lvl1pPr>
              <a:lnSpc>
                <a:spcPct val="120000"/>
              </a:lnSpc>
              <a:buClrTx/>
              <a:defRPr sz="2400">
                <a:solidFill>
                  <a:srgbClr val="003359"/>
                </a:solidFill>
              </a:defRPr>
            </a:lvl1pPr>
            <a:lvl2pPr>
              <a:lnSpc>
                <a:spcPct val="120000"/>
              </a:lnSpc>
              <a:buClrTx/>
              <a:defRPr sz="2133">
                <a:solidFill>
                  <a:srgbClr val="003359"/>
                </a:solidFill>
              </a:defRPr>
            </a:lvl2pPr>
            <a:lvl3pPr>
              <a:lnSpc>
                <a:spcPct val="120000"/>
              </a:lnSpc>
              <a:buClrTx/>
              <a:defRPr sz="1867">
                <a:solidFill>
                  <a:srgbClr val="003359"/>
                </a:solidFill>
              </a:defRPr>
            </a:lvl3pPr>
            <a:lvl4pPr>
              <a:lnSpc>
                <a:spcPct val="120000"/>
              </a:lnSpc>
              <a:buClrTx/>
              <a:defRPr sz="1600">
                <a:solidFill>
                  <a:srgbClr val="003359"/>
                </a:solidFill>
              </a:defRPr>
            </a:lvl4pPr>
            <a:lvl5pPr>
              <a:lnSpc>
                <a:spcPct val="120000"/>
              </a:lnSpc>
              <a:buClrTx/>
              <a:defRPr sz="1333">
                <a:solidFill>
                  <a:srgbClr val="00335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2"/>
          <p:cNvSpPr>
            <a:spLocks noGrp="1"/>
          </p:cNvSpPr>
          <p:nvPr>
            <p:ph type="sldNum" sz="quarter" idx="25"/>
          </p:nvPr>
        </p:nvSpPr>
        <p:spPr/>
        <p:txBody>
          <a:bodyPr/>
          <a:lstStyle>
            <a:lvl1pPr>
              <a:defRPr/>
            </a:lvl1pPr>
          </a:lstStyle>
          <a:p>
            <a:pPr>
              <a:defRPr/>
            </a:pPr>
            <a:fld id="{934C9DC1-9563-4CFF-AA13-A26A4A5F6CFA}" type="slidenum">
              <a:rPr lang="en-US" altLang="en-US"/>
              <a:pPr>
                <a:defRPr/>
              </a:pPr>
              <a:t>‹#›</a:t>
            </a:fld>
            <a:endParaRPr lang="en-US" altLang="en-US" dirty="0"/>
          </a:p>
        </p:txBody>
      </p:sp>
    </p:spTree>
    <p:extLst>
      <p:ext uri="{BB962C8B-B14F-4D97-AF65-F5344CB8AC3E}">
        <p14:creationId xmlns:p14="http://schemas.microsoft.com/office/powerpoint/2010/main" val="11567482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Break Slide Option 1">
    <p:spTree>
      <p:nvGrpSpPr>
        <p:cNvPr id="1" name=""/>
        <p:cNvGrpSpPr/>
        <p:nvPr/>
      </p:nvGrpSpPr>
      <p:grpSpPr>
        <a:xfrm>
          <a:off x="0" y="0"/>
          <a:ext cx="0" cy="0"/>
          <a:chOff x="0" y="0"/>
          <a:chExt cx="0" cy="0"/>
        </a:xfrm>
      </p:grpSpPr>
      <p:sp>
        <p:nvSpPr>
          <p:cNvPr id="3" name="Rectangle 2"/>
          <p:cNvSpPr/>
          <p:nvPr userDrawn="1"/>
        </p:nvSpPr>
        <p:spPr>
          <a:xfrm>
            <a:off x="0" y="0"/>
            <a:ext cx="12192000" cy="63669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anchor="ctr"/>
          <a:lstStyle/>
          <a:p>
            <a:pPr algn="ctr" defTabSz="609475" eaLnBrk="1" fontAlgn="auto" hangingPunct="1">
              <a:spcBef>
                <a:spcPts val="0"/>
              </a:spcBef>
              <a:spcAft>
                <a:spcPts val="0"/>
              </a:spcAft>
              <a:defRPr/>
            </a:pPr>
            <a:endParaRPr lang="en-US" sz="2400" dirty="0">
              <a:solidFill>
                <a:srgbClr val="FFFFFF"/>
              </a:solidFill>
            </a:endParaRPr>
          </a:p>
        </p:txBody>
      </p:sp>
      <p:cxnSp>
        <p:nvCxnSpPr>
          <p:cNvPr id="4" name="Straight Connector 3"/>
          <p:cNvCxnSpPr/>
          <p:nvPr userDrawn="1"/>
        </p:nvCxnSpPr>
        <p:spPr>
          <a:xfrm>
            <a:off x="493185" y="4301067"/>
            <a:ext cx="11197167" cy="0"/>
          </a:xfrm>
          <a:prstGeom prst="line">
            <a:avLst/>
          </a:prstGeom>
          <a:ln>
            <a:solidFill>
              <a:srgbClr val="0094D7"/>
            </a:solidFill>
          </a:ln>
        </p:spPr>
        <p:style>
          <a:lnRef idx="1">
            <a:schemeClr val="dk1"/>
          </a:lnRef>
          <a:fillRef idx="0">
            <a:schemeClr val="dk1"/>
          </a:fillRef>
          <a:effectRef idx="0">
            <a:schemeClr val="dk1"/>
          </a:effectRef>
          <a:fontRef idx="minor">
            <a:schemeClr val="tx1"/>
          </a:fontRef>
        </p:style>
      </p:cxnSp>
      <p:pic>
        <p:nvPicPr>
          <p:cNvPr id="5"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09201" y="2110317"/>
            <a:ext cx="1581151" cy="531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491067" y="2271184"/>
            <a:ext cx="933026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4" name="Title 1"/>
          <p:cNvSpPr>
            <a:spLocks noGrp="1"/>
          </p:cNvSpPr>
          <p:nvPr>
            <p:ph type="ctrTitle"/>
          </p:nvPr>
        </p:nvSpPr>
        <p:spPr>
          <a:xfrm>
            <a:off x="491873" y="2849717"/>
            <a:ext cx="11200595" cy="1139977"/>
          </a:xfrm>
          <a:prstGeom prst="rect">
            <a:avLst/>
          </a:prstGeom>
        </p:spPr>
        <p:txBody>
          <a:bodyPr lIns="91424" tIns="45712" rIns="91424" bIns="45712" anchor="b"/>
          <a:lstStyle>
            <a:lvl1pPr marL="0" marR="0" indent="0" algn="l" defTabSz="607469" rtl="0" eaLnBrk="0" fontAlgn="base" latinLnBrk="0" hangingPunct="0">
              <a:lnSpc>
                <a:spcPct val="100000"/>
              </a:lnSpc>
              <a:spcBef>
                <a:spcPct val="0"/>
              </a:spcBef>
              <a:spcAft>
                <a:spcPct val="0"/>
              </a:spcAft>
              <a:buClrTx/>
              <a:buSzTx/>
              <a:buFontTx/>
              <a:buNone/>
              <a:tabLst/>
              <a:defRPr sz="3467" b="1" i="0" cap="all" baseline="0">
                <a:solidFill>
                  <a:schemeClr val="tx2"/>
                </a:solidFill>
                <a:latin typeface="Arial"/>
                <a:cs typeface="Arial"/>
              </a:defRPr>
            </a:lvl1pPr>
          </a:lstStyle>
          <a:p>
            <a:r>
              <a:rPr lang="en-US"/>
              <a:t>Click to edit Master title style</a:t>
            </a:r>
            <a:endParaRPr lang="en-US" dirty="0"/>
          </a:p>
        </p:txBody>
      </p:sp>
      <p:sp>
        <p:nvSpPr>
          <p:cNvPr id="7" name="Slide Number Placeholder 2"/>
          <p:cNvSpPr>
            <a:spLocks noGrp="1"/>
          </p:cNvSpPr>
          <p:nvPr>
            <p:ph type="sldNum" sz="quarter" idx="10"/>
          </p:nvPr>
        </p:nvSpPr>
        <p:spPr/>
        <p:txBody>
          <a:bodyPr/>
          <a:lstStyle>
            <a:lvl1pPr>
              <a:defRPr/>
            </a:lvl1pPr>
          </a:lstStyle>
          <a:p>
            <a:pPr>
              <a:defRPr/>
            </a:pPr>
            <a:fld id="{7A5FDFC7-D6B2-4138-B121-5864CA1ECF6A}" type="slidenum">
              <a:rPr lang="en-US" altLang="en-US"/>
              <a:pPr>
                <a:defRPr/>
              </a:pPr>
              <a:t>‹#›</a:t>
            </a:fld>
            <a:endParaRPr lang="en-US" altLang="en-US" dirty="0"/>
          </a:p>
        </p:txBody>
      </p:sp>
    </p:spTree>
    <p:extLst>
      <p:ext uri="{BB962C8B-B14F-4D97-AF65-F5344CB8AC3E}">
        <p14:creationId xmlns:p14="http://schemas.microsoft.com/office/powerpoint/2010/main" val="13648888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Break Slide Option 2">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anchor="ctr"/>
          <a:lstStyle/>
          <a:p>
            <a:pPr algn="ctr" defTabSz="609475" eaLnBrk="1" fontAlgn="auto" hangingPunct="1">
              <a:spcBef>
                <a:spcPts val="0"/>
              </a:spcBef>
              <a:spcAft>
                <a:spcPts val="0"/>
              </a:spcAft>
              <a:defRPr/>
            </a:pPr>
            <a:endParaRPr lang="en-US" sz="2400" dirty="0">
              <a:solidFill>
                <a:srgbClr val="FFFFFF"/>
              </a:solidFill>
            </a:endParaRPr>
          </a:p>
        </p:txBody>
      </p:sp>
      <p:cxnSp>
        <p:nvCxnSpPr>
          <p:cNvPr id="4" name="Straight Connector 3"/>
          <p:cNvCxnSpPr/>
          <p:nvPr userDrawn="1"/>
        </p:nvCxnSpPr>
        <p:spPr>
          <a:xfrm>
            <a:off x="493185" y="4301067"/>
            <a:ext cx="11197167" cy="0"/>
          </a:xfrm>
          <a:prstGeom prst="line">
            <a:avLst/>
          </a:prstGeom>
          <a:ln>
            <a:solidFill>
              <a:srgbClr val="FFFFFF"/>
            </a:solidFill>
          </a:ln>
        </p:spPr>
        <p:style>
          <a:lnRef idx="1">
            <a:schemeClr val="dk1"/>
          </a:lnRef>
          <a:fillRef idx="0">
            <a:schemeClr val="dk1"/>
          </a:fillRef>
          <a:effectRef idx="0">
            <a:schemeClr val="dk1"/>
          </a:effectRef>
          <a:fontRef idx="minor">
            <a:schemeClr val="tx1"/>
          </a:fontRef>
        </p:style>
      </p:cxnSp>
      <p:sp>
        <p:nvSpPr>
          <p:cNvPr id="5" name="Rectangle 10"/>
          <p:cNvSpPr>
            <a:spLocks/>
          </p:cNvSpPr>
          <p:nvPr userDrawn="1"/>
        </p:nvSpPr>
        <p:spPr bwMode="auto">
          <a:xfrm>
            <a:off x="488951" y="6460068"/>
            <a:ext cx="1991783" cy="192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1067" dirty="0">
                <a:solidFill>
                  <a:srgbClr val="FFFFFF"/>
                </a:solidFill>
                <a:cs typeface="Arial" panose="020B0604020202020204" pitchFamily="34" charset="0"/>
              </a:rPr>
              <a:t>Confidential and proprietary. </a:t>
            </a:r>
            <a:endParaRPr lang="en-US" altLang="en-US" sz="800" dirty="0">
              <a:solidFill>
                <a:srgbClr val="FFFFFF"/>
              </a:solidFill>
              <a:cs typeface="Arial" panose="020B0604020202020204" pitchFamily="34" charset="0"/>
              <a:sym typeface="Arial" panose="020B0604020202020204" pitchFamily="34" charset="0"/>
            </a:endParaRPr>
          </a:p>
        </p:txBody>
      </p:sp>
      <p:pic>
        <p:nvPicPr>
          <p:cNvPr id="6"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09201" y="2110317"/>
            <a:ext cx="1581151" cy="531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userDrawn="1"/>
        </p:nvCxnSpPr>
        <p:spPr>
          <a:xfrm>
            <a:off x="491067" y="2271184"/>
            <a:ext cx="9330267"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24" name="Title 1"/>
          <p:cNvSpPr>
            <a:spLocks noGrp="1"/>
          </p:cNvSpPr>
          <p:nvPr>
            <p:ph type="ctrTitle"/>
          </p:nvPr>
        </p:nvSpPr>
        <p:spPr>
          <a:xfrm>
            <a:off x="491873" y="2849717"/>
            <a:ext cx="11200595" cy="1139977"/>
          </a:xfrm>
          <a:prstGeom prst="rect">
            <a:avLst/>
          </a:prstGeom>
        </p:spPr>
        <p:txBody>
          <a:bodyPr lIns="91424" tIns="45712" rIns="91424" bIns="45712" anchor="b"/>
          <a:lstStyle>
            <a:lvl1pPr marL="0" marR="0" indent="0" algn="l" defTabSz="607469" rtl="0" eaLnBrk="0" fontAlgn="base" latinLnBrk="0" hangingPunct="0">
              <a:lnSpc>
                <a:spcPct val="100000"/>
              </a:lnSpc>
              <a:spcBef>
                <a:spcPct val="0"/>
              </a:spcBef>
              <a:spcAft>
                <a:spcPct val="0"/>
              </a:spcAft>
              <a:buClrTx/>
              <a:buSzTx/>
              <a:buFontTx/>
              <a:buNone/>
              <a:tabLst/>
              <a:defRPr sz="3467" b="1" i="0" cap="all" baseline="0">
                <a:solidFill>
                  <a:schemeClr val="bg1"/>
                </a:solidFill>
                <a:latin typeface="Arial"/>
                <a:cs typeface="Arial"/>
              </a:defRPr>
            </a:lvl1pPr>
          </a:lstStyle>
          <a:p>
            <a:r>
              <a:rPr lang="en-US"/>
              <a:t>Click to edit Master title style</a:t>
            </a:r>
            <a:endParaRPr lang="en-US" dirty="0"/>
          </a:p>
        </p:txBody>
      </p:sp>
      <p:sp>
        <p:nvSpPr>
          <p:cNvPr id="8" name="Slide Number Placeholder 2"/>
          <p:cNvSpPr>
            <a:spLocks noGrp="1"/>
          </p:cNvSpPr>
          <p:nvPr>
            <p:ph type="sldNum" sz="quarter" idx="10"/>
          </p:nvPr>
        </p:nvSpPr>
        <p:spPr/>
        <p:txBody>
          <a:bodyPr/>
          <a:lstStyle>
            <a:lvl1pPr>
              <a:defRPr>
                <a:solidFill>
                  <a:schemeClr val="bg1"/>
                </a:solidFill>
              </a:defRPr>
            </a:lvl1pPr>
          </a:lstStyle>
          <a:p>
            <a:pPr>
              <a:defRPr/>
            </a:pPr>
            <a:fld id="{D8D70A50-C442-491C-AF32-5477E477B967}"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7490699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Break Slide Option 3">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anchor="ctr"/>
          <a:lstStyle/>
          <a:p>
            <a:pPr algn="ctr" defTabSz="609475" eaLnBrk="1" fontAlgn="auto" hangingPunct="1">
              <a:spcBef>
                <a:spcPts val="0"/>
              </a:spcBef>
              <a:spcAft>
                <a:spcPts val="0"/>
              </a:spcAft>
              <a:defRPr/>
            </a:pPr>
            <a:endParaRPr lang="en-US" sz="2400" dirty="0">
              <a:solidFill>
                <a:srgbClr val="FFFFFF"/>
              </a:solidFill>
            </a:endParaRPr>
          </a:p>
        </p:txBody>
      </p:sp>
      <p:cxnSp>
        <p:nvCxnSpPr>
          <p:cNvPr id="4" name="Straight Connector 3"/>
          <p:cNvCxnSpPr/>
          <p:nvPr userDrawn="1"/>
        </p:nvCxnSpPr>
        <p:spPr>
          <a:xfrm>
            <a:off x="493185" y="4301067"/>
            <a:ext cx="11197167" cy="0"/>
          </a:xfrm>
          <a:prstGeom prst="line">
            <a:avLst/>
          </a:prstGeom>
          <a:ln>
            <a:solidFill>
              <a:srgbClr val="0094D7"/>
            </a:solidFill>
          </a:ln>
        </p:spPr>
        <p:style>
          <a:lnRef idx="1">
            <a:schemeClr val="dk1"/>
          </a:lnRef>
          <a:fillRef idx="0">
            <a:schemeClr val="dk1"/>
          </a:fillRef>
          <a:effectRef idx="0">
            <a:schemeClr val="dk1"/>
          </a:effectRef>
          <a:fontRef idx="minor">
            <a:schemeClr val="tx1"/>
          </a:fontRef>
        </p:style>
      </p:cxnSp>
      <p:sp>
        <p:nvSpPr>
          <p:cNvPr id="5" name="Rectangle 10"/>
          <p:cNvSpPr>
            <a:spLocks/>
          </p:cNvSpPr>
          <p:nvPr userDrawn="1"/>
        </p:nvSpPr>
        <p:spPr bwMode="auto">
          <a:xfrm>
            <a:off x="488951" y="6460068"/>
            <a:ext cx="1991783" cy="192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1067" dirty="0">
                <a:solidFill>
                  <a:srgbClr val="FFFFFF"/>
                </a:solidFill>
                <a:cs typeface="Arial" panose="020B0604020202020204" pitchFamily="34" charset="0"/>
              </a:rPr>
              <a:t>Confidential and proprietary. </a:t>
            </a:r>
            <a:endParaRPr lang="en-US" altLang="en-US" sz="800" dirty="0">
              <a:solidFill>
                <a:srgbClr val="FFFFFF"/>
              </a:solidFill>
              <a:cs typeface="Arial" panose="020B0604020202020204" pitchFamily="34" charset="0"/>
              <a:sym typeface="Arial" panose="020B0604020202020204" pitchFamily="34" charset="0"/>
            </a:endParaRPr>
          </a:p>
        </p:txBody>
      </p:sp>
      <p:pic>
        <p:nvPicPr>
          <p:cNvPr id="6"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09201" y="2110317"/>
            <a:ext cx="1581151" cy="531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userDrawn="1"/>
        </p:nvCxnSpPr>
        <p:spPr>
          <a:xfrm>
            <a:off x="491067" y="2271184"/>
            <a:ext cx="933026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4" name="Title 1"/>
          <p:cNvSpPr>
            <a:spLocks noGrp="1"/>
          </p:cNvSpPr>
          <p:nvPr>
            <p:ph type="ctrTitle"/>
          </p:nvPr>
        </p:nvSpPr>
        <p:spPr>
          <a:xfrm>
            <a:off x="491873" y="2849717"/>
            <a:ext cx="11200595" cy="1139977"/>
          </a:xfrm>
          <a:prstGeom prst="rect">
            <a:avLst/>
          </a:prstGeom>
        </p:spPr>
        <p:txBody>
          <a:bodyPr lIns="91424" tIns="45712" rIns="91424" bIns="45712" anchor="b"/>
          <a:lstStyle>
            <a:lvl1pPr marL="0" marR="0" indent="0" algn="l" defTabSz="607469" rtl="0" eaLnBrk="0" fontAlgn="base" latinLnBrk="0" hangingPunct="0">
              <a:lnSpc>
                <a:spcPct val="100000"/>
              </a:lnSpc>
              <a:spcBef>
                <a:spcPct val="0"/>
              </a:spcBef>
              <a:spcAft>
                <a:spcPct val="0"/>
              </a:spcAft>
              <a:buClrTx/>
              <a:buSzTx/>
              <a:buFontTx/>
              <a:buNone/>
              <a:tabLst/>
              <a:defRPr sz="3467" b="1" i="0" cap="all" baseline="0">
                <a:solidFill>
                  <a:schemeClr val="bg1"/>
                </a:solidFill>
                <a:latin typeface="Arial"/>
                <a:cs typeface="Arial"/>
              </a:defRPr>
            </a:lvl1pPr>
          </a:lstStyle>
          <a:p>
            <a:r>
              <a:rPr lang="en-US"/>
              <a:t>Click to edit Master title style</a:t>
            </a:r>
            <a:endParaRPr lang="en-US" dirty="0"/>
          </a:p>
        </p:txBody>
      </p:sp>
      <p:sp>
        <p:nvSpPr>
          <p:cNvPr id="8" name="Slide Number Placeholder 2"/>
          <p:cNvSpPr>
            <a:spLocks noGrp="1"/>
          </p:cNvSpPr>
          <p:nvPr>
            <p:ph type="sldNum" sz="quarter" idx="10"/>
          </p:nvPr>
        </p:nvSpPr>
        <p:spPr/>
        <p:txBody>
          <a:bodyPr/>
          <a:lstStyle>
            <a:lvl1pPr>
              <a:defRPr>
                <a:solidFill>
                  <a:schemeClr val="bg1"/>
                </a:solidFill>
              </a:defRPr>
            </a:lvl1pPr>
          </a:lstStyle>
          <a:p>
            <a:pPr>
              <a:defRPr/>
            </a:pPr>
            <a:fld id="{22752C86-3E8E-4ECA-AB29-7460EAB27AE6}" type="slidenum">
              <a:rPr lang="en-US" altLang="en-US">
                <a:solidFill>
                  <a:srgbClr val="FFFFFF"/>
                </a:solidFill>
              </a:rPr>
              <a:pPr>
                <a:defRPr/>
              </a:pPr>
              <a:t>‹#›</a:t>
            </a:fld>
            <a:endParaRPr lang="en-US" altLang="en-US" dirty="0">
              <a:solidFill>
                <a:srgbClr val="FFFFFF"/>
              </a:solidFill>
            </a:endParaRPr>
          </a:p>
        </p:txBody>
      </p:sp>
    </p:spTree>
    <p:extLst>
      <p:ext uri="{BB962C8B-B14F-4D97-AF65-F5344CB8AC3E}">
        <p14:creationId xmlns:p14="http://schemas.microsoft.com/office/powerpoint/2010/main" val="6857621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ank You Slide Option 1">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anchor="ctr"/>
          <a:lstStyle/>
          <a:p>
            <a:pPr algn="ctr" defTabSz="609475" eaLnBrk="1" fontAlgn="auto" hangingPunct="1">
              <a:spcBef>
                <a:spcPts val="0"/>
              </a:spcBef>
              <a:spcAft>
                <a:spcPts val="0"/>
              </a:spcAft>
              <a:defRPr/>
            </a:pPr>
            <a:endParaRPr lang="en-US" sz="2400" dirty="0">
              <a:solidFill>
                <a:srgbClr val="FFFFFF"/>
              </a:solidFill>
            </a:endParaRPr>
          </a:p>
        </p:txBody>
      </p:sp>
      <p:sp>
        <p:nvSpPr>
          <p:cNvPr id="5" name="Rectangle 10"/>
          <p:cNvSpPr>
            <a:spLocks/>
          </p:cNvSpPr>
          <p:nvPr userDrawn="1"/>
        </p:nvSpPr>
        <p:spPr bwMode="auto">
          <a:xfrm>
            <a:off x="2673351" y="6460068"/>
            <a:ext cx="9004300" cy="192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defRPr/>
            </a:pPr>
            <a:r>
              <a:rPr lang="en-US" altLang="en-US" sz="1067" dirty="0">
                <a:solidFill>
                  <a:srgbClr val="FFFFFF"/>
                </a:solidFill>
                <a:cs typeface="Arial" panose="020B0604020202020204" pitchFamily="34" charset="0"/>
              </a:rPr>
              <a:t>Blue Cross</a:t>
            </a:r>
            <a:r>
              <a:rPr lang="en-US" altLang="en-US" sz="1067" baseline="30000" dirty="0">
                <a:solidFill>
                  <a:srgbClr val="FFFFFF"/>
                </a:solidFill>
                <a:cs typeface="Arial" panose="020B0604020202020204" pitchFamily="34" charset="0"/>
              </a:rPr>
              <a:t>®</a:t>
            </a:r>
            <a:r>
              <a:rPr lang="en-US" altLang="en-US" sz="1067" dirty="0">
                <a:solidFill>
                  <a:srgbClr val="FFFFFF"/>
                </a:solidFill>
                <a:cs typeface="Arial" panose="020B0604020202020204" pitchFamily="34" charset="0"/>
              </a:rPr>
              <a:t> and Blue Shield</a:t>
            </a:r>
            <a:r>
              <a:rPr lang="en-US" altLang="en-US" sz="1067" baseline="30000" dirty="0">
                <a:solidFill>
                  <a:srgbClr val="FFFFFF"/>
                </a:solidFill>
                <a:cs typeface="Arial" panose="020B0604020202020204" pitchFamily="34" charset="0"/>
              </a:rPr>
              <a:t>®</a:t>
            </a:r>
            <a:r>
              <a:rPr lang="en-US" altLang="en-US" sz="1067" dirty="0">
                <a:solidFill>
                  <a:srgbClr val="FFFFFF"/>
                </a:solidFill>
                <a:cs typeface="Arial" panose="020B0604020202020204" pitchFamily="34" charset="0"/>
              </a:rPr>
              <a:t> of Minnesota and Blue Plus</a:t>
            </a:r>
            <a:r>
              <a:rPr lang="en-US" altLang="en-US" sz="1067" baseline="30000" dirty="0">
                <a:solidFill>
                  <a:srgbClr val="FFFFFF"/>
                </a:solidFill>
                <a:cs typeface="Arial" panose="020B0604020202020204" pitchFamily="34" charset="0"/>
              </a:rPr>
              <a:t>®</a:t>
            </a:r>
            <a:r>
              <a:rPr lang="en-US" altLang="en-US" sz="1067" dirty="0">
                <a:solidFill>
                  <a:srgbClr val="FFFFFF"/>
                </a:solidFill>
                <a:cs typeface="Arial" panose="020B0604020202020204" pitchFamily="34" charset="0"/>
              </a:rPr>
              <a:t> are nonprofit independent licensees of the Blue Cross and Blue Shield Association.</a:t>
            </a:r>
            <a:endParaRPr lang="en-US" altLang="en-US" sz="800" dirty="0">
              <a:solidFill>
                <a:srgbClr val="FFFFFF"/>
              </a:solidFill>
              <a:cs typeface="Arial" panose="020B0604020202020204" pitchFamily="34" charset="0"/>
              <a:sym typeface="Arial" panose="020B0604020202020204" pitchFamily="34" charset="0"/>
            </a:endParaRPr>
          </a:p>
        </p:txBody>
      </p:sp>
      <p:sp>
        <p:nvSpPr>
          <p:cNvPr id="6" name="Rectangle 10"/>
          <p:cNvSpPr>
            <a:spLocks/>
          </p:cNvSpPr>
          <p:nvPr userDrawn="1"/>
        </p:nvSpPr>
        <p:spPr bwMode="auto">
          <a:xfrm>
            <a:off x="488951" y="6460068"/>
            <a:ext cx="1991783" cy="192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1067" dirty="0">
                <a:solidFill>
                  <a:srgbClr val="FFFFFF"/>
                </a:solidFill>
                <a:cs typeface="Arial" panose="020B0604020202020204" pitchFamily="34" charset="0"/>
              </a:rPr>
              <a:t>Confidential and proprietary. </a:t>
            </a:r>
            <a:endParaRPr lang="en-US" altLang="en-US" sz="800" dirty="0">
              <a:solidFill>
                <a:srgbClr val="FFFFFF"/>
              </a:solidFill>
              <a:cs typeface="Arial" panose="020B0604020202020204" pitchFamily="34" charset="0"/>
              <a:sym typeface="Arial" panose="020B0604020202020204" pitchFamily="34" charset="0"/>
            </a:endParaRPr>
          </a:p>
        </p:txBody>
      </p:sp>
      <p:cxnSp>
        <p:nvCxnSpPr>
          <p:cNvPr id="7" name="Straight Connector 6"/>
          <p:cNvCxnSpPr/>
          <p:nvPr userDrawn="1"/>
        </p:nvCxnSpPr>
        <p:spPr>
          <a:xfrm>
            <a:off x="491067" y="5340351"/>
            <a:ext cx="11199284"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8"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459385" y="1066801"/>
            <a:ext cx="2230967"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userDrawn="1"/>
        </p:nvCxnSpPr>
        <p:spPr>
          <a:xfrm>
            <a:off x="491067" y="1286933"/>
            <a:ext cx="861271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11" name="Title 1"/>
          <p:cNvSpPr>
            <a:spLocks noGrp="1"/>
          </p:cNvSpPr>
          <p:nvPr>
            <p:ph type="ctrTitle"/>
          </p:nvPr>
        </p:nvSpPr>
        <p:spPr>
          <a:xfrm>
            <a:off x="440268" y="1941837"/>
            <a:ext cx="11252200" cy="1139977"/>
          </a:xfrm>
          <a:prstGeom prst="rect">
            <a:avLst/>
          </a:prstGeom>
        </p:spPr>
        <p:txBody>
          <a:bodyPr lIns="0" tIns="45712" rIns="91424" bIns="45712" anchor="b"/>
          <a:lstStyle>
            <a:lvl1pPr>
              <a:lnSpc>
                <a:spcPct val="100000"/>
              </a:lnSpc>
              <a:defRPr sz="3733" b="1" i="0" cap="all" baseline="0">
                <a:solidFill>
                  <a:srgbClr val="F9F9FF"/>
                </a:solidFill>
                <a:latin typeface="Arial"/>
                <a:cs typeface="Arial"/>
              </a:defRPr>
            </a:lvl1pPr>
          </a:lstStyle>
          <a:p>
            <a:r>
              <a:rPr lang="en-US"/>
              <a:t>Click to edit Master title style</a:t>
            </a:r>
            <a:endParaRPr lang="en-US" dirty="0"/>
          </a:p>
        </p:txBody>
      </p:sp>
      <p:sp>
        <p:nvSpPr>
          <p:cNvPr id="12" name="Text Placeholder 2"/>
          <p:cNvSpPr>
            <a:spLocks noGrp="1"/>
          </p:cNvSpPr>
          <p:nvPr>
            <p:ph type="body" sz="quarter" idx="14"/>
          </p:nvPr>
        </p:nvSpPr>
        <p:spPr>
          <a:xfrm>
            <a:off x="440268" y="3217827"/>
            <a:ext cx="11252200" cy="1848448"/>
          </a:xfrm>
          <a:prstGeom prst="rect">
            <a:avLst/>
          </a:prstGeom>
        </p:spPr>
        <p:txBody>
          <a:bodyPr vert="horz" lIns="0" tIns="0" rIns="0" bIns="0" anchor="t"/>
          <a:lstStyle>
            <a:lvl1pPr marL="0" indent="0">
              <a:lnSpc>
                <a:spcPct val="120000"/>
              </a:lnSpc>
              <a:buClrTx/>
              <a:buNone/>
              <a:defRPr sz="2400" b="0">
                <a:solidFill>
                  <a:schemeClr val="bg1"/>
                </a:solidFill>
              </a:defRPr>
            </a:lvl1pPr>
            <a:lvl2pPr>
              <a:lnSpc>
                <a:spcPct val="120000"/>
              </a:lnSpc>
              <a:buClrTx/>
              <a:defRPr sz="2400">
                <a:solidFill>
                  <a:srgbClr val="003359"/>
                </a:solidFill>
              </a:defRPr>
            </a:lvl2pPr>
            <a:lvl3pPr>
              <a:lnSpc>
                <a:spcPct val="120000"/>
              </a:lnSpc>
              <a:buClrTx/>
              <a:defRPr sz="2133">
                <a:solidFill>
                  <a:srgbClr val="003359"/>
                </a:solidFill>
              </a:defRPr>
            </a:lvl3pPr>
            <a:lvl4pPr>
              <a:lnSpc>
                <a:spcPct val="120000"/>
              </a:lnSpc>
              <a:buClrTx/>
              <a:defRPr sz="1867">
                <a:solidFill>
                  <a:srgbClr val="003359"/>
                </a:solidFill>
              </a:defRPr>
            </a:lvl4pPr>
            <a:lvl5pPr>
              <a:lnSpc>
                <a:spcPct val="120000"/>
              </a:lnSpc>
              <a:buClrTx/>
              <a:defRPr sz="1867">
                <a:solidFill>
                  <a:srgbClr val="003359"/>
                </a:solidFill>
              </a:defRPr>
            </a:lvl5pPr>
          </a:lstStyle>
          <a:p>
            <a:pPr lvl="0"/>
            <a:r>
              <a:rPr lang="en-US"/>
              <a:t>Click to edit Master text styles</a:t>
            </a:r>
          </a:p>
        </p:txBody>
      </p:sp>
    </p:spTree>
    <p:extLst>
      <p:ext uri="{BB962C8B-B14F-4D97-AF65-F5344CB8AC3E}">
        <p14:creationId xmlns:p14="http://schemas.microsoft.com/office/powerpoint/2010/main" val="14343621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ank You Slide Option 2">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anchor="ctr"/>
          <a:lstStyle/>
          <a:p>
            <a:pPr algn="ctr" defTabSz="609475" eaLnBrk="1" fontAlgn="auto" hangingPunct="1">
              <a:spcBef>
                <a:spcPts val="0"/>
              </a:spcBef>
              <a:spcAft>
                <a:spcPts val="0"/>
              </a:spcAft>
              <a:defRPr/>
            </a:pPr>
            <a:endParaRPr lang="en-US" sz="2400" dirty="0">
              <a:solidFill>
                <a:srgbClr val="FFFFFF"/>
              </a:solidFill>
            </a:endParaRPr>
          </a:p>
        </p:txBody>
      </p:sp>
      <p:sp>
        <p:nvSpPr>
          <p:cNvPr id="5" name="Rectangle 10"/>
          <p:cNvSpPr>
            <a:spLocks/>
          </p:cNvSpPr>
          <p:nvPr userDrawn="1"/>
        </p:nvSpPr>
        <p:spPr bwMode="auto">
          <a:xfrm>
            <a:off x="2673351" y="6460068"/>
            <a:ext cx="9004300" cy="192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defRPr/>
            </a:pPr>
            <a:r>
              <a:rPr lang="en-US" altLang="en-US" sz="1067" dirty="0">
                <a:solidFill>
                  <a:srgbClr val="FFFFFF"/>
                </a:solidFill>
                <a:cs typeface="Arial" panose="020B0604020202020204" pitchFamily="34" charset="0"/>
              </a:rPr>
              <a:t>Blue Cross</a:t>
            </a:r>
            <a:r>
              <a:rPr lang="en-US" altLang="en-US" sz="1067" baseline="30000" dirty="0">
                <a:solidFill>
                  <a:srgbClr val="FFFFFF"/>
                </a:solidFill>
                <a:cs typeface="Arial" panose="020B0604020202020204" pitchFamily="34" charset="0"/>
              </a:rPr>
              <a:t>®</a:t>
            </a:r>
            <a:r>
              <a:rPr lang="en-US" altLang="en-US" sz="1067" dirty="0">
                <a:solidFill>
                  <a:srgbClr val="FFFFFF"/>
                </a:solidFill>
                <a:cs typeface="Arial" panose="020B0604020202020204" pitchFamily="34" charset="0"/>
              </a:rPr>
              <a:t> and Blue Shield</a:t>
            </a:r>
            <a:r>
              <a:rPr lang="en-US" altLang="en-US" sz="1067" baseline="30000" dirty="0">
                <a:solidFill>
                  <a:srgbClr val="FFFFFF"/>
                </a:solidFill>
                <a:cs typeface="Arial" panose="020B0604020202020204" pitchFamily="34" charset="0"/>
              </a:rPr>
              <a:t>®</a:t>
            </a:r>
            <a:r>
              <a:rPr lang="en-US" altLang="en-US" sz="1067" dirty="0">
                <a:solidFill>
                  <a:srgbClr val="FFFFFF"/>
                </a:solidFill>
                <a:cs typeface="Arial" panose="020B0604020202020204" pitchFamily="34" charset="0"/>
              </a:rPr>
              <a:t> of Minnesota and Blue Plus</a:t>
            </a:r>
            <a:r>
              <a:rPr lang="en-US" altLang="en-US" sz="1067" baseline="30000" dirty="0">
                <a:solidFill>
                  <a:srgbClr val="FFFFFF"/>
                </a:solidFill>
                <a:cs typeface="Arial" panose="020B0604020202020204" pitchFamily="34" charset="0"/>
              </a:rPr>
              <a:t>®</a:t>
            </a:r>
            <a:r>
              <a:rPr lang="en-US" altLang="en-US" sz="1067" dirty="0">
                <a:solidFill>
                  <a:srgbClr val="FFFFFF"/>
                </a:solidFill>
                <a:cs typeface="Arial" panose="020B0604020202020204" pitchFamily="34" charset="0"/>
              </a:rPr>
              <a:t> are nonprofit independent licensees of the Blue Cross and Blue Shield Association.</a:t>
            </a:r>
            <a:endParaRPr lang="en-US" altLang="en-US" sz="800" dirty="0">
              <a:solidFill>
                <a:srgbClr val="FFFFFF"/>
              </a:solidFill>
              <a:cs typeface="Arial" panose="020B0604020202020204" pitchFamily="34" charset="0"/>
              <a:sym typeface="Arial" panose="020B0604020202020204" pitchFamily="34" charset="0"/>
            </a:endParaRPr>
          </a:p>
        </p:txBody>
      </p:sp>
      <p:sp>
        <p:nvSpPr>
          <p:cNvPr id="6" name="Rectangle 10"/>
          <p:cNvSpPr>
            <a:spLocks/>
          </p:cNvSpPr>
          <p:nvPr userDrawn="1"/>
        </p:nvSpPr>
        <p:spPr bwMode="auto">
          <a:xfrm>
            <a:off x="488951" y="6460068"/>
            <a:ext cx="1991783" cy="192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1067" dirty="0">
                <a:solidFill>
                  <a:srgbClr val="FFFFFF"/>
                </a:solidFill>
                <a:cs typeface="Arial" panose="020B0604020202020204" pitchFamily="34" charset="0"/>
              </a:rPr>
              <a:t>Confidential and proprietary. </a:t>
            </a:r>
            <a:endParaRPr lang="en-US" altLang="en-US" sz="800" dirty="0">
              <a:solidFill>
                <a:srgbClr val="FFFFFF"/>
              </a:solidFill>
              <a:cs typeface="Arial" panose="020B0604020202020204" pitchFamily="34" charset="0"/>
              <a:sym typeface="Arial" panose="020B0604020202020204" pitchFamily="34" charset="0"/>
            </a:endParaRPr>
          </a:p>
        </p:txBody>
      </p:sp>
      <p:cxnSp>
        <p:nvCxnSpPr>
          <p:cNvPr id="7" name="Straight Connector 6"/>
          <p:cNvCxnSpPr/>
          <p:nvPr userDrawn="1"/>
        </p:nvCxnSpPr>
        <p:spPr>
          <a:xfrm>
            <a:off x="491067" y="5340351"/>
            <a:ext cx="11199284"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pic>
        <p:nvPicPr>
          <p:cNvPr id="8"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459385" y="599018"/>
            <a:ext cx="2230967"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userDrawn="1"/>
        </p:nvCxnSpPr>
        <p:spPr>
          <a:xfrm>
            <a:off x="491067" y="819151"/>
            <a:ext cx="8612717"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11" name="Title 1"/>
          <p:cNvSpPr>
            <a:spLocks noGrp="1"/>
          </p:cNvSpPr>
          <p:nvPr>
            <p:ph type="ctrTitle"/>
          </p:nvPr>
        </p:nvSpPr>
        <p:spPr>
          <a:xfrm>
            <a:off x="440268" y="1941837"/>
            <a:ext cx="11252200" cy="1139977"/>
          </a:xfrm>
          <a:prstGeom prst="rect">
            <a:avLst/>
          </a:prstGeom>
        </p:spPr>
        <p:txBody>
          <a:bodyPr lIns="0" tIns="45712" rIns="91424" bIns="45712" anchor="b"/>
          <a:lstStyle>
            <a:lvl1pPr>
              <a:lnSpc>
                <a:spcPct val="100000"/>
              </a:lnSpc>
              <a:defRPr sz="3733" b="1" i="0" cap="all" baseline="0">
                <a:solidFill>
                  <a:srgbClr val="F9F9FF"/>
                </a:solidFill>
                <a:latin typeface="Arial"/>
                <a:cs typeface="Arial"/>
              </a:defRPr>
            </a:lvl1pPr>
          </a:lstStyle>
          <a:p>
            <a:r>
              <a:rPr lang="en-US"/>
              <a:t>Click to edit Master title style</a:t>
            </a:r>
            <a:endParaRPr lang="en-US" dirty="0"/>
          </a:p>
        </p:txBody>
      </p:sp>
      <p:sp>
        <p:nvSpPr>
          <p:cNvPr id="12" name="Text Placeholder 2"/>
          <p:cNvSpPr>
            <a:spLocks noGrp="1"/>
          </p:cNvSpPr>
          <p:nvPr>
            <p:ph type="body" sz="quarter" idx="14"/>
          </p:nvPr>
        </p:nvSpPr>
        <p:spPr>
          <a:xfrm>
            <a:off x="440268" y="3217827"/>
            <a:ext cx="11252200" cy="1848448"/>
          </a:xfrm>
          <a:prstGeom prst="rect">
            <a:avLst/>
          </a:prstGeom>
        </p:spPr>
        <p:txBody>
          <a:bodyPr vert="horz" lIns="0" tIns="0" rIns="0" bIns="0" anchor="t"/>
          <a:lstStyle>
            <a:lvl1pPr marL="0" indent="0">
              <a:lnSpc>
                <a:spcPct val="120000"/>
              </a:lnSpc>
              <a:buClrTx/>
              <a:buNone/>
              <a:defRPr sz="2400" b="0">
                <a:solidFill>
                  <a:schemeClr val="bg1"/>
                </a:solidFill>
              </a:defRPr>
            </a:lvl1pPr>
            <a:lvl2pPr>
              <a:lnSpc>
                <a:spcPct val="120000"/>
              </a:lnSpc>
              <a:buClrTx/>
              <a:defRPr sz="2400">
                <a:solidFill>
                  <a:srgbClr val="003359"/>
                </a:solidFill>
              </a:defRPr>
            </a:lvl2pPr>
            <a:lvl3pPr>
              <a:lnSpc>
                <a:spcPct val="120000"/>
              </a:lnSpc>
              <a:buClrTx/>
              <a:defRPr sz="2133">
                <a:solidFill>
                  <a:srgbClr val="003359"/>
                </a:solidFill>
              </a:defRPr>
            </a:lvl3pPr>
            <a:lvl4pPr>
              <a:lnSpc>
                <a:spcPct val="120000"/>
              </a:lnSpc>
              <a:buClrTx/>
              <a:defRPr sz="1867">
                <a:solidFill>
                  <a:srgbClr val="003359"/>
                </a:solidFill>
              </a:defRPr>
            </a:lvl4pPr>
            <a:lvl5pPr>
              <a:lnSpc>
                <a:spcPct val="120000"/>
              </a:lnSpc>
              <a:buClrTx/>
              <a:defRPr sz="1867">
                <a:solidFill>
                  <a:srgbClr val="003359"/>
                </a:solidFill>
              </a:defRPr>
            </a:lvl5pPr>
          </a:lstStyle>
          <a:p>
            <a:pPr lvl="0"/>
            <a:r>
              <a:rPr lang="en-US"/>
              <a:t>Click to edit Master text styles</a:t>
            </a:r>
          </a:p>
        </p:txBody>
      </p:sp>
    </p:spTree>
    <p:extLst>
      <p:ext uri="{BB962C8B-B14F-4D97-AF65-F5344CB8AC3E}">
        <p14:creationId xmlns:p14="http://schemas.microsoft.com/office/powerpoint/2010/main" val="22024990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ank You Slide Option 3">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anchor="ctr"/>
          <a:lstStyle/>
          <a:p>
            <a:pPr algn="ctr" defTabSz="609475" eaLnBrk="1" fontAlgn="auto" hangingPunct="1">
              <a:spcBef>
                <a:spcPts val="0"/>
              </a:spcBef>
              <a:spcAft>
                <a:spcPts val="0"/>
              </a:spcAft>
              <a:defRPr/>
            </a:pPr>
            <a:endParaRPr lang="en-US" sz="2400" dirty="0">
              <a:solidFill>
                <a:srgbClr val="FFFFFF"/>
              </a:solidFill>
            </a:endParaRPr>
          </a:p>
        </p:txBody>
      </p:sp>
      <p:sp>
        <p:nvSpPr>
          <p:cNvPr id="5" name="Rectangle 10"/>
          <p:cNvSpPr>
            <a:spLocks/>
          </p:cNvSpPr>
          <p:nvPr userDrawn="1"/>
        </p:nvSpPr>
        <p:spPr bwMode="auto">
          <a:xfrm>
            <a:off x="2673351" y="6460068"/>
            <a:ext cx="9004300" cy="192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defRPr/>
            </a:pPr>
            <a:r>
              <a:rPr lang="en-US" altLang="en-US" sz="1067" dirty="0">
                <a:solidFill>
                  <a:srgbClr val="7F7F7F"/>
                </a:solidFill>
                <a:cs typeface="Arial" panose="020B0604020202020204" pitchFamily="34" charset="0"/>
              </a:rPr>
              <a:t>Blue Cross</a:t>
            </a:r>
            <a:r>
              <a:rPr lang="en-US" altLang="en-US" sz="1067" baseline="30000" dirty="0">
                <a:solidFill>
                  <a:srgbClr val="7F7F7F"/>
                </a:solidFill>
                <a:cs typeface="Arial" panose="020B0604020202020204" pitchFamily="34" charset="0"/>
              </a:rPr>
              <a:t>®</a:t>
            </a:r>
            <a:r>
              <a:rPr lang="en-US" altLang="en-US" sz="1067" dirty="0">
                <a:solidFill>
                  <a:srgbClr val="7F7F7F"/>
                </a:solidFill>
                <a:cs typeface="Arial" panose="020B0604020202020204" pitchFamily="34" charset="0"/>
              </a:rPr>
              <a:t> and Blue Shield</a:t>
            </a:r>
            <a:r>
              <a:rPr lang="en-US" altLang="en-US" sz="1067" baseline="30000" dirty="0">
                <a:solidFill>
                  <a:srgbClr val="7F7F7F"/>
                </a:solidFill>
                <a:cs typeface="Arial" panose="020B0604020202020204" pitchFamily="34" charset="0"/>
              </a:rPr>
              <a:t>®</a:t>
            </a:r>
            <a:r>
              <a:rPr lang="en-US" altLang="en-US" sz="1067" dirty="0">
                <a:solidFill>
                  <a:srgbClr val="7F7F7F"/>
                </a:solidFill>
                <a:cs typeface="Arial" panose="020B0604020202020204" pitchFamily="34" charset="0"/>
              </a:rPr>
              <a:t> of Minnesota and Blue Plus</a:t>
            </a:r>
            <a:r>
              <a:rPr lang="en-US" altLang="en-US" sz="1067" baseline="30000" dirty="0">
                <a:solidFill>
                  <a:srgbClr val="7F7F7F"/>
                </a:solidFill>
                <a:cs typeface="Arial" panose="020B0604020202020204" pitchFamily="34" charset="0"/>
              </a:rPr>
              <a:t>®</a:t>
            </a:r>
            <a:r>
              <a:rPr lang="en-US" altLang="en-US" sz="1067" dirty="0">
                <a:solidFill>
                  <a:srgbClr val="7F7F7F"/>
                </a:solidFill>
                <a:cs typeface="Arial" panose="020B0604020202020204" pitchFamily="34" charset="0"/>
              </a:rPr>
              <a:t> are nonprofit independent licensees of the Blue Cross and Blue Shield Association.</a:t>
            </a:r>
            <a:endParaRPr lang="en-US" altLang="en-US" sz="800" dirty="0">
              <a:solidFill>
                <a:srgbClr val="7F7F7F"/>
              </a:solidFill>
              <a:cs typeface="Arial" panose="020B0604020202020204" pitchFamily="34" charset="0"/>
              <a:sym typeface="Arial" panose="020B0604020202020204" pitchFamily="34" charset="0"/>
            </a:endParaRPr>
          </a:p>
        </p:txBody>
      </p:sp>
      <p:sp>
        <p:nvSpPr>
          <p:cNvPr id="6" name="Rectangle 10"/>
          <p:cNvSpPr>
            <a:spLocks/>
          </p:cNvSpPr>
          <p:nvPr userDrawn="1"/>
        </p:nvSpPr>
        <p:spPr bwMode="auto">
          <a:xfrm>
            <a:off x="488951" y="6460068"/>
            <a:ext cx="1991783" cy="192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1067" dirty="0">
                <a:solidFill>
                  <a:srgbClr val="7F7F7F"/>
                </a:solidFill>
                <a:cs typeface="Arial" panose="020B0604020202020204" pitchFamily="34" charset="0"/>
              </a:rPr>
              <a:t>Confidential and proprietary. </a:t>
            </a:r>
            <a:endParaRPr lang="en-US" altLang="en-US" sz="800" dirty="0">
              <a:solidFill>
                <a:srgbClr val="7F7F7F"/>
              </a:solidFill>
              <a:cs typeface="Arial" panose="020B0604020202020204" pitchFamily="34" charset="0"/>
              <a:sym typeface="Arial" panose="020B0604020202020204" pitchFamily="34" charset="0"/>
            </a:endParaRPr>
          </a:p>
        </p:txBody>
      </p:sp>
      <p:cxnSp>
        <p:nvCxnSpPr>
          <p:cNvPr id="7" name="Straight Connector 6"/>
          <p:cNvCxnSpPr/>
          <p:nvPr userDrawn="1"/>
        </p:nvCxnSpPr>
        <p:spPr>
          <a:xfrm>
            <a:off x="491067" y="5340351"/>
            <a:ext cx="11199284"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8"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459385" y="607485"/>
            <a:ext cx="2230967" cy="747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userDrawn="1"/>
        </p:nvCxnSpPr>
        <p:spPr>
          <a:xfrm>
            <a:off x="491067" y="819151"/>
            <a:ext cx="861271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11" name="Title 1"/>
          <p:cNvSpPr>
            <a:spLocks noGrp="1"/>
          </p:cNvSpPr>
          <p:nvPr>
            <p:ph type="ctrTitle"/>
          </p:nvPr>
        </p:nvSpPr>
        <p:spPr>
          <a:xfrm>
            <a:off x="440268" y="1941837"/>
            <a:ext cx="11252200" cy="1139977"/>
          </a:xfrm>
          <a:prstGeom prst="rect">
            <a:avLst/>
          </a:prstGeom>
        </p:spPr>
        <p:txBody>
          <a:bodyPr lIns="0" tIns="45712" rIns="91424" bIns="45712" anchor="b"/>
          <a:lstStyle>
            <a:lvl1pPr>
              <a:lnSpc>
                <a:spcPct val="100000"/>
              </a:lnSpc>
              <a:defRPr sz="3733" b="1" i="0" cap="all" baseline="0">
                <a:solidFill>
                  <a:schemeClr val="tx2"/>
                </a:solidFill>
                <a:latin typeface="Arial"/>
                <a:cs typeface="Arial"/>
              </a:defRPr>
            </a:lvl1pPr>
          </a:lstStyle>
          <a:p>
            <a:r>
              <a:rPr lang="en-US"/>
              <a:t>Click to edit Master title style</a:t>
            </a:r>
            <a:endParaRPr lang="en-US" dirty="0"/>
          </a:p>
        </p:txBody>
      </p:sp>
      <p:sp>
        <p:nvSpPr>
          <p:cNvPr id="12" name="Text Placeholder 2"/>
          <p:cNvSpPr>
            <a:spLocks noGrp="1"/>
          </p:cNvSpPr>
          <p:nvPr>
            <p:ph type="body" sz="quarter" idx="14"/>
          </p:nvPr>
        </p:nvSpPr>
        <p:spPr>
          <a:xfrm>
            <a:off x="440268" y="3217827"/>
            <a:ext cx="11252200" cy="1848448"/>
          </a:xfrm>
          <a:prstGeom prst="rect">
            <a:avLst/>
          </a:prstGeom>
        </p:spPr>
        <p:txBody>
          <a:bodyPr vert="horz" lIns="0" tIns="0" rIns="0" bIns="0" anchor="t"/>
          <a:lstStyle>
            <a:lvl1pPr marL="0" indent="0">
              <a:lnSpc>
                <a:spcPct val="120000"/>
              </a:lnSpc>
              <a:buClrTx/>
              <a:buNone/>
              <a:defRPr sz="2400" b="0">
                <a:solidFill>
                  <a:schemeClr val="tx2"/>
                </a:solidFill>
              </a:defRPr>
            </a:lvl1pPr>
            <a:lvl2pPr>
              <a:lnSpc>
                <a:spcPct val="120000"/>
              </a:lnSpc>
              <a:buClrTx/>
              <a:defRPr sz="2400">
                <a:solidFill>
                  <a:srgbClr val="003359"/>
                </a:solidFill>
              </a:defRPr>
            </a:lvl2pPr>
            <a:lvl3pPr>
              <a:lnSpc>
                <a:spcPct val="120000"/>
              </a:lnSpc>
              <a:buClrTx/>
              <a:defRPr sz="2133">
                <a:solidFill>
                  <a:srgbClr val="003359"/>
                </a:solidFill>
              </a:defRPr>
            </a:lvl3pPr>
            <a:lvl4pPr>
              <a:lnSpc>
                <a:spcPct val="120000"/>
              </a:lnSpc>
              <a:buClrTx/>
              <a:defRPr sz="1867">
                <a:solidFill>
                  <a:srgbClr val="003359"/>
                </a:solidFill>
              </a:defRPr>
            </a:lvl4pPr>
            <a:lvl5pPr>
              <a:lnSpc>
                <a:spcPct val="120000"/>
              </a:lnSpc>
              <a:buClrTx/>
              <a:defRPr sz="1867">
                <a:solidFill>
                  <a:srgbClr val="003359"/>
                </a:solidFill>
              </a:defRPr>
            </a:lvl5pPr>
          </a:lstStyle>
          <a:p>
            <a:pPr lvl="0"/>
            <a:r>
              <a:rPr lang="en-US"/>
              <a:t>Click to edit Master text styles</a:t>
            </a:r>
          </a:p>
        </p:txBody>
      </p:sp>
    </p:spTree>
    <p:extLst>
      <p:ext uri="{BB962C8B-B14F-4D97-AF65-F5344CB8AC3E}">
        <p14:creationId xmlns:p14="http://schemas.microsoft.com/office/powerpoint/2010/main" val="28935124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ppendix Slide">
    <p:spTree>
      <p:nvGrpSpPr>
        <p:cNvPr id="1" name=""/>
        <p:cNvGrpSpPr/>
        <p:nvPr/>
      </p:nvGrpSpPr>
      <p:grpSpPr>
        <a:xfrm>
          <a:off x="0" y="0"/>
          <a:ext cx="0" cy="0"/>
          <a:chOff x="0" y="0"/>
          <a:chExt cx="0" cy="0"/>
        </a:xfrm>
      </p:grpSpPr>
      <p:sp>
        <p:nvSpPr>
          <p:cNvPr id="4" name="TextBox 9"/>
          <p:cNvSpPr txBox="1">
            <a:spLocks noChangeArrowheads="1"/>
          </p:cNvSpPr>
          <p:nvPr userDrawn="1"/>
        </p:nvSpPr>
        <p:spPr bwMode="auto">
          <a:xfrm>
            <a:off x="11417300" y="6752167"/>
            <a:ext cx="1219200" cy="914400"/>
          </a:xfrm>
          <a:prstGeom prst="rect">
            <a:avLst/>
          </a:prstGeom>
          <a:noFill/>
          <a:ln>
            <a:noFill/>
          </a:ln>
          <a:extLst>
            <a:ext uri="{909E8E84-426E-40dd-AFC4-6F175D3DCCD1}"/>
            <a:ext uri="{91240B29-F687-4f45-9708-019B960494DF}"/>
          </a:extLst>
        </p:spPr>
        <p:txBody>
          <a:bodyPr wrap="none" lIns="121899" tIns="60949" rIns="121899" bIns="60949"/>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609475" eaLnBrk="1" hangingPunct="1">
              <a:defRPr/>
            </a:pPr>
            <a:endParaRPr lang="en-US" sz="2000" dirty="0">
              <a:solidFill>
                <a:srgbClr val="0094D7"/>
              </a:solidFill>
            </a:endParaRPr>
          </a:p>
        </p:txBody>
      </p:sp>
      <p:sp>
        <p:nvSpPr>
          <p:cNvPr id="5" name="TextBox 9"/>
          <p:cNvSpPr txBox="1">
            <a:spLocks noChangeArrowheads="1"/>
          </p:cNvSpPr>
          <p:nvPr userDrawn="1"/>
        </p:nvSpPr>
        <p:spPr bwMode="auto">
          <a:xfrm>
            <a:off x="1902884" y="6604000"/>
            <a:ext cx="1219200" cy="914400"/>
          </a:xfrm>
          <a:prstGeom prst="rect">
            <a:avLst/>
          </a:prstGeom>
          <a:noFill/>
          <a:ln>
            <a:noFill/>
          </a:ln>
          <a:extLst>
            <a:ext uri="{909E8E84-426E-40dd-AFC4-6F175D3DCCD1}"/>
            <a:ext uri="{91240B29-F687-4f45-9708-019B960494DF}"/>
          </a:extLst>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endParaRPr lang="en-US" sz="2000" dirty="0">
              <a:solidFill>
                <a:srgbClr val="0094D7"/>
              </a:solidFill>
            </a:endParaRPr>
          </a:p>
        </p:txBody>
      </p:sp>
      <p:sp>
        <p:nvSpPr>
          <p:cNvPr id="17" name="Text Placeholder 2"/>
          <p:cNvSpPr>
            <a:spLocks noGrp="1"/>
          </p:cNvSpPr>
          <p:nvPr>
            <p:ph type="body" sz="quarter" idx="11"/>
          </p:nvPr>
        </p:nvSpPr>
        <p:spPr>
          <a:xfrm>
            <a:off x="495244" y="1857203"/>
            <a:ext cx="11194219" cy="4111796"/>
          </a:xfrm>
          <a:prstGeom prst="rect">
            <a:avLst/>
          </a:prstGeom>
        </p:spPr>
        <p:txBody>
          <a:bodyPr vert="horz" lIns="0" tIns="0" rIns="0" bIns="0"/>
          <a:lstStyle>
            <a:lvl1pPr>
              <a:lnSpc>
                <a:spcPct val="120000"/>
              </a:lnSpc>
              <a:buClrTx/>
              <a:defRPr sz="1867">
                <a:solidFill>
                  <a:srgbClr val="003359"/>
                </a:solidFill>
              </a:defRPr>
            </a:lvl1pPr>
            <a:lvl2pPr>
              <a:lnSpc>
                <a:spcPct val="120000"/>
              </a:lnSpc>
              <a:buClrTx/>
              <a:defRPr sz="1600">
                <a:solidFill>
                  <a:srgbClr val="003359"/>
                </a:solidFill>
              </a:defRPr>
            </a:lvl2pPr>
            <a:lvl3pPr>
              <a:lnSpc>
                <a:spcPct val="120000"/>
              </a:lnSpc>
              <a:buClrTx/>
              <a:defRPr sz="1333">
                <a:solidFill>
                  <a:srgbClr val="003359"/>
                </a:solidFill>
              </a:defRPr>
            </a:lvl3pPr>
            <a:lvl4pPr>
              <a:lnSpc>
                <a:spcPct val="120000"/>
              </a:lnSpc>
              <a:buClrTx/>
              <a:defRPr sz="1333">
                <a:solidFill>
                  <a:srgbClr val="003359"/>
                </a:solidFill>
              </a:defRPr>
            </a:lvl4pPr>
            <a:lvl5pPr>
              <a:lnSpc>
                <a:spcPct val="120000"/>
              </a:lnSpc>
              <a:buClrTx/>
              <a:defRPr sz="1067">
                <a:solidFill>
                  <a:srgbClr val="003359"/>
                </a:solidFill>
              </a:defRPr>
            </a:lvl5pPr>
          </a:lstStyle>
          <a:p>
            <a:pPr lvl="0"/>
            <a:r>
              <a:rPr lang="en-US"/>
              <a:t>Click to edit Master text styles</a:t>
            </a:r>
          </a:p>
          <a:p>
            <a:pPr lvl="1"/>
            <a:r>
              <a:rPr lang="en-US"/>
              <a:t>Second level</a:t>
            </a:r>
          </a:p>
          <a:p>
            <a:pPr lvl="2"/>
            <a:r>
              <a:rPr lang="en-US"/>
              <a:t>Third level</a:t>
            </a:r>
          </a:p>
        </p:txBody>
      </p:sp>
      <p:sp>
        <p:nvSpPr>
          <p:cNvPr id="10" name="Title 1"/>
          <p:cNvSpPr>
            <a:spLocks noGrp="1"/>
          </p:cNvSpPr>
          <p:nvPr>
            <p:ph type="title"/>
          </p:nvPr>
        </p:nvSpPr>
        <p:spPr>
          <a:xfrm>
            <a:off x="491613" y="153940"/>
            <a:ext cx="9318796" cy="1016000"/>
          </a:xfrm>
          <a:prstGeom prst="rect">
            <a:avLst/>
          </a:prstGeom>
        </p:spPr>
        <p:txBody>
          <a:bodyPr lIns="0" tIns="0" rIns="0" bIns="0" anchor="b"/>
          <a:lstStyle>
            <a:lvl1pPr>
              <a:lnSpc>
                <a:spcPct val="90000"/>
              </a:lnSpc>
              <a:defRPr sz="3467" b="1" i="0" baseline="0">
                <a:solidFill>
                  <a:srgbClr val="003359"/>
                </a:solidFill>
                <a:latin typeface="Arial"/>
                <a:cs typeface="Arial"/>
              </a:defRPr>
            </a:lvl1pPr>
          </a:lstStyle>
          <a:p>
            <a:r>
              <a:rPr lang="en-US"/>
              <a:t>Click to edit Master title style</a:t>
            </a:r>
            <a:endParaRPr lang="en-US" dirty="0"/>
          </a:p>
        </p:txBody>
      </p:sp>
      <p:sp>
        <p:nvSpPr>
          <p:cNvPr id="6" name="Slide Number Placeholder 2"/>
          <p:cNvSpPr>
            <a:spLocks noGrp="1"/>
          </p:cNvSpPr>
          <p:nvPr>
            <p:ph type="sldNum" sz="quarter" idx="12"/>
          </p:nvPr>
        </p:nvSpPr>
        <p:spPr/>
        <p:txBody>
          <a:bodyPr/>
          <a:lstStyle>
            <a:lvl1pPr>
              <a:defRPr/>
            </a:lvl1pPr>
          </a:lstStyle>
          <a:p>
            <a:pPr>
              <a:defRPr/>
            </a:pPr>
            <a:fld id="{1A2CA7AA-3D38-44BD-ABD2-F6ED07DF4A8F}" type="slidenum">
              <a:rPr lang="en-US" altLang="en-US"/>
              <a:pPr>
                <a:defRPr/>
              </a:pPr>
              <a:t>‹#›</a:t>
            </a:fld>
            <a:endParaRPr lang="en-US" altLang="en-US" dirty="0"/>
          </a:p>
        </p:txBody>
      </p:sp>
    </p:spTree>
    <p:extLst>
      <p:ext uri="{BB962C8B-B14F-4D97-AF65-F5344CB8AC3E}">
        <p14:creationId xmlns:p14="http://schemas.microsoft.com/office/powerpoint/2010/main" val="2778163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hoto #2)">
    <p:spTree>
      <p:nvGrpSpPr>
        <p:cNvPr id="1" name=""/>
        <p:cNvGrpSpPr/>
        <p:nvPr/>
      </p:nvGrpSpPr>
      <p:grpSpPr>
        <a:xfrm>
          <a:off x="0" y="0"/>
          <a:ext cx="0" cy="0"/>
          <a:chOff x="0" y="0"/>
          <a:chExt cx="0" cy="0"/>
        </a:xfrm>
      </p:grpSpPr>
      <p:pic>
        <p:nvPicPr>
          <p:cNvPr id="4" name="Picture 7" descr="0643_BCNAT-23942-176Z-v1_tint.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0"/>
          <p:cNvSpPr>
            <a:spLocks/>
          </p:cNvSpPr>
          <p:nvPr userDrawn="1"/>
        </p:nvSpPr>
        <p:spPr bwMode="auto">
          <a:xfrm>
            <a:off x="2673351" y="6460068"/>
            <a:ext cx="9004300" cy="192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defRPr/>
            </a:pPr>
            <a:r>
              <a:rPr lang="en-US" altLang="en-US" sz="1067" dirty="0">
                <a:solidFill>
                  <a:srgbClr val="FFFFFF"/>
                </a:solidFill>
                <a:cs typeface="Arial" panose="020B0604020202020204" pitchFamily="34" charset="0"/>
              </a:rPr>
              <a:t>Blue Cross</a:t>
            </a:r>
            <a:r>
              <a:rPr lang="en-US" altLang="en-US" sz="1067" baseline="30000" dirty="0">
                <a:solidFill>
                  <a:srgbClr val="FFFFFF"/>
                </a:solidFill>
                <a:cs typeface="Arial" panose="020B0604020202020204" pitchFamily="34" charset="0"/>
              </a:rPr>
              <a:t>®</a:t>
            </a:r>
            <a:r>
              <a:rPr lang="en-US" altLang="en-US" sz="1067" dirty="0">
                <a:solidFill>
                  <a:srgbClr val="FFFFFF"/>
                </a:solidFill>
                <a:cs typeface="Arial" panose="020B0604020202020204" pitchFamily="34" charset="0"/>
              </a:rPr>
              <a:t> and Blue Shield</a:t>
            </a:r>
            <a:r>
              <a:rPr lang="en-US" altLang="en-US" sz="1067" baseline="30000" dirty="0">
                <a:solidFill>
                  <a:srgbClr val="FFFFFF"/>
                </a:solidFill>
                <a:cs typeface="Arial" panose="020B0604020202020204" pitchFamily="34" charset="0"/>
              </a:rPr>
              <a:t>®</a:t>
            </a:r>
            <a:r>
              <a:rPr lang="en-US" altLang="en-US" sz="1067" dirty="0">
                <a:solidFill>
                  <a:srgbClr val="FFFFFF"/>
                </a:solidFill>
                <a:cs typeface="Arial" panose="020B0604020202020204" pitchFamily="34" charset="0"/>
              </a:rPr>
              <a:t> of Minnesota and Blue Plus</a:t>
            </a:r>
            <a:r>
              <a:rPr lang="en-US" altLang="en-US" sz="1067" baseline="30000" dirty="0">
                <a:solidFill>
                  <a:srgbClr val="FFFFFF"/>
                </a:solidFill>
                <a:cs typeface="Arial" panose="020B0604020202020204" pitchFamily="34" charset="0"/>
              </a:rPr>
              <a:t>®</a:t>
            </a:r>
            <a:r>
              <a:rPr lang="en-US" altLang="en-US" sz="1067" dirty="0">
                <a:solidFill>
                  <a:srgbClr val="FFFFFF"/>
                </a:solidFill>
                <a:cs typeface="Arial" panose="020B0604020202020204" pitchFamily="34" charset="0"/>
              </a:rPr>
              <a:t> are nonprofit independent licensees of the Blue Cross and Blue Shield Association.</a:t>
            </a:r>
            <a:endParaRPr lang="en-US" altLang="en-US" sz="800" dirty="0">
              <a:solidFill>
                <a:srgbClr val="FFFFFF"/>
              </a:solidFill>
              <a:cs typeface="Arial" panose="020B0604020202020204" pitchFamily="34" charset="0"/>
              <a:sym typeface="Arial" panose="020B0604020202020204" pitchFamily="34" charset="0"/>
            </a:endParaRPr>
          </a:p>
        </p:txBody>
      </p:sp>
      <p:sp>
        <p:nvSpPr>
          <p:cNvPr id="6" name="Rectangle 10"/>
          <p:cNvSpPr>
            <a:spLocks/>
          </p:cNvSpPr>
          <p:nvPr userDrawn="1"/>
        </p:nvSpPr>
        <p:spPr bwMode="auto">
          <a:xfrm>
            <a:off x="488951" y="6460068"/>
            <a:ext cx="1991783" cy="192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1067" dirty="0">
                <a:solidFill>
                  <a:srgbClr val="FFFFFF"/>
                </a:solidFill>
                <a:cs typeface="Arial" panose="020B0604020202020204" pitchFamily="34" charset="0"/>
              </a:rPr>
              <a:t>Confidential and proprietary. </a:t>
            </a:r>
            <a:endParaRPr lang="en-US" altLang="en-US" sz="800" dirty="0">
              <a:solidFill>
                <a:srgbClr val="FFFFFF"/>
              </a:solidFill>
              <a:cs typeface="Arial" panose="020B0604020202020204" pitchFamily="34" charset="0"/>
              <a:sym typeface="Arial" panose="020B0604020202020204" pitchFamily="34" charset="0"/>
            </a:endParaRPr>
          </a:p>
        </p:txBody>
      </p:sp>
      <p:pic>
        <p:nvPicPr>
          <p:cNvPr id="7" name="Picture 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459385" y="599018"/>
            <a:ext cx="2230967"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itle 1"/>
          <p:cNvSpPr>
            <a:spLocks noGrp="1"/>
          </p:cNvSpPr>
          <p:nvPr>
            <p:ph type="ctrTitle"/>
          </p:nvPr>
        </p:nvSpPr>
        <p:spPr>
          <a:xfrm>
            <a:off x="494272" y="2892298"/>
            <a:ext cx="11194305" cy="1139977"/>
          </a:xfrm>
          <a:prstGeom prst="rect">
            <a:avLst/>
          </a:prstGeom>
        </p:spPr>
        <p:txBody>
          <a:bodyPr lIns="0" tIns="45712" rIns="91424" bIns="45712" anchor="b"/>
          <a:lstStyle>
            <a:lvl1pPr>
              <a:lnSpc>
                <a:spcPct val="100000"/>
              </a:lnSpc>
              <a:defRPr sz="3733" b="1" i="0" cap="all" baseline="0">
                <a:solidFill>
                  <a:srgbClr val="FFFFFF"/>
                </a:solidFill>
                <a:latin typeface="Arial"/>
                <a:cs typeface="Arial"/>
              </a:defRPr>
            </a:lvl1pPr>
          </a:lstStyle>
          <a:p>
            <a:r>
              <a:rPr lang="en-US"/>
              <a:t>Click to edit Master title style</a:t>
            </a:r>
            <a:endParaRPr lang="en-US" dirty="0"/>
          </a:p>
        </p:txBody>
      </p:sp>
      <p:sp>
        <p:nvSpPr>
          <p:cNvPr id="17" name="Text Placeholder 2"/>
          <p:cNvSpPr>
            <a:spLocks noGrp="1"/>
          </p:cNvSpPr>
          <p:nvPr>
            <p:ph type="body" sz="quarter" idx="14"/>
          </p:nvPr>
        </p:nvSpPr>
        <p:spPr>
          <a:xfrm>
            <a:off x="494272" y="4168287"/>
            <a:ext cx="11194305" cy="777085"/>
          </a:xfrm>
          <a:prstGeom prst="rect">
            <a:avLst/>
          </a:prstGeom>
        </p:spPr>
        <p:txBody>
          <a:bodyPr vert="horz" lIns="0" tIns="0" rIns="0" bIns="0" anchor="t"/>
          <a:lstStyle>
            <a:lvl1pPr marL="0" indent="0">
              <a:lnSpc>
                <a:spcPct val="120000"/>
              </a:lnSpc>
              <a:buClrTx/>
              <a:buNone/>
              <a:defRPr sz="2400" b="0">
                <a:solidFill>
                  <a:srgbClr val="FFFFFF"/>
                </a:solidFill>
              </a:defRPr>
            </a:lvl1pPr>
            <a:lvl2pPr>
              <a:lnSpc>
                <a:spcPct val="120000"/>
              </a:lnSpc>
              <a:buClrTx/>
              <a:defRPr sz="2400">
                <a:solidFill>
                  <a:srgbClr val="003359"/>
                </a:solidFill>
              </a:defRPr>
            </a:lvl2pPr>
            <a:lvl3pPr>
              <a:lnSpc>
                <a:spcPct val="120000"/>
              </a:lnSpc>
              <a:buClrTx/>
              <a:defRPr sz="2133">
                <a:solidFill>
                  <a:srgbClr val="003359"/>
                </a:solidFill>
              </a:defRPr>
            </a:lvl3pPr>
            <a:lvl4pPr>
              <a:lnSpc>
                <a:spcPct val="120000"/>
              </a:lnSpc>
              <a:buClrTx/>
              <a:defRPr sz="1867">
                <a:solidFill>
                  <a:srgbClr val="003359"/>
                </a:solidFill>
              </a:defRPr>
            </a:lvl4pPr>
            <a:lvl5pPr>
              <a:lnSpc>
                <a:spcPct val="120000"/>
              </a:lnSpc>
              <a:buClrTx/>
              <a:defRPr sz="1867">
                <a:solidFill>
                  <a:srgbClr val="003359"/>
                </a:solidFill>
              </a:defRPr>
            </a:lvl5pPr>
          </a:lstStyle>
          <a:p>
            <a:pPr lvl="0"/>
            <a:r>
              <a:rPr lang="en-US"/>
              <a:t>Click to edit Master text styles</a:t>
            </a:r>
          </a:p>
        </p:txBody>
      </p:sp>
    </p:spTree>
    <p:extLst>
      <p:ext uri="{BB962C8B-B14F-4D97-AF65-F5344CB8AC3E}">
        <p14:creationId xmlns:p14="http://schemas.microsoft.com/office/powerpoint/2010/main" val="20706647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Slide (Photo #1)">
    <p:spTree>
      <p:nvGrpSpPr>
        <p:cNvPr id="1" name=""/>
        <p:cNvGrpSpPr/>
        <p:nvPr/>
      </p:nvGrpSpPr>
      <p:grpSpPr>
        <a:xfrm>
          <a:off x="0" y="0"/>
          <a:ext cx="0" cy="0"/>
          <a:chOff x="0" y="0"/>
          <a:chExt cx="0" cy="0"/>
        </a:xfrm>
      </p:grpSpPr>
      <p:pic>
        <p:nvPicPr>
          <p:cNvPr id="4" name="Picture 7" descr="0285_BCNAT-23942-040Z-v2_tint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5"/>
          <p:cNvSpPr>
            <a:spLocks noChangeAspect="1"/>
          </p:cNvSpPr>
          <p:nvPr userDrawn="1"/>
        </p:nvSpPr>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endParaRPr lang="en-US" altLang="en-US" sz="1800" dirty="0"/>
          </a:p>
        </p:txBody>
      </p:sp>
      <p:sp>
        <p:nvSpPr>
          <p:cNvPr id="6" name="Picture 5"/>
          <p:cNvSpPr>
            <a:spLocks noChangeAspect="1"/>
          </p:cNvSpPr>
          <p:nvPr userDrawn="1"/>
        </p:nvSpPr>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endParaRPr lang="en-US" altLang="en-US" sz="1800" dirty="0"/>
          </a:p>
        </p:txBody>
      </p:sp>
      <p:sp>
        <p:nvSpPr>
          <p:cNvPr id="7" name="Rectangle 10"/>
          <p:cNvSpPr>
            <a:spLocks/>
          </p:cNvSpPr>
          <p:nvPr userDrawn="1"/>
        </p:nvSpPr>
        <p:spPr bwMode="auto">
          <a:xfrm>
            <a:off x="2673351" y="6459541"/>
            <a:ext cx="900430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defRPr/>
            </a:pPr>
            <a:r>
              <a:rPr lang="en-US" altLang="en-US" sz="800" dirty="0">
                <a:solidFill>
                  <a:srgbClr val="FFFFFF"/>
                </a:solidFill>
                <a:cs typeface="Arial" panose="020B0604020202020204" pitchFamily="34" charset="0"/>
              </a:rPr>
              <a:t>Blue Cross</a:t>
            </a:r>
            <a:r>
              <a:rPr lang="en-US" altLang="en-US" sz="800" baseline="30000" dirty="0">
                <a:solidFill>
                  <a:srgbClr val="FFFFFF"/>
                </a:solidFill>
                <a:cs typeface="Arial" panose="020B0604020202020204" pitchFamily="34" charset="0"/>
              </a:rPr>
              <a:t>®</a:t>
            </a:r>
            <a:r>
              <a:rPr lang="en-US" altLang="en-US" sz="800" dirty="0">
                <a:solidFill>
                  <a:srgbClr val="FFFFFF"/>
                </a:solidFill>
                <a:cs typeface="Arial" panose="020B0604020202020204" pitchFamily="34" charset="0"/>
              </a:rPr>
              <a:t> and Blue Shield</a:t>
            </a:r>
            <a:r>
              <a:rPr lang="en-US" altLang="en-US" sz="800" baseline="30000" dirty="0">
                <a:solidFill>
                  <a:srgbClr val="FFFFFF"/>
                </a:solidFill>
                <a:cs typeface="Arial" panose="020B0604020202020204" pitchFamily="34" charset="0"/>
              </a:rPr>
              <a:t>®</a:t>
            </a:r>
            <a:r>
              <a:rPr lang="en-US" altLang="en-US" sz="800" dirty="0">
                <a:solidFill>
                  <a:srgbClr val="FFFFFF"/>
                </a:solidFill>
                <a:cs typeface="Arial" panose="020B0604020202020204" pitchFamily="34" charset="0"/>
              </a:rPr>
              <a:t> of Minnesota and Blue Plus</a:t>
            </a:r>
            <a:r>
              <a:rPr lang="en-US" altLang="en-US" sz="800" baseline="30000" dirty="0">
                <a:solidFill>
                  <a:srgbClr val="FFFFFF"/>
                </a:solidFill>
                <a:cs typeface="Arial" panose="020B0604020202020204" pitchFamily="34" charset="0"/>
              </a:rPr>
              <a:t>®</a:t>
            </a:r>
            <a:r>
              <a:rPr lang="en-US" altLang="en-US" sz="800" dirty="0">
                <a:solidFill>
                  <a:srgbClr val="FFFFFF"/>
                </a:solidFill>
                <a:cs typeface="Arial" panose="020B0604020202020204" pitchFamily="34" charset="0"/>
              </a:rPr>
              <a:t> are nonprofit independent licensees of the Blue Cross and Blue Shield Association.</a:t>
            </a:r>
            <a:endParaRPr lang="en-US" altLang="en-US" sz="600" dirty="0">
              <a:solidFill>
                <a:srgbClr val="FFFFFF"/>
              </a:solidFill>
              <a:cs typeface="Arial" panose="020B0604020202020204" pitchFamily="34" charset="0"/>
              <a:sym typeface="Arial" panose="020B0604020202020204" pitchFamily="34" charset="0"/>
            </a:endParaRPr>
          </a:p>
        </p:txBody>
      </p:sp>
      <p:sp>
        <p:nvSpPr>
          <p:cNvPr id="8" name="Rectangle 10"/>
          <p:cNvSpPr>
            <a:spLocks/>
          </p:cNvSpPr>
          <p:nvPr userDrawn="1"/>
        </p:nvSpPr>
        <p:spPr bwMode="auto">
          <a:xfrm>
            <a:off x="488953" y="6459541"/>
            <a:ext cx="1991783"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800" dirty="0">
                <a:solidFill>
                  <a:srgbClr val="FFFFFF"/>
                </a:solidFill>
                <a:cs typeface="Arial" panose="020B0604020202020204" pitchFamily="34" charset="0"/>
              </a:rPr>
              <a:t>Confidential and proprietary. </a:t>
            </a:r>
            <a:endParaRPr lang="en-US" altLang="en-US" sz="600" dirty="0">
              <a:solidFill>
                <a:srgbClr val="FFFFFF"/>
              </a:solidFill>
              <a:cs typeface="Arial" panose="020B0604020202020204" pitchFamily="34" charset="0"/>
              <a:sym typeface="Arial" panose="020B0604020202020204" pitchFamily="34" charset="0"/>
            </a:endParaRPr>
          </a:p>
        </p:txBody>
      </p:sp>
      <p:pic>
        <p:nvPicPr>
          <p:cNvPr id="9" name="Picture 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459386" y="631827"/>
            <a:ext cx="2230967"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ctrTitle"/>
          </p:nvPr>
        </p:nvSpPr>
        <p:spPr>
          <a:xfrm>
            <a:off x="494272" y="2957837"/>
            <a:ext cx="11194305" cy="1139977"/>
          </a:xfrm>
          <a:prstGeom prst="rect">
            <a:avLst/>
          </a:prstGeom>
        </p:spPr>
        <p:txBody>
          <a:bodyPr lIns="0" tIns="45712" rIns="91424" bIns="45712" anchor="b"/>
          <a:lstStyle>
            <a:lvl1pPr>
              <a:lnSpc>
                <a:spcPct val="100000"/>
              </a:lnSpc>
              <a:defRPr sz="2800" b="1" i="0" cap="all" baseline="0">
                <a:solidFill>
                  <a:srgbClr val="F9F9FF"/>
                </a:solidFill>
                <a:latin typeface="Arial"/>
                <a:cs typeface="Arial"/>
              </a:defRPr>
            </a:lvl1pPr>
          </a:lstStyle>
          <a:p>
            <a:r>
              <a:rPr lang="en-US" dirty="0"/>
              <a:t>Click to edit Master title style</a:t>
            </a:r>
          </a:p>
        </p:txBody>
      </p:sp>
      <p:sp>
        <p:nvSpPr>
          <p:cNvPr id="12" name="Text Placeholder 2"/>
          <p:cNvSpPr>
            <a:spLocks noGrp="1"/>
          </p:cNvSpPr>
          <p:nvPr>
            <p:ph type="body" sz="quarter" idx="14"/>
          </p:nvPr>
        </p:nvSpPr>
        <p:spPr>
          <a:xfrm>
            <a:off x="494272" y="4233826"/>
            <a:ext cx="11194305" cy="777085"/>
          </a:xfrm>
          <a:prstGeom prst="rect">
            <a:avLst/>
          </a:prstGeom>
        </p:spPr>
        <p:txBody>
          <a:bodyPr vert="horz" lIns="0" tIns="0" rIns="0" bIns="0" anchor="t"/>
          <a:lstStyle>
            <a:lvl1pPr marL="0" indent="0">
              <a:lnSpc>
                <a:spcPct val="120000"/>
              </a:lnSpc>
              <a:buClrTx/>
              <a:buNone/>
              <a:defRPr sz="1800" b="0">
                <a:solidFill>
                  <a:schemeClr val="bg1"/>
                </a:solidFill>
              </a:defRPr>
            </a:lvl1pPr>
            <a:lvl2pPr>
              <a:lnSpc>
                <a:spcPct val="120000"/>
              </a:lnSpc>
              <a:buClrTx/>
              <a:defRPr sz="1800">
                <a:solidFill>
                  <a:srgbClr val="003359"/>
                </a:solidFill>
              </a:defRPr>
            </a:lvl2pPr>
            <a:lvl3pPr>
              <a:lnSpc>
                <a:spcPct val="120000"/>
              </a:lnSpc>
              <a:buClrTx/>
              <a:defRPr sz="1600">
                <a:solidFill>
                  <a:srgbClr val="003359"/>
                </a:solidFill>
              </a:defRPr>
            </a:lvl3pPr>
            <a:lvl4pPr>
              <a:lnSpc>
                <a:spcPct val="120000"/>
              </a:lnSpc>
              <a:buClrTx/>
              <a:defRPr sz="1400">
                <a:solidFill>
                  <a:srgbClr val="003359"/>
                </a:solidFill>
              </a:defRPr>
            </a:lvl4pPr>
            <a:lvl5pPr>
              <a:lnSpc>
                <a:spcPct val="120000"/>
              </a:lnSpc>
              <a:buClrTx/>
              <a:defRPr sz="1400">
                <a:solidFill>
                  <a:srgbClr val="003359"/>
                </a:solidFill>
              </a:defRPr>
            </a:lvl5pPr>
          </a:lstStyle>
          <a:p>
            <a:pPr lvl="0"/>
            <a:r>
              <a:rPr lang="en-US"/>
              <a:t>Edit Master text styles</a:t>
            </a:r>
          </a:p>
        </p:txBody>
      </p:sp>
    </p:spTree>
    <p:extLst>
      <p:ext uri="{BB962C8B-B14F-4D97-AF65-F5344CB8AC3E}">
        <p14:creationId xmlns:p14="http://schemas.microsoft.com/office/powerpoint/2010/main" val="23353355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Slide (No Photo)">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anchor="ctr"/>
          <a:lstStyle/>
          <a:p>
            <a:pPr algn="ctr" defTabSz="457107" eaLnBrk="1" fontAlgn="auto" hangingPunct="1">
              <a:spcBef>
                <a:spcPts val="0"/>
              </a:spcBef>
              <a:spcAft>
                <a:spcPts val="0"/>
              </a:spcAft>
              <a:defRPr/>
            </a:pPr>
            <a:endParaRPr lang="en-US" sz="1800" dirty="0"/>
          </a:p>
        </p:txBody>
      </p:sp>
      <p:sp>
        <p:nvSpPr>
          <p:cNvPr id="5" name="Rectangle 10"/>
          <p:cNvSpPr>
            <a:spLocks/>
          </p:cNvSpPr>
          <p:nvPr userDrawn="1"/>
        </p:nvSpPr>
        <p:spPr bwMode="auto">
          <a:xfrm>
            <a:off x="2673351" y="6459541"/>
            <a:ext cx="900430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defRPr/>
            </a:pPr>
            <a:r>
              <a:rPr lang="en-US" altLang="en-US" sz="800" dirty="0">
                <a:solidFill>
                  <a:srgbClr val="FFFFFF"/>
                </a:solidFill>
                <a:cs typeface="Arial" panose="020B0604020202020204" pitchFamily="34" charset="0"/>
              </a:rPr>
              <a:t>Blue Cross</a:t>
            </a:r>
            <a:r>
              <a:rPr lang="en-US" altLang="en-US" sz="800" baseline="30000" dirty="0">
                <a:solidFill>
                  <a:srgbClr val="FFFFFF"/>
                </a:solidFill>
                <a:cs typeface="Arial" panose="020B0604020202020204" pitchFamily="34" charset="0"/>
              </a:rPr>
              <a:t>®</a:t>
            </a:r>
            <a:r>
              <a:rPr lang="en-US" altLang="en-US" sz="800" dirty="0">
                <a:solidFill>
                  <a:srgbClr val="FFFFFF"/>
                </a:solidFill>
                <a:cs typeface="Arial" panose="020B0604020202020204" pitchFamily="34" charset="0"/>
              </a:rPr>
              <a:t> and Blue Shield</a:t>
            </a:r>
            <a:r>
              <a:rPr lang="en-US" altLang="en-US" sz="800" baseline="30000" dirty="0">
                <a:solidFill>
                  <a:srgbClr val="FFFFFF"/>
                </a:solidFill>
                <a:cs typeface="Arial" panose="020B0604020202020204" pitchFamily="34" charset="0"/>
              </a:rPr>
              <a:t>®</a:t>
            </a:r>
            <a:r>
              <a:rPr lang="en-US" altLang="en-US" sz="800" dirty="0">
                <a:solidFill>
                  <a:srgbClr val="FFFFFF"/>
                </a:solidFill>
                <a:cs typeface="Arial" panose="020B0604020202020204" pitchFamily="34" charset="0"/>
              </a:rPr>
              <a:t> of Minnesota and Blue Plus</a:t>
            </a:r>
            <a:r>
              <a:rPr lang="en-US" altLang="en-US" sz="800" baseline="30000" dirty="0">
                <a:solidFill>
                  <a:srgbClr val="FFFFFF"/>
                </a:solidFill>
                <a:cs typeface="Arial" panose="020B0604020202020204" pitchFamily="34" charset="0"/>
              </a:rPr>
              <a:t>®</a:t>
            </a:r>
            <a:r>
              <a:rPr lang="en-US" altLang="en-US" sz="800" dirty="0">
                <a:solidFill>
                  <a:srgbClr val="FFFFFF"/>
                </a:solidFill>
                <a:cs typeface="Arial" panose="020B0604020202020204" pitchFamily="34" charset="0"/>
              </a:rPr>
              <a:t> are nonprofit independent licensees of the Blue Cross and Blue Shield Association.</a:t>
            </a:r>
            <a:endParaRPr lang="en-US" altLang="en-US" sz="600" dirty="0">
              <a:solidFill>
                <a:srgbClr val="FFFFFF"/>
              </a:solidFill>
              <a:cs typeface="Arial" panose="020B0604020202020204" pitchFamily="34" charset="0"/>
              <a:sym typeface="Arial" panose="020B0604020202020204" pitchFamily="34" charset="0"/>
            </a:endParaRPr>
          </a:p>
        </p:txBody>
      </p:sp>
      <p:sp>
        <p:nvSpPr>
          <p:cNvPr id="6" name="Rectangle 10"/>
          <p:cNvSpPr>
            <a:spLocks/>
          </p:cNvSpPr>
          <p:nvPr userDrawn="1"/>
        </p:nvSpPr>
        <p:spPr bwMode="auto">
          <a:xfrm>
            <a:off x="488953" y="6459541"/>
            <a:ext cx="1991783"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800" dirty="0">
                <a:solidFill>
                  <a:srgbClr val="FFFFFF"/>
                </a:solidFill>
                <a:cs typeface="Arial" panose="020B0604020202020204" pitchFamily="34" charset="0"/>
              </a:rPr>
              <a:t>Confidential and proprietary. </a:t>
            </a:r>
            <a:endParaRPr lang="en-US" altLang="en-US" sz="600" dirty="0">
              <a:solidFill>
                <a:srgbClr val="FFFFFF"/>
              </a:solidFill>
              <a:cs typeface="Arial" panose="020B0604020202020204" pitchFamily="34" charset="0"/>
              <a:sym typeface="Arial" panose="020B0604020202020204" pitchFamily="34" charset="0"/>
            </a:endParaRPr>
          </a:p>
        </p:txBody>
      </p:sp>
      <p:cxnSp>
        <p:nvCxnSpPr>
          <p:cNvPr id="7" name="Straight Connector 6"/>
          <p:cNvCxnSpPr/>
          <p:nvPr userDrawn="1"/>
        </p:nvCxnSpPr>
        <p:spPr>
          <a:xfrm>
            <a:off x="491067" y="5237163"/>
            <a:ext cx="11199284"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8"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459386" y="631827"/>
            <a:ext cx="2230967"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userDrawn="1"/>
        </p:nvCxnSpPr>
        <p:spPr>
          <a:xfrm>
            <a:off x="491068" y="796925"/>
            <a:ext cx="861271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13" name="Title 1"/>
          <p:cNvSpPr>
            <a:spLocks noGrp="1"/>
          </p:cNvSpPr>
          <p:nvPr>
            <p:ph type="ctrTitle"/>
          </p:nvPr>
        </p:nvSpPr>
        <p:spPr>
          <a:xfrm>
            <a:off x="494272" y="2571757"/>
            <a:ext cx="11194305" cy="1139977"/>
          </a:xfrm>
          <a:prstGeom prst="rect">
            <a:avLst/>
          </a:prstGeom>
        </p:spPr>
        <p:txBody>
          <a:bodyPr lIns="0" tIns="45712" rIns="91424" bIns="45712" anchor="b"/>
          <a:lstStyle>
            <a:lvl1pPr>
              <a:lnSpc>
                <a:spcPct val="100000"/>
              </a:lnSpc>
              <a:defRPr sz="2800" b="1" i="0" cap="all" baseline="0">
                <a:solidFill>
                  <a:srgbClr val="F9F9FF"/>
                </a:solidFill>
                <a:latin typeface="Arial"/>
                <a:cs typeface="Arial"/>
              </a:defRPr>
            </a:lvl1pPr>
          </a:lstStyle>
          <a:p>
            <a:r>
              <a:rPr lang="en-US"/>
              <a:t>Click to edit Master title style</a:t>
            </a:r>
            <a:endParaRPr lang="en-US" dirty="0"/>
          </a:p>
        </p:txBody>
      </p:sp>
      <p:sp>
        <p:nvSpPr>
          <p:cNvPr id="14" name="Text Placeholder 2"/>
          <p:cNvSpPr>
            <a:spLocks noGrp="1"/>
          </p:cNvSpPr>
          <p:nvPr>
            <p:ph type="body" sz="quarter" idx="14"/>
          </p:nvPr>
        </p:nvSpPr>
        <p:spPr>
          <a:xfrm>
            <a:off x="494272" y="3847746"/>
            <a:ext cx="11194305" cy="777085"/>
          </a:xfrm>
          <a:prstGeom prst="rect">
            <a:avLst/>
          </a:prstGeom>
        </p:spPr>
        <p:txBody>
          <a:bodyPr vert="horz" lIns="0" tIns="0" rIns="0" bIns="0" anchor="t"/>
          <a:lstStyle>
            <a:lvl1pPr marL="0" indent="0">
              <a:lnSpc>
                <a:spcPct val="120000"/>
              </a:lnSpc>
              <a:buClrTx/>
              <a:buNone/>
              <a:defRPr sz="1800" b="0">
                <a:solidFill>
                  <a:schemeClr val="bg1"/>
                </a:solidFill>
              </a:defRPr>
            </a:lvl1pPr>
            <a:lvl2pPr>
              <a:lnSpc>
                <a:spcPct val="120000"/>
              </a:lnSpc>
              <a:buClrTx/>
              <a:defRPr sz="1800">
                <a:solidFill>
                  <a:srgbClr val="003359"/>
                </a:solidFill>
              </a:defRPr>
            </a:lvl2pPr>
            <a:lvl3pPr>
              <a:lnSpc>
                <a:spcPct val="120000"/>
              </a:lnSpc>
              <a:buClrTx/>
              <a:defRPr sz="1600">
                <a:solidFill>
                  <a:srgbClr val="003359"/>
                </a:solidFill>
              </a:defRPr>
            </a:lvl3pPr>
            <a:lvl4pPr>
              <a:lnSpc>
                <a:spcPct val="120000"/>
              </a:lnSpc>
              <a:buClrTx/>
              <a:defRPr sz="1400">
                <a:solidFill>
                  <a:srgbClr val="003359"/>
                </a:solidFill>
              </a:defRPr>
            </a:lvl4pPr>
            <a:lvl5pPr>
              <a:lnSpc>
                <a:spcPct val="120000"/>
              </a:lnSpc>
              <a:buClrTx/>
              <a:defRPr sz="1400">
                <a:solidFill>
                  <a:srgbClr val="003359"/>
                </a:solidFill>
              </a:defRPr>
            </a:lvl5pPr>
          </a:lstStyle>
          <a:p>
            <a:pPr lvl="0"/>
            <a:r>
              <a:rPr lang="en-US"/>
              <a:t>Edit Master text styles</a:t>
            </a:r>
          </a:p>
        </p:txBody>
      </p:sp>
    </p:spTree>
    <p:extLst>
      <p:ext uri="{BB962C8B-B14F-4D97-AF65-F5344CB8AC3E}">
        <p14:creationId xmlns:p14="http://schemas.microsoft.com/office/powerpoint/2010/main" val="30234282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No Photo #2)">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anchor="ctr"/>
          <a:lstStyle/>
          <a:p>
            <a:pPr algn="ctr" defTabSz="457107" eaLnBrk="1" fontAlgn="auto" hangingPunct="1">
              <a:spcBef>
                <a:spcPts val="0"/>
              </a:spcBef>
              <a:spcAft>
                <a:spcPts val="0"/>
              </a:spcAft>
              <a:defRPr/>
            </a:pPr>
            <a:endParaRPr lang="en-US" sz="1800" dirty="0"/>
          </a:p>
        </p:txBody>
      </p:sp>
      <p:sp>
        <p:nvSpPr>
          <p:cNvPr id="5" name="Rectangle 10"/>
          <p:cNvSpPr>
            <a:spLocks/>
          </p:cNvSpPr>
          <p:nvPr userDrawn="1"/>
        </p:nvSpPr>
        <p:spPr bwMode="auto">
          <a:xfrm>
            <a:off x="2673351" y="6459541"/>
            <a:ext cx="900430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defRPr/>
            </a:pPr>
            <a:r>
              <a:rPr lang="en-US" altLang="en-US" sz="800" dirty="0">
                <a:solidFill>
                  <a:srgbClr val="7F7F7F"/>
                </a:solidFill>
                <a:cs typeface="Arial" panose="020B0604020202020204" pitchFamily="34" charset="0"/>
              </a:rPr>
              <a:t>Blue Cross</a:t>
            </a:r>
            <a:r>
              <a:rPr lang="en-US" altLang="en-US" sz="800" baseline="30000" dirty="0">
                <a:solidFill>
                  <a:srgbClr val="7F7F7F"/>
                </a:solidFill>
                <a:cs typeface="Arial" panose="020B0604020202020204" pitchFamily="34" charset="0"/>
              </a:rPr>
              <a:t>®</a:t>
            </a:r>
            <a:r>
              <a:rPr lang="en-US" altLang="en-US" sz="800" dirty="0">
                <a:solidFill>
                  <a:srgbClr val="7F7F7F"/>
                </a:solidFill>
                <a:cs typeface="Arial" panose="020B0604020202020204" pitchFamily="34" charset="0"/>
              </a:rPr>
              <a:t> and Blue Shield</a:t>
            </a:r>
            <a:r>
              <a:rPr lang="en-US" altLang="en-US" sz="800" baseline="30000" dirty="0">
                <a:solidFill>
                  <a:srgbClr val="7F7F7F"/>
                </a:solidFill>
                <a:cs typeface="Arial" panose="020B0604020202020204" pitchFamily="34" charset="0"/>
              </a:rPr>
              <a:t>®</a:t>
            </a:r>
            <a:r>
              <a:rPr lang="en-US" altLang="en-US" sz="800" dirty="0">
                <a:solidFill>
                  <a:srgbClr val="7F7F7F"/>
                </a:solidFill>
                <a:cs typeface="Arial" panose="020B0604020202020204" pitchFamily="34" charset="0"/>
              </a:rPr>
              <a:t> of Minnesota and Blue Plus</a:t>
            </a:r>
            <a:r>
              <a:rPr lang="en-US" altLang="en-US" sz="800" baseline="30000" dirty="0">
                <a:solidFill>
                  <a:srgbClr val="7F7F7F"/>
                </a:solidFill>
                <a:cs typeface="Arial" panose="020B0604020202020204" pitchFamily="34" charset="0"/>
              </a:rPr>
              <a:t>®</a:t>
            </a:r>
            <a:r>
              <a:rPr lang="en-US" altLang="en-US" sz="800" dirty="0">
                <a:solidFill>
                  <a:srgbClr val="7F7F7F"/>
                </a:solidFill>
                <a:cs typeface="Arial" panose="020B0604020202020204" pitchFamily="34" charset="0"/>
              </a:rPr>
              <a:t> are nonprofit independent licensees of the Blue Cross and Blue Shield Association.</a:t>
            </a:r>
            <a:endParaRPr lang="en-US" altLang="en-US" sz="600" dirty="0">
              <a:solidFill>
                <a:srgbClr val="7F7F7F"/>
              </a:solidFill>
              <a:cs typeface="Arial" panose="020B0604020202020204" pitchFamily="34" charset="0"/>
              <a:sym typeface="Arial" panose="020B0604020202020204" pitchFamily="34" charset="0"/>
            </a:endParaRPr>
          </a:p>
        </p:txBody>
      </p:sp>
      <p:sp>
        <p:nvSpPr>
          <p:cNvPr id="6" name="Rectangle 10"/>
          <p:cNvSpPr>
            <a:spLocks/>
          </p:cNvSpPr>
          <p:nvPr userDrawn="1"/>
        </p:nvSpPr>
        <p:spPr bwMode="auto">
          <a:xfrm>
            <a:off x="488953" y="6459541"/>
            <a:ext cx="1991783"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800" dirty="0">
                <a:solidFill>
                  <a:srgbClr val="7F7F7F"/>
                </a:solidFill>
                <a:cs typeface="Arial" panose="020B0604020202020204" pitchFamily="34" charset="0"/>
              </a:rPr>
              <a:t>Confidential and proprietary. </a:t>
            </a:r>
            <a:endParaRPr lang="en-US" altLang="en-US" sz="600" dirty="0">
              <a:solidFill>
                <a:srgbClr val="7F7F7F"/>
              </a:solidFill>
              <a:cs typeface="Arial" panose="020B0604020202020204" pitchFamily="34" charset="0"/>
              <a:sym typeface="Arial" panose="020B0604020202020204" pitchFamily="34" charset="0"/>
            </a:endParaRPr>
          </a:p>
        </p:txBody>
      </p:sp>
      <p:cxnSp>
        <p:nvCxnSpPr>
          <p:cNvPr id="7" name="Straight Connector 6"/>
          <p:cNvCxnSpPr/>
          <p:nvPr userDrawn="1"/>
        </p:nvCxnSpPr>
        <p:spPr>
          <a:xfrm>
            <a:off x="491067" y="5237163"/>
            <a:ext cx="11199284"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8" name="Straight Connector 7"/>
          <p:cNvCxnSpPr/>
          <p:nvPr userDrawn="1"/>
        </p:nvCxnSpPr>
        <p:spPr>
          <a:xfrm>
            <a:off x="491068" y="796925"/>
            <a:ext cx="861271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9"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455151" y="628652"/>
            <a:ext cx="223520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p:cNvSpPr>
            <a:spLocks noGrp="1"/>
          </p:cNvSpPr>
          <p:nvPr>
            <p:ph type="ctrTitle"/>
          </p:nvPr>
        </p:nvSpPr>
        <p:spPr>
          <a:xfrm>
            <a:off x="494272" y="2571757"/>
            <a:ext cx="11194305" cy="1139977"/>
          </a:xfrm>
          <a:prstGeom prst="rect">
            <a:avLst/>
          </a:prstGeom>
        </p:spPr>
        <p:txBody>
          <a:bodyPr lIns="0" tIns="45712" rIns="91424" bIns="45712" anchor="b"/>
          <a:lstStyle>
            <a:lvl1pPr>
              <a:lnSpc>
                <a:spcPct val="100000"/>
              </a:lnSpc>
              <a:defRPr sz="2800" b="1" i="0" cap="all" baseline="0">
                <a:solidFill>
                  <a:schemeClr val="tx2"/>
                </a:solidFill>
                <a:latin typeface="Arial"/>
                <a:cs typeface="Arial"/>
              </a:defRPr>
            </a:lvl1pPr>
          </a:lstStyle>
          <a:p>
            <a:r>
              <a:rPr lang="en-US"/>
              <a:t>Click to edit Master title style</a:t>
            </a:r>
            <a:endParaRPr lang="en-US" dirty="0"/>
          </a:p>
        </p:txBody>
      </p:sp>
      <p:sp>
        <p:nvSpPr>
          <p:cNvPr id="14" name="Text Placeholder 2"/>
          <p:cNvSpPr>
            <a:spLocks noGrp="1"/>
          </p:cNvSpPr>
          <p:nvPr>
            <p:ph type="body" sz="quarter" idx="14"/>
          </p:nvPr>
        </p:nvSpPr>
        <p:spPr>
          <a:xfrm>
            <a:off x="494272" y="3847746"/>
            <a:ext cx="11194305" cy="777085"/>
          </a:xfrm>
          <a:prstGeom prst="rect">
            <a:avLst/>
          </a:prstGeom>
        </p:spPr>
        <p:txBody>
          <a:bodyPr vert="horz" lIns="0" tIns="0" rIns="0" bIns="0" anchor="t"/>
          <a:lstStyle>
            <a:lvl1pPr marL="0" indent="0">
              <a:lnSpc>
                <a:spcPct val="120000"/>
              </a:lnSpc>
              <a:buClrTx/>
              <a:buNone/>
              <a:defRPr sz="1800" b="0">
                <a:solidFill>
                  <a:schemeClr val="tx2"/>
                </a:solidFill>
              </a:defRPr>
            </a:lvl1pPr>
            <a:lvl2pPr>
              <a:lnSpc>
                <a:spcPct val="120000"/>
              </a:lnSpc>
              <a:buClrTx/>
              <a:defRPr sz="1800">
                <a:solidFill>
                  <a:srgbClr val="003359"/>
                </a:solidFill>
              </a:defRPr>
            </a:lvl2pPr>
            <a:lvl3pPr>
              <a:lnSpc>
                <a:spcPct val="120000"/>
              </a:lnSpc>
              <a:buClrTx/>
              <a:defRPr sz="1600">
                <a:solidFill>
                  <a:srgbClr val="003359"/>
                </a:solidFill>
              </a:defRPr>
            </a:lvl3pPr>
            <a:lvl4pPr>
              <a:lnSpc>
                <a:spcPct val="120000"/>
              </a:lnSpc>
              <a:buClrTx/>
              <a:defRPr sz="1400">
                <a:solidFill>
                  <a:srgbClr val="003359"/>
                </a:solidFill>
              </a:defRPr>
            </a:lvl4pPr>
            <a:lvl5pPr>
              <a:lnSpc>
                <a:spcPct val="120000"/>
              </a:lnSpc>
              <a:buClrTx/>
              <a:defRPr sz="1400">
                <a:solidFill>
                  <a:srgbClr val="003359"/>
                </a:solidFill>
              </a:defRPr>
            </a:lvl5pPr>
          </a:lstStyle>
          <a:p>
            <a:pPr lvl="0"/>
            <a:r>
              <a:rPr lang="en-US"/>
              <a:t>Edit Master text styles</a:t>
            </a:r>
          </a:p>
        </p:txBody>
      </p:sp>
    </p:spTree>
    <p:extLst>
      <p:ext uri="{BB962C8B-B14F-4D97-AF65-F5344CB8AC3E}">
        <p14:creationId xmlns:p14="http://schemas.microsoft.com/office/powerpoint/2010/main" val="34854117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itle Slide (No Photo #2)">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lum bright="70000" contrast="-70000"/>
            <a:extLst>
              <a:ext uri="{BEBA8EAE-BF5A-486C-A8C5-ECC9F3942E4B}">
                <a14:imgProps xmlns:a14="http://schemas.microsoft.com/office/drawing/2010/main">
                  <a14:imgLayer r:embed="rId3">
                    <a14:imgEffect>
                      <a14:colorTemperature colorTemp="5300"/>
                    </a14:imgEffect>
                    <a14:imgEffect>
                      <a14:saturation sat="66000"/>
                    </a14:imgEffect>
                  </a14:imgLayer>
                </a14:imgProps>
              </a:ext>
              <a:ext uri="{28A0092B-C50C-407E-A947-70E740481C1C}">
                <a14:useLocalDpi xmlns:a14="http://schemas.microsoft.com/office/drawing/2010/main" val="0"/>
              </a:ext>
            </a:extLst>
          </a:blip>
          <a:srcRect b="10831"/>
          <a:stretch/>
        </p:blipFill>
        <p:spPr>
          <a:xfrm rot="16200000">
            <a:off x="2686255" y="-2686252"/>
            <a:ext cx="6858000" cy="12230504"/>
          </a:xfrm>
          <a:prstGeom prst="rect">
            <a:avLst/>
          </a:prstGeom>
        </p:spPr>
      </p:pic>
      <p:sp>
        <p:nvSpPr>
          <p:cNvPr id="5" name="Rectangle 10"/>
          <p:cNvSpPr>
            <a:spLocks/>
          </p:cNvSpPr>
          <p:nvPr userDrawn="1"/>
        </p:nvSpPr>
        <p:spPr bwMode="auto">
          <a:xfrm>
            <a:off x="2673351" y="6459541"/>
            <a:ext cx="900430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defRPr/>
            </a:pPr>
            <a:r>
              <a:rPr lang="en-US" altLang="en-US" sz="800" dirty="0">
                <a:solidFill>
                  <a:schemeClr val="bg1">
                    <a:lumMod val="65000"/>
                  </a:schemeClr>
                </a:solidFill>
                <a:cs typeface="Arial" panose="020B0604020202020204" pitchFamily="34" charset="0"/>
              </a:rPr>
              <a:t>Blue Cross</a:t>
            </a:r>
            <a:r>
              <a:rPr lang="en-US" altLang="en-US" sz="800" baseline="30000" dirty="0">
                <a:solidFill>
                  <a:schemeClr val="bg1">
                    <a:lumMod val="65000"/>
                  </a:schemeClr>
                </a:solidFill>
                <a:cs typeface="Arial" panose="020B0604020202020204" pitchFamily="34" charset="0"/>
              </a:rPr>
              <a:t>®</a:t>
            </a:r>
            <a:r>
              <a:rPr lang="en-US" altLang="en-US" sz="800" dirty="0">
                <a:solidFill>
                  <a:schemeClr val="bg1">
                    <a:lumMod val="65000"/>
                  </a:schemeClr>
                </a:solidFill>
                <a:cs typeface="Arial" panose="020B0604020202020204" pitchFamily="34" charset="0"/>
              </a:rPr>
              <a:t> and Blue Shield</a:t>
            </a:r>
            <a:r>
              <a:rPr lang="en-US" altLang="en-US" sz="800" baseline="30000" dirty="0">
                <a:solidFill>
                  <a:schemeClr val="bg1">
                    <a:lumMod val="65000"/>
                  </a:schemeClr>
                </a:solidFill>
                <a:cs typeface="Arial" panose="020B0604020202020204" pitchFamily="34" charset="0"/>
              </a:rPr>
              <a:t>®</a:t>
            </a:r>
            <a:r>
              <a:rPr lang="en-US" altLang="en-US" sz="800" dirty="0">
                <a:solidFill>
                  <a:schemeClr val="bg1">
                    <a:lumMod val="65000"/>
                  </a:schemeClr>
                </a:solidFill>
                <a:cs typeface="Arial" panose="020B0604020202020204" pitchFamily="34" charset="0"/>
              </a:rPr>
              <a:t> of Minnesota and Blue Plus</a:t>
            </a:r>
            <a:r>
              <a:rPr lang="en-US" altLang="en-US" sz="800" baseline="30000" dirty="0">
                <a:solidFill>
                  <a:schemeClr val="bg1">
                    <a:lumMod val="65000"/>
                  </a:schemeClr>
                </a:solidFill>
                <a:cs typeface="Arial" panose="020B0604020202020204" pitchFamily="34" charset="0"/>
              </a:rPr>
              <a:t>®</a:t>
            </a:r>
            <a:r>
              <a:rPr lang="en-US" altLang="en-US" sz="800" dirty="0">
                <a:solidFill>
                  <a:schemeClr val="bg1">
                    <a:lumMod val="65000"/>
                  </a:schemeClr>
                </a:solidFill>
                <a:cs typeface="Arial" panose="020B0604020202020204" pitchFamily="34" charset="0"/>
              </a:rPr>
              <a:t> are nonprofit independent licensees of the Blue Cross and Blue Shield Association.</a:t>
            </a:r>
            <a:endParaRPr lang="en-US" altLang="en-US" sz="600" dirty="0">
              <a:solidFill>
                <a:schemeClr val="bg1">
                  <a:lumMod val="65000"/>
                </a:schemeClr>
              </a:solidFill>
              <a:cs typeface="Arial" panose="020B0604020202020204" pitchFamily="34" charset="0"/>
              <a:sym typeface="Arial" panose="020B0604020202020204" pitchFamily="34" charset="0"/>
            </a:endParaRPr>
          </a:p>
        </p:txBody>
      </p:sp>
      <p:sp>
        <p:nvSpPr>
          <p:cNvPr id="6" name="Rectangle 10"/>
          <p:cNvSpPr>
            <a:spLocks/>
          </p:cNvSpPr>
          <p:nvPr userDrawn="1"/>
        </p:nvSpPr>
        <p:spPr bwMode="auto">
          <a:xfrm>
            <a:off x="488953" y="6459541"/>
            <a:ext cx="1991783"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800" dirty="0">
                <a:solidFill>
                  <a:schemeClr val="bg1">
                    <a:lumMod val="65000"/>
                  </a:schemeClr>
                </a:solidFill>
                <a:cs typeface="Arial" panose="020B0604020202020204" pitchFamily="34" charset="0"/>
              </a:rPr>
              <a:t>Confidential and proprietary. </a:t>
            </a:r>
            <a:endParaRPr lang="en-US" altLang="en-US" sz="600" dirty="0">
              <a:solidFill>
                <a:schemeClr val="bg1">
                  <a:lumMod val="65000"/>
                </a:schemeClr>
              </a:solidFill>
              <a:cs typeface="Arial" panose="020B0604020202020204" pitchFamily="34" charset="0"/>
              <a:sym typeface="Arial" panose="020B0604020202020204" pitchFamily="34" charset="0"/>
            </a:endParaRPr>
          </a:p>
        </p:txBody>
      </p:sp>
      <p:pic>
        <p:nvPicPr>
          <p:cNvPr id="12" name="Picture 1"/>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455151" y="628652"/>
            <a:ext cx="223520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12830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ontent Slide (1 Column)">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2119" y="1589"/>
          <a:ext cx="2116" cy="1587"/>
        </p:xfrm>
        <a:graphic>
          <a:graphicData uri="http://schemas.openxmlformats.org/presentationml/2006/ole">
            <mc:AlternateContent xmlns:mc="http://schemas.openxmlformats.org/markup-compatibility/2006">
              <mc:Choice xmlns:v="urn:schemas-microsoft-com:vml" Requires="v">
                <p:oleObj name="think-cell Slide" r:id="rId3" imgW="416" imgH="416" progId="TCLayout.ActiveDocument.1">
                  <p:embed/>
                </p:oleObj>
              </mc:Choice>
              <mc:Fallback>
                <p:oleObj name="think-cell Slide" r:id="rId3" imgW="416" imgH="416" progId="TCLayout.ActiveDocument.1">
                  <p:embed/>
                  <p:pic>
                    <p:nvPicPr>
                      <p:cNvPr id="2" name="Object 1" hidden="1"/>
                      <p:cNvPicPr/>
                      <p:nvPr/>
                    </p:nvPicPr>
                    <p:blipFill>
                      <a:blip r:embed="rId4"/>
                      <a:stretch>
                        <a:fillRect/>
                      </a:stretch>
                    </p:blipFill>
                    <p:spPr>
                      <a:xfrm>
                        <a:off x="2119" y="1589"/>
                        <a:ext cx="2116" cy="1587"/>
                      </a:xfrm>
                      <a:prstGeom prst="rect">
                        <a:avLst/>
                      </a:prstGeom>
                    </p:spPr>
                  </p:pic>
                </p:oleObj>
              </mc:Fallback>
            </mc:AlternateContent>
          </a:graphicData>
        </a:graphic>
      </p:graphicFrame>
      <p:sp>
        <p:nvSpPr>
          <p:cNvPr id="4" name="TextBox 9"/>
          <p:cNvSpPr txBox="1">
            <a:spLocks noChangeArrowheads="1"/>
          </p:cNvSpPr>
          <p:nvPr userDrawn="1"/>
        </p:nvSpPr>
        <p:spPr bwMode="auto">
          <a:xfrm>
            <a:off x="11417300" y="6751639"/>
            <a:ext cx="1219200" cy="914400"/>
          </a:xfrm>
          <a:prstGeom prst="rect">
            <a:avLst/>
          </a:prstGeom>
          <a:noFill/>
          <a:ln>
            <a:noFill/>
          </a:ln>
          <a:extLst>
            <a:ext uri="{909E8E84-426E-40dd-AFC4-6F175D3DCCD1}"/>
            <a:ext uri="{91240B29-F687-4f45-9708-019B960494DF}"/>
          </a:extLst>
        </p:spPr>
        <p:txBody>
          <a:bodyPr wrap="none" lIns="91424" tIns="45712" rIns="91424" bIns="45712"/>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457107" eaLnBrk="1" hangingPunct="1">
              <a:defRPr/>
            </a:pPr>
            <a:endParaRPr lang="en-US" sz="1500" dirty="0"/>
          </a:p>
        </p:txBody>
      </p:sp>
      <p:sp>
        <p:nvSpPr>
          <p:cNvPr id="5" name="TextBox 9"/>
          <p:cNvSpPr txBox="1">
            <a:spLocks noChangeArrowheads="1"/>
          </p:cNvSpPr>
          <p:nvPr userDrawn="1"/>
        </p:nvSpPr>
        <p:spPr bwMode="auto">
          <a:xfrm>
            <a:off x="1902884" y="6604000"/>
            <a:ext cx="1219200" cy="914400"/>
          </a:xfrm>
          <a:prstGeom prst="rect">
            <a:avLst/>
          </a:prstGeom>
          <a:noFill/>
          <a:ln>
            <a:noFill/>
          </a:ln>
          <a:extLst>
            <a:ext uri="{909E8E84-426E-40dd-AFC4-6F175D3DCCD1}"/>
            <a:ext uri="{91240B29-F687-4f45-9708-019B960494DF}"/>
          </a:extLst>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endParaRPr lang="en-US" sz="1500" dirty="0"/>
          </a:p>
        </p:txBody>
      </p:sp>
      <p:sp>
        <p:nvSpPr>
          <p:cNvPr id="17" name="Text Placeholder 2"/>
          <p:cNvSpPr>
            <a:spLocks noGrp="1"/>
          </p:cNvSpPr>
          <p:nvPr>
            <p:ph type="body" sz="quarter" idx="11"/>
          </p:nvPr>
        </p:nvSpPr>
        <p:spPr>
          <a:xfrm>
            <a:off x="495245" y="1532196"/>
            <a:ext cx="11194219" cy="4436805"/>
          </a:xfrm>
          <a:prstGeom prst="rect">
            <a:avLst/>
          </a:prstGeom>
        </p:spPr>
        <p:txBody>
          <a:bodyPr vert="horz" lIns="0" tIns="0" rIns="0" bIns="0"/>
          <a:lstStyle>
            <a:lvl1pPr>
              <a:lnSpc>
                <a:spcPct val="120000"/>
              </a:lnSpc>
              <a:buClrTx/>
              <a:defRPr sz="2000">
                <a:solidFill>
                  <a:srgbClr val="003359"/>
                </a:solidFill>
              </a:defRPr>
            </a:lvl1pPr>
            <a:lvl2pPr>
              <a:lnSpc>
                <a:spcPct val="120000"/>
              </a:lnSpc>
              <a:buClrTx/>
              <a:defRPr sz="1800">
                <a:solidFill>
                  <a:srgbClr val="003359"/>
                </a:solidFill>
              </a:defRPr>
            </a:lvl2pPr>
            <a:lvl3pPr>
              <a:lnSpc>
                <a:spcPct val="120000"/>
              </a:lnSpc>
              <a:buClrTx/>
              <a:defRPr sz="1600">
                <a:solidFill>
                  <a:srgbClr val="003359"/>
                </a:solidFill>
              </a:defRPr>
            </a:lvl3pPr>
            <a:lvl4pPr>
              <a:lnSpc>
                <a:spcPct val="120000"/>
              </a:lnSpc>
              <a:buClrTx/>
              <a:defRPr sz="1400">
                <a:solidFill>
                  <a:srgbClr val="003359"/>
                </a:solidFill>
              </a:defRPr>
            </a:lvl4pPr>
            <a:lvl5pPr>
              <a:lnSpc>
                <a:spcPct val="120000"/>
              </a:lnSpc>
              <a:buClrTx/>
              <a:defRPr sz="1400">
                <a:solidFill>
                  <a:srgbClr val="00335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495246" y="0"/>
            <a:ext cx="8838641" cy="623944"/>
          </a:xfrm>
          <a:prstGeom prst="rect">
            <a:avLst/>
          </a:prstGeom>
        </p:spPr>
        <p:txBody>
          <a:bodyPr lIns="0" tIns="0" rIns="0" bIns="0" anchor="b"/>
          <a:lstStyle>
            <a:lvl1pPr>
              <a:lnSpc>
                <a:spcPct val="90000"/>
              </a:lnSpc>
              <a:defRPr sz="2000" b="1" i="0" baseline="0">
                <a:solidFill>
                  <a:schemeClr val="tx1"/>
                </a:solidFill>
                <a:latin typeface="Arial"/>
                <a:cs typeface="Arial"/>
              </a:defRPr>
            </a:lvl1pPr>
          </a:lstStyle>
          <a:p>
            <a:r>
              <a:rPr lang="en-US" dirty="0"/>
              <a:t>Click to edit Master title style</a:t>
            </a:r>
          </a:p>
        </p:txBody>
      </p:sp>
    </p:spTree>
    <p:extLst>
      <p:ext uri="{BB962C8B-B14F-4D97-AF65-F5344CB8AC3E}">
        <p14:creationId xmlns:p14="http://schemas.microsoft.com/office/powerpoint/2010/main" val="21375563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ntent Slide (1 Column with Sources)">
    <p:spTree>
      <p:nvGrpSpPr>
        <p:cNvPr id="1" name=""/>
        <p:cNvGrpSpPr/>
        <p:nvPr/>
      </p:nvGrpSpPr>
      <p:grpSpPr>
        <a:xfrm>
          <a:off x="0" y="0"/>
          <a:ext cx="0" cy="0"/>
          <a:chOff x="0" y="0"/>
          <a:chExt cx="0" cy="0"/>
        </a:xfrm>
      </p:grpSpPr>
      <p:sp>
        <p:nvSpPr>
          <p:cNvPr id="5" name="TextBox 9"/>
          <p:cNvSpPr txBox="1">
            <a:spLocks noChangeArrowheads="1"/>
          </p:cNvSpPr>
          <p:nvPr userDrawn="1"/>
        </p:nvSpPr>
        <p:spPr bwMode="auto">
          <a:xfrm>
            <a:off x="11417300" y="6751639"/>
            <a:ext cx="1219200" cy="914400"/>
          </a:xfrm>
          <a:prstGeom prst="rect">
            <a:avLst/>
          </a:prstGeom>
          <a:noFill/>
          <a:ln>
            <a:noFill/>
          </a:ln>
          <a:extLst>
            <a:ext uri="{909E8E84-426E-40dd-AFC4-6F175D3DCCD1}"/>
            <a:ext uri="{91240B29-F687-4f45-9708-019B960494DF}"/>
          </a:extLst>
        </p:spPr>
        <p:txBody>
          <a:bodyPr wrap="none" lIns="91424" tIns="45712" rIns="91424" bIns="45712"/>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457107" eaLnBrk="1" hangingPunct="1">
              <a:defRPr/>
            </a:pPr>
            <a:endParaRPr lang="en-US" sz="1500" dirty="0"/>
          </a:p>
        </p:txBody>
      </p:sp>
      <p:sp>
        <p:nvSpPr>
          <p:cNvPr id="6" name="TextBox 9"/>
          <p:cNvSpPr txBox="1">
            <a:spLocks noChangeArrowheads="1"/>
          </p:cNvSpPr>
          <p:nvPr userDrawn="1"/>
        </p:nvSpPr>
        <p:spPr bwMode="auto">
          <a:xfrm>
            <a:off x="1902884" y="6604000"/>
            <a:ext cx="1219200" cy="914400"/>
          </a:xfrm>
          <a:prstGeom prst="rect">
            <a:avLst/>
          </a:prstGeom>
          <a:noFill/>
          <a:ln>
            <a:noFill/>
          </a:ln>
          <a:extLst>
            <a:ext uri="{909E8E84-426E-40dd-AFC4-6F175D3DCCD1}"/>
            <a:ext uri="{91240B29-F687-4f45-9708-019B960494DF}"/>
          </a:extLst>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endParaRPr lang="en-US" sz="1500" dirty="0"/>
          </a:p>
        </p:txBody>
      </p:sp>
      <p:sp>
        <p:nvSpPr>
          <p:cNvPr id="17" name="Text Placeholder 2"/>
          <p:cNvSpPr>
            <a:spLocks noGrp="1"/>
          </p:cNvSpPr>
          <p:nvPr>
            <p:ph type="body" sz="quarter" idx="11"/>
          </p:nvPr>
        </p:nvSpPr>
        <p:spPr>
          <a:xfrm>
            <a:off x="495245" y="1532196"/>
            <a:ext cx="11194219" cy="4436805"/>
          </a:xfrm>
          <a:prstGeom prst="rect">
            <a:avLst/>
          </a:prstGeom>
        </p:spPr>
        <p:txBody>
          <a:bodyPr vert="horz" lIns="0" tIns="0" rIns="0" bIns="0"/>
          <a:lstStyle>
            <a:lvl1pPr>
              <a:lnSpc>
                <a:spcPct val="120000"/>
              </a:lnSpc>
              <a:buClrTx/>
              <a:defRPr sz="2000">
                <a:solidFill>
                  <a:srgbClr val="003359"/>
                </a:solidFill>
              </a:defRPr>
            </a:lvl1pPr>
            <a:lvl2pPr>
              <a:lnSpc>
                <a:spcPct val="120000"/>
              </a:lnSpc>
              <a:buClrTx/>
              <a:defRPr sz="1800">
                <a:solidFill>
                  <a:srgbClr val="003359"/>
                </a:solidFill>
              </a:defRPr>
            </a:lvl2pPr>
            <a:lvl3pPr>
              <a:lnSpc>
                <a:spcPct val="120000"/>
              </a:lnSpc>
              <a:buClrTx/>
              <a:defRPr sz="1600">
                <a:solidFill>
                  <a:srgbClr val="003359"/>
                </a:solidFill>
              </a:defRPr>
            </a:lvl3pPr>
            <a:lvl4pPr>
              <a:lnSpc>
                <a:spcPct val="120000"/>
              </a:lnSpc>
              <a:buClrTx/>
              <a:defRPr sz="1400">
                <a:solidFill>
                  <a:srgbClr val="003359"/>
                </a:solidFill>
              </a:defRPr>
            </a:lvl4pPr>
            <a:lvl5pPr>
              <a:lnSpc>
                <a:spcPct val="120000"/>
              </a:lnSpc>
              <a:buClrTx/>
              <a:defRPr sz="1400">
                <a:solidFill>
                  <a:srgbClr val="00335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p:cNvSpPr>
            <a:spLocks noGrp="1"/>
          </p:cNvSpPr>
          <p:nvPr>
            <p:ph type="body" sz="quarter" idx="13"/>
          </p:nvPr>
        </p:nvSpPr>
        <p:spPr>
          <a:xfrm>
            <a:off x="495245" y="5997678"/>
            <a:ext cx="11194219" cy="290871"/>
          </a:xfrm>
          <a:prstGeom prst="rect">
            <a:avLst/>
          </a:prstGeom>
        </p:spPr>
        <p:txBody>
          <a:bodyPr vert="horz" lIns="0" tIns="0" rIns="0" bIns="0" anchor="b"/>
          <a:lstStyle>
            <a:lvl1pPr marL="0" indent="0" algn="l">
              <a:lnSpc>
                <a:spcPct val="120000"/>
              </a:lnSpc>
              <a:buClrTx/>
              <a:buNone/>
              <a:defRPr sz="800">
                <a:solidFill>
                  <a:schemeClr val="bg1">
                    <a:lumMod val="50000"/>
                  </a:schemeClr>
                </a:solidFill>
              </a:defRPr>
            </a:lvl1pPr>
            <a:lvl2pPr>
              <a:lnSpc>
                <a:spcPct val="120000"/>
              </a:lnSpc>
              <a:buClrTx/>
              <a:defRPr sz="1800">
                <a:solidFill>
                  <a:srgbClr val="003359"/>
                </a:solidFill>
              </a:defRPr>
            </a:lvl2pPr>
            <a:lvl3pPr>
              <a:lnSpc>
                <a:spcPct val="120000"/>
              </a:lnSpc>
              <a:buClrTx/>
              <a:defRPr sz="1600">
                <a:solidFill>
                  <a:srgbClr val="003359"/>
                </a:solidFill>
              </a:defRPr>
            </a:lvl3pPr>
            <a:lvl4pPr>
              <a:lnSpc>
                <a:spcPct val="120000"/>
              </a:lnSpc>
              <a:buClrTx/>
              <a:defRPr sz="1400">
                <a:solidFill>
                  <a:srgbClr val="003359"/>
                </a:solidFill>
              </a:defRPr>
            </a:lvl4pPr>
            <a:lvl5pPr>
              <a:lnSpc>
                <a:spcPct val="120000"/>
              </a:lnSpc>
              <a:buClrTx/>
              <a:defRPr sz="1400">
                <a:solidFill>
                  <a:srgbClr val="003359"/>
                </a:solidFill>
              </a:defRPr>
            </a:lvl5pPr>
          </a:lstStyle>
          <a:p>
            <a:pPr lvl="0"/>
            <a:r>
              <a:rPr lang="en-US"/>
              <a:t>Edit Master text styles</a:t>
            </a:r>
          </a:p>
        </p:txBody>
      </p:sp>
      <p:sp>
        <p:nvSpPr>
          <p:cNvPr id="10" name="Title 1"/>
          <p:cNvSpPr>
            <a:spLocks noGrp="1"/>
          </p:cNvSpPr>
          <p:nvPr>
            <p:ph type="title"/>
          </p:nvPr>
        </p:nvSpPr>
        <p:spPr>
          <a:xfrm>
            <a:off x="495246" y="0"/>
            <a:ext cx="8838641" cy="680944"/>
          </a:xfrm>
          <a:prstGeom prst="rect">
            <a:avLst/>
          </a:prstGeom>
        </p:spPr>
        <p:txBody>
          <a:bodyPr lIns="0" tIns="0" rIns="0" bIns="0" anchor="b"/>
          <a:lstStyle>
            <a:lvl1pPr>
              <a:lnSpc>
                <a:spcPct val="90000"/>
              </a:lnSpc>
              <a:defRPr sz="2000" b="1" i="0" baseline="0">
                <a:solidFill>
                  <a:srgbClr val="003359"/>
                </a:solidFill>
                <a:latin typeface="Arial"/>
                <a:cs typeface="Arial"/>
              </a:defRPr>
            </a:lvl1pPr>
          </a:lstStyle>
          <a:p>
            <a:r>
              <a:rPr lang="en-US" dirty="0"/>
              <a:t>Click to edit Master title style</a:t>
            </a:r>
          </a:p>
        </p:txBody>
      </p:sp>
    </p:spTree>
    <p:extLst>
      <p:ext uri="{BB962C8B-B14F-4D97-AF65-F5344CB8AC3E}">
        <p14:creationId xmlns:p14="http://schemas.microsoft.com/office/powerpoint/2010/main" val="19902057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ontent Slide (2 Column with Subheads)">
    <p:spTree>
      <p:nvGrpSpPr>
        <p:cNvPr id="1" name=""/>
        <p:cNvGrpSpPr/>
        <p:nvPr/>
      </p:nvGrpSpPr>
      <p:grpSpPr>
        <a:xfrm>
          <a:off x="0" y="0"/>
          <a:ext cx="0" cy="0"/>
          <a:chOff x="0" y="0"/>
          <a:chExt cx="0" cy="0"/>
        </a:xfrm>
      </p:grpSpPr>
      <p:sp>
        <p:nvSpPr>
          <p:cNvPr id="7" name="Text Placeholder 2"/>
          <p:cNvSpPr>
            <a:spLocks noGrp="1"/>
          </p:cNvSpPr>
          <p:nvPr>
            <p:ph type="body" sz="quarter" idx="11"/>
          </p:nvPr>
        </p:nvSpPr>
        <p:spPr>
          <a:xfrm>
            <a:off x="495244" y="2285995"/>
            <a:ext cx="5371336" cy="3678909"/>
          </a:xfrm>
          <a:prstGeom prst="rect">
            <a:avLst/>
          </a:prstGeom>
        </p:spPr>
        <p:txBody>
          <a:bodyPr vert="horz" lIns="0" tIns="0" rIns="0" bIns="0"/>
          <a:lstStyle>
            <a:lvl1pPr>
              <a:lnSpc>
                <a:spcPct val="120000"/>
              </a:lnSpc>
              <a:buClrTx/>
              <a:defRPr sz="2000">
                <a:solidFill>
                  <a:srgbClr val="003359"/>
                </a:solidFill>
              </a:defRPr>
            </a:lvl1pPr>
            <a:lvl2pPr>
              <a:lnSpc>
                <a:spcPct val="120000"/>
              </a:lnSpc>
              <a:buClrTx/>
              <a:defRPr sz="1800">
                <a:solidFill>
                  <a:srgbClr val="003359"/>
                </a:solidFill>
              </a:defRPr>
            </a:lvl2pPr>
            <a:lvl3pPr>
              <a:lnSpc>
                <a:spcPct val="120000"/>
              </a:lnSpc>
              <a:buClrTx/>
              <a:defRPr sz="1600">
                <a:solidFill>
                  <a:srgbClr val="003359"/>
                </a:solidFill>
              </a:defRPr>
            </a:lvl3pPr>
            <a:lvl4pPr>
              <a:lnSpc>
                <a:spcPct val="120000"/>
              </a:lnSpc>
              <a:buClrTx/>
              <a:defRPr sz="1400">
                <a:solidFill>
                  <a:srgbClr val="003359"/>
                </a:solidFill>
              </a:defRPr>
            </a:lvl4pPr>
            <a:lvl5pPr>
              <a:lnSpc>
                <a:spcPct val="120000"/>
              </a:lnSpc>
              <a:buClrTx/>
              <a:defRPr sz="1400">
                <a:solidFill>
                  <a:srgbClr val="00335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2"/>
          <p:cNvSpPr>
            <a:spLocks noGrp="1"/>
          </p:cNvSpPr>
          <p:nvPr>
            <p:ph type="body" sz="quarter" idx="14"/>
          </p:nvPr>
        </p:nvSpPr>
        <p:spPr>
          <a:xfrm>
            <a:off x="490874" y="1528916"/>
            <a:ext cx="5375708" cy="675149"/>
          </a:xfrm>
          <a:prstGeom prst="rect">
            <a:avLst/>
          </a:prstGeom>
        </p:spPr>
        <p:txBody>
          <a:bodyPr vert="horz" lIns="0" tIns="0" rIns="0" bIns="0" anchor="ctr"/>
          <a:lstStyle>
            <a:lvl1pPr marL="0" indent="0">
              <a:lnSpc>
                <a:spcPct val="120000"/>
              </a:lnSpc>
              <a:buClrTx/>
              <a:buNone/>
              <a:defRPr sz="1800" b="1">
                <a:solidFill>
                  <a:srgbClr val="003359"/>
                </a:solidFill>
              </a:defRPr>
            </a:lvl1pPr>
            <a:lvl2pPr>
              <a:lnSpc>
                <a:spcPct val="120000"/>
              </a:lnSpc>
              <a:buClrTx/>
              <a:defRPr sz="1800">
                <a:solidFill>
                  <a:srgbClr val="003359"/>
                </a:solidFill>
              </a:defRPr>
            </a:lvl2pPr>
            <a:lvl3pPr>
              <a:lnSpc>
                <a:spcPct val="120000"/>
              </a:lnSpc>
              <a:buClrTx/>
              <a:defRPr sz="1600">
                <a:solidFill>
                  <a:srgbClr val="003359"/>
                </a:solidFill>
              </a:defRPr>
            </a:lvl3pPr>
            <a:lvl4pPr>
              <a:lnSpc>
                <a:spcPct val="120000"/>
              </a:lnSpc>
              <a:buClrTx/>
              <a:defRPr sz="1400">
                <a:solidFill>
                  <a:srgbClr val="003359"/>
                </a:solidFill>
              </a:defRPr>
            </a:lvl4pPr>
            <a:lvl5pPr>
              <a:lnSpc>
                <a:spcPct val="120000"/>
              </a:lnSpc>
              <a:buClrTx/>
              <a:defRPr sz="1400">
                <a:solidFill>
                  <a:srgbClr val="003359"/>
                </a:solidFill>
              </a:defRPr>
            </a:lvl5pPr>
          </a:lstStyle>
          <a:p>
            <a:pPr lvl="0"/>
            <a:r>
              <a:rPr lang="en-US"/>
              <a:t>Edit Master text styles</a:t>
            </a:r>
          </a:p>
        </p:txBody>
      </p:sp>
      <p:sp>
        <p:nvSpPr>
          <p:cNvPr id="12" name="Text Placeholder 2"/>
          <p:cNvSpPr>
            <a:spLocks noGrp="1"/>
          </p:cNvSpPr>
          <p:nvPr>
            <p:ph type="body" sz="quarter" idx="15"/>
          </p:nvPr>
        </p:nvSpPr>
        <p:spPr>
          <a:xfrm>
            <a:off x="6318125" y="2285995"/>
            <a:ext cx="5371336" cy="3678909"/>
          </a:xfrm>
          <a:prstGeom prst="rect">
            <a:avLst/>
          </a:prstGeom>
        </p:spPr>
        <p:txBody>
          <a:bodyPr vert="horz" lIns="0" tIns="0" rIns="0" bIns="0"/>
          <a:lstStyle>
            <a:lvl1pPr>
              <a:lnSpc>
                <a:spcPct val="120000"/>
              </a:lnSpc>
              <a:buClrTx/>
              <a:defRPr sz="2000">
                <a:solidFill>
                  <a:srgbClr val="003359"/>
                </a:solidFill>
              </a:defRPr>
            </a:lvl1pPr>
            <a:lvl2pPr>
              <a:lnSpc>
                <a:spcPct val="120000"/>
              </a:lnSpc>
              <a:buClrTx/>
              <a:defRPr sz="1800">
                <a:solidFill>
                  <a:srgbClr val="003359"/>
                </a:solidFill>
              </a:defRPr>
            </a:lvl2pPr>
            <a:lvl3pPr>
              <a:lnSpc>
                <a:spcPct val="120000"/>
              </a:lnSpc>
              <a:buClrTx/>
              <a:defRPr sz="1600">
                <a:solidFill>
                  <a:srgbClr val="003359"/>
                </a:solidFill>
              </a:defRPr>
            </a:lvl3pPr>
            <a:lvl4pPr>
              <a:lnSpc>
                <a:spcPct val="120000"/>
              </a:lnSpc>
              <a:buClrTx/>
              <a:defRPr sz="1400">
                <a:solidFill>
                  <a:srgbClr val="003359"/>
                </a:solidFill>
              </a:defRPr>
            </a:lvl4pPr>
            <a:lvl5pPr>
              <a:lnSpc>
                <a:spcPct val="120000"/>
              </a:lnSpc>
              <a:buClrTx/>
              <a:defRPr sz="1400">
                <a:solidFill>
                  <a:srgbClr val="00335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2"/>
          <p:cNvSpPr>
            <a:spLocks noGrp="1"/>
          </p:cNvSpPr>
          <p:nvPr>
            <p:ph type="body" sz="quarter" idx="16"/>
          </p:nvPr>
        </p:nvSpPr>
        <p:spPr>
          <a:xfrm>
            <a:off x="6313755" y="1528916"/>
            <a:ext cx="5375708" cy="675149"/>
          </a:xfrm>
          <a:prstGeom prst="rect">
            <a:avLst/>
          </a:prstGeom>
        </p:spPr>
        <p:txBody>
          <a:bodyPr vert="horz" lIns="0" tIns="0" rIns="0" bIns="0" anchor="ctr"/>
          <a:lstStyle>
            <a:lvl1pPr marL="0" indent="0">
              <a:lnSpc>
                <a:spcPct val="120000"/>
              </a:lnSpc>
              <a:buClrTx/>
              <a:buNone/>
              <a:defRPr sz="1800" b="1">
                <a:solidFill>
                  <a:srgbClr val="003359"/>
                </a:solidFill>
              </a:defRPr>
            </a:lvl1pPr>
            <a:lvl2pPr>
              <a:lnSpc>
                <a:spcPct val="120000"/>
              </a:lnSpc>
              <a:buClrTx/>
              <a:defRPr sz="1800">
                <a:solidFill>
                  <a:srgbClr val="003359"/>
                </a:solidFill>
              </a:defRPr>
            </a:lvl2pPr>
            <a:lvl3pPr>
              <a:lnSpc>
                <a:spcPct val="120000"/>
              </a:lnSpc>
              <a:buClrTx/>
              <a:defRPr sz="1600">
                <a:solidFill>
                  <a:srgbClr val="003359"/>
                </a:solidFill>
              </a:defRPr>
            </a:lvl3pPr>
            <a:lvl4pPr>
              <a:lnSpc>
                <a:spcPct val="120000"/>
              </a:lnSpc>
              <a:buClrTx/>
              <a:defRPr sz="1400">
                <a:solidFill>
                  <a:srgbClr val="003359"/>
                </a:solidFill>
              </a:defRPr>
            </a:lvl4pPr>
            <a:lvl5pPr>
              <a:lnSpc>
                <a:spcPct val="120000"/>
              </a:lnSpc>
              <a:buClrTx/>
              <a:defRPr sz="1400">
                <a:solidFill>
                  <a:srgbClr val="003359"/>
                </a:solidFill>
              </a:defRPr>
            </a:lvl5pPr>
          </a:lstStyle>
          <a:p>
            <a:pPr lvl="0"/>
            <a:r>
              <a:rPr lang="en-US"/>
              <a:t>Edit Master text styles</a:t>
            </a:r>
          </a:p>
        </p:txBody>
      </p:sp>
      <p:sp>
        <p:nvSpPr>
          <p:cNvPr id="10" name="Title 1"/>
          <p:cNvSpPr>
            <a:spLocks noGrp="1"/>
          </p:cNvSpPr>
          <p:nvPr>
            <p:ph type="title"/>
          </p:nvPr>
        </p:nvSpPr>
        <p:spPr>
          <a:xfrm>
            <a:off x="495246" y="0"/>
            <a:ext cx="8838641" cy="680944"/>
          </a:xfrm>
          <a:prstGeom prst="rect">
            <a:avLst/>
          </a:prstGeom>
        </p:spPr>
        <p:txBody>
          <a:bodyPr lIns="0" tIns="0" rIns="0" bIns="0" anchor="b"/>
          <a:lstStyle>
            <a:lvl1pPr>
              <a:lnSpc>
                <a:spcPct val="90000"/>
              </a:lnSpc>
              <a:defRPr sz="2000" b="1" i="0" baseline="0">
                <a:solidFill>
                  <a:srgbClr val="003359"/>
                </a:solidFill>
                <a:latin typeface="Arial"/>
                <a:cs typeface="Arial"/>
              </a:defRPr>
            </a:lvl1pPr>
          </a:lstStyle>
          <a:p>
            <a:r>
              <a:rPr lang="en-US" dirty="0"/>
              <a:t>Click to edit Master title style</a:t>
            </a:r>
          </a:p>
        </p:txBody>
      </p:sp>
    </p:spTree>
    <p:extLst>
      <p:ext uri="{BB962C8B-B14F-4D97-AF65-F5344CB8AC3E}">
        <p14:creationId xmlns:p14="http://schemas.microsoft.com/office/powerpoint/2010/main" val="23474973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Section Break Slide Option 1">
    <p:spTree>
      <p:nvGrpSpPr>
        <p:cNvPr id="1" name=""/>
        <p:cNvGrpSpPr/>
        <p:nvPr/>
      </p:nvGrpSpPr>
      <p:grpSpPr>
        <a:xfrm>
          <a:off x="0" y="0"/>
          <a:ext cx="0" cy="0"/>
          <a:chOff x="0" y="0"/>
          <a:chExt cx="0" cy="0"/>
        </a:xfrm>
      </p:grpSpPr>
      <p:sp>
        <p:nvSpPr>
          <p:cNvPr id="3" name="Rectangle 2"/>
          <p:cNvSpPr/>
          <p:nvPr userDrawn="1"/>
        </p:nvSpPr>
        <p:spPr>
          <a:xfrm>
            <a:off x="0" y="1"/>
            <a:ext cx="12192000" cy="63658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anchor="ctr"/>
          <a:lstStyle/>
          <a:p>
            <a:pPr algn="ctr" defTabSz="457107" eaLnBrk="1" fontAlgn="auto" hangingPunct="1">
              <a:spcBef>
                <a:spcPts val="0"/>
              </a:spcBef>
              <a:spcAft>
                <a:spcPts val="0"/>
              </a:spcAft>
              <a:defRPr/>
            </a:pPr>
            <a:endParaRPr lang="en-US" sz="1800" dirty="0"/>
          </a:p>
        </p:txBody>
      </p:sp>
      <p:cxnSp>
        <p:nvCxnSpPr>
          <p:cNvPr id="4" name="Straight Connector 3"/>
          <p:cNvCxnSpPr/>
          <p:nvPr userDrawn="1"/>
        </p:nvCxnSpPr>
        <p:spPr>
          <a:xfrm>
            <a:off x="493186" y="4300539"/>
            <a:ext cx="11197167" cy="0"/>
          </a:xfrm>
          <a:prstGeom prst="line">
            <a:avLst/>
          </a:prstGeom>
          <a:ln>
            <a:solidFill>
              <a:srgbClr val="0094D7"/>
            </a:solidFill>
          </a:ln>
        </p:spPr>
        <p:style>
          <a:lnRef idx="1">
            <a:schemeClr val="dk1"/>
          </a:lnRef>
          <a:fillRef idx="0">
            <a:schemeClr val="dk1"/>
          </a:fillRef>
          <a:effectRef idx="0">
            <a:schemeClr val="dk1"/>
          </a:effectRef>
          <a:fontRef idx="minor">
            <a:schemeClr val="tx1"/>
          </a:fontRef>
        </p:style>
      </p:cxnSp>
      <p:pic>
        <p:nvPicPr>
          <p:cNvPr id="5"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09202" y="2154240"/>
            <a:ext cx="1581151"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491068" y="2274888"/>
            <a:ext cx="933026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4" name="Title 1"/>
          <p:cNvSpPr>
            <a:spLocks noGrp="1"/>
          </p:cNvSpPr>
          <p:nvPr>
            <p:ph type="ctrTitle"/>
          </p:nvPr>
        </p:nvSpPr>
        <p:spPr>
          <a:xfrm>
            <a:off x="491873" y="2849718"/>
            <a:ext cx="11200595" cy="1139977"/>
          </a:xfrm>
          <a:prstGeom prst="rect">
            <a:avLst/>
          </a:prstGeom>
        </p:spPr>
        <p:txBody>
          <a:bodyPr lIns="91424" tIns="45712" rIns="91424" bIns="45712" anchor="b"/>
          <a:lstStyle>
            <a:lvl1pPr marL="0" marR="0" indent="0" algn="l" defTabSz="455602" rtl="0" eaLnBrk="0" fontAlgn="base" latinLnBrk="0" hangingPunct="0">
              <a:lnSpc>
                <a:spcPct val="100000"/>
              </a:lnSpc>
              <a:spcBef>
                <a:spcPct val="0"/>
              </a:spcBef>
              <a:spcAft>
                <a:spcPct val="0"/>
              </a:spcAft>
              <a:buClrTx/>
              <a:buSzTx/>
              <a:buFontTx/>
              <a:buNone/>
              <a:tabLst/>
              <a:defRPr sz="2600" b="1" i="0" cap="all" baseline="0">
                <a:solidFill>
                  <a:schemeClr val="tx2"/>
                </a:solidFill>
                <a:latin typeface="Arial"/>
                <a:cs typeface="Arial"/>
              </a:defRPr>
            </a:lvl1pPr>
          </a:lstStyle>
          <a:p>
            <a:r>
              <a:rPr lang="en-US"/>
              <a:t>Click to edit Master title style</a:t>
            </a:r>
            <a:endParaRPr lang="en-US" dirty="0"/>
          </a:p>
        </p:txBody>
      </p:sp>
    </p:spTree>
    <p:extLst>
      <p:ext uri="{BB962C8B-B14F-4D97-AF65-F5344CB8AC3E}">
        <p14:creationId xmlns:p14="http://schemas.microsoft.com/office/powerpoint/2010/main" val="34946398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ection Break Slide Option 2">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anchor="ctr"/>
          <a:lstStyle/>
          <a:p>
            <a:pPr algn="ctr" defTabSz="457107" eaLnBrk="1" fontAlgn="auto" hangingPunct="1">
              <a:spcBef>
                <a:spcPts val="0"/>
              </a:spcBef>
              <a:spcAft>
                <a:spcPts val="0"/>
              </a:spcAft>
              <a:defRPr/>
            </a:pPr>
            <a:endParaRPr lang="en-US" sz="1800" dirty="0"/>
          </a:p>
        </p:txBody>
      </p:sp>
      <p:cxnSp>
        <p:nvCxnSpPr>
          <p:cNvPr id="4" name="Straight Connector 3"/>
          <p:cNvCxnSpPr/>
          <p:nvPr userDrawn="1"/>
        </p:nvCxnSpPr>
        <p:spPr>
          <a:xfrm>
            <a:off x="493186" y="4300539"/>
            <a:ext cx="11197167" cy="0"/>
          </a:xfrm>
          <a:prstGeom prst="line">
            <a:avLst/>
          </a:prstGeom>
          <a:ln>
            <a:solidFill>
              <a:srgbClr val="FFFFFF"/>
            </a:solidFill>
          </a:ln>
        </p:spPr>
        <p:style>
          <a:lnRef idx="1">
            <a:schemeClr val="dk1"/>
          </a:lnRef>
          <a:fillRef idx="0">
            <a:schemeClr val="dk1"/>
          </a:fillRef>
          <a:effectRef idx="0">
            <a:schemeClr val="dk1"/>
          </a:effectRef>
          <a:fontRef idx="minor">
            <a:schemeClr val="tx1"/>
          </a:fontRef>
        </p:style>
      </p:cxnSp>
      <p:sp>
        <p:nvSpPr>
          <p:cNvPr id="5" name="Rectangle 10"/>
          <p:cNvSpPr>
            <a:spLocks/>
          </p:cNvSpPr>
          <p:nvPr userDrawn="1"/>
        </p:nvSpPr>
        <p:spPr bwMode="auto">
          <a:xfrm>
            <a:off x="488953" y="6459541"/>
            <a:ext cx="1991783"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800" dirty="0">
                <a:solidFill>
                  <a:srgbClr val="FFFFFF"/>
                </a:solidFill>
                <a:cs typeface="Arial" panose="020B0604020202020204" pitchFamily="34" charset="0"/>
              </a:rPr>
              <a:t>Confidential and proprietary. </a:t>
            </a:r>
            <a:endParaRPr lang="en-US" altLang="en-US" sz="600" dirty="0">
              <a:solidFill>
                <a:srgbClr val="FFFFFF"/>
              </a:solidFill>
              <a:cs typeface="Arial" panose="020B0604020202020204" pitchFamily="34" charset="0"/>
              <a:sym typeface="Arial" panose="020B0604020202020204" pitchFamily="34" charset="0"/>
            </a:endParaRPr>
          </a:p>
        </p:txBody>
      </p:sp>
      <p:pic>
        <p:nvPicPr>
          <p:cNvPr id="6"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09202" y="2154240"/>
            <a:ext cx="1581151"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userDrawn="1"/>
        </p:nvCxnSpPr>
        <p:spPr>
          <a:xfrm>
            <a:off x="491068" y="2274888"/>
            <a:ext cx="9330267"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24" name="Title 1"/>
          <p:cNvSpPr>
            <a:spLocks noGrp="1"/>
          </p:cNvSpPr>
          <p:nvPr>
            <p:ph type="ctrTitle"/>
          </p:nvPr>
        </p:nvSpPr>
        <p:spPr>
          <a:xfrm>
            <a:off x="491873" y="2849718"/>
            <a:ext cx="11200595" cy="1139977"/>
          </a:xfrm>
          <a:prstGeom prst="rect">
            <a:avLst/>
          </a:prstGeom>
        </p:spPr>
        <p:txBody>
          <a:bodyPr lIns="91424" tIns="45712" rIns="91424" bIns="45712" anchor="b"/>
          <a:lstStyle>
            <a:lvl1pPr marL="0" marR="0" indent="0" algn="l" defTabSz="455602" rtl="0" eaLnBrk="0" fontAlgn="base" latinLnBrk="0" hangingPunct="0">
              <a:lnSpc>
                <a:spcPct val="100000"/>
              </a:lnSpc>
              <a:spcBef>
                <a:spcPct val="0"/>
              </a:spcBef>
              <a:spcAft>
                <a:spcPct val="0"/>
              </a:spcAft>
              <a:buClrTx/>
              <a:buSzTx/>
              <a:buFontTx/>
              <a:buNone/>
              <a:tabLst/>
              <a:defRPr sz="2600" b="1" i="0" cap="all" baseline="0">
                <a:solidFill>
                  <a:schemeClr val="bg1"/>
                </a:solidFill>
                <a:latin typeface="Arial"/>
                <a:cs typeface="Arial"/>
              </a:defRPr>
            </a:lvl1pPr>
          </a:lstStyle>
          <a:p>
            <a:r>
              <a:rPr lang="en-US"/>
              <a:t>Click to edit Master title style</a:t>
            </a:r>
            <a:endParaRPr lang="en-US" dirty="0"/>
          </a:p>
        </p:txBody>
      </p:sp>
      <p:sp>
        <p:nvSpPr>
          <p:cNvPr id="12" name="TextBox 11">
            <a:extLst>
              <a:ext uri="{FF2B5EF4-FFF2-40B4-BE49-F238E27FC236}">
                <a16:creationId xmlns:a16="http://schemas.microsoft.com/office/drawing/2014/main" id="{0A4DF59C-36CA-4B3F-B8B0-7780DBA3D8D2}"/>
              </a:ext>
            </a:extLst>
          </p:cNvPr>
          <p:cNvSpPr txBox="1"/>
          <p:nvPr userDrawn="1"/>
        </p:nvSpPr>
        <p:spPr>
          <a:xfrm>
            <a:off x="11076320" y="6425722"/>
            <a:ext cx="614033" cy="22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defPPr>
              <a:defRPr lang="en-US"/>
            </a:defPPr>
            <a:lvl1pPr eaLnBrk="1" hangingPunct="1">
              <a:defRPr sz="800">
                <a:solidFill>
                  <a:srgbClr val="7F7F7F"/>
                </a:solidFill>
                <a:cs typeface="Arial" panose="020B0604020202020204" pitchFamily="34"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defTabSz="455613" eaLnBrk="0" fontAlgn="base" hangingPunct="0">
              <a:spcBef>
                <a:spcPct val="0"/>
              </a:spcBef>
              <a:spcAft>
                <a:spcPct val="0"/>
              </a:spcAft>
              <a:defRPr sz="2400"/>
            </a:lvl6pPr>
            <a:lvl7pPr marL="2971800" indent="-228600" defTabSz="455613" eaLnBrk="0" fontAlgn="base" hangingPunct="0">
              <a:spcBef>
                <a:spcPct val="0"/>
              </a:spcBef>
              <a:spcAft>
                <a:spcPct val="0"/>
              </a:spcAft>
              <a:defRPr sz="2400"/>
            </a:lvl7pPr>
            <a:lvl8pPr marL="3429000" indent="-228600" defTabSz="455613" eaLnBrk="0" fontAlgn="base" hangingPunct="0">
              <a:spcBef>
                <a:spcPct val="0"/>
              </a:spcBef>
              <a:spcAft>
                <a:spcPct val="0"/>
              </a:spcAft>
              <a:defRPr sz="2400"/>
            </a:lvl8pPr>
            <a:lvl9pPr marL="3886200" indent="-228600" defTabSz="455613" eaLnBrk="0" fontAlgn="base" hangingPunct="0">
              <a:spcBef>
                <a:spcPct val="0"/>
              </a:spcBef>
              <a:spcAft>
                <a:spcPct val="0"/>
              </a:spcAft>
              <a:defRPr sz="2400"/>
            </a:lvl9pPr>
          </a:lstStyle>
          <a:p>
            <a:pPr lvl="0" algn="r"/>
            <a:fld id="{8CBD4D9C-2A9D-46E5-806C-5243AB377378}" type="slidenum">
              <a:rPr lang="en-US" sz="800" smtClean="0">
                <a:solidFill>
                  <a:schemeClr val="bg1"/>
                </a:solidFill>
              </a:rPr>
              <a:pPr lvl="0" algn="r"/>
              <a:t>‹#›</a:t>
            </a:fld>
            <a:endParaRPr lang="en-US" sz="800" dirty="0">
              <a:solidFill>
                <a:schemeClr val="bg1"/>
              </a:solidFill>
            </a:endParaRPr>
          </a:p>
        </p:txBody>
      </p:sp>
    </p:spTree>
    <p:extLst>
      <p:ext uri="{BB962C8B-B14F-4D97-AF65-F5344CB8AC3E}">
        <p14:creationId xmlns:p14="http://schemas.microsoft.com/office/powerpoint/2010/main" val="30143834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Section Break Slide Option 3">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anchor="ctr"/>
          <a:lstStyle/>
          <a:p>
            <a:pPr algn="ctr" defTabSz="457107" eaLnBrk="1" fontAlgn="auto" hangingPunct="1">
              <a:spcBef>
                <a:spcPts val="0"/>
              </a:spcBef>
              <a:spcAft>
                <a:spcPts val="0"/>
              </a:spcAft>
              <a:defRPr/>
            </a:pPr>
            <a:endParaRPr lang="en-US" sz="1800" dirty="0"/>
          </a:p>
        </p:txBody>
      </p:sp>
      <p:cxnSp>
        <p:nvCxnSpPr>
          <p:cNvPr id="4" name="Straight Connector 3"/>
          <p:cNvCxnSpPr/>
          <p:nvPr userDrawn="1"/>
        </p:nvCxnSpPr>
        <p:spPr>
          <a:xfrm>
            <a:off x="493186" y="4300539"/>
            <a:ext cx="11197167" cy="0"/>
          </a:xfrm>
          <a:prstGeom prst="line">
            <a:avLst/>
          </a:prstGeom>
          <a:ln>
            <a:solidFill>
              <a:srgbClr val="0094D7"/>
            </a:solidFill>
          </a:ln>
        </p:spPr>
        <p:style>
          <a:lnRef idx="1">
            <a:schemeClr val="dk1"/>
          </a:lnRef>
          <a:fillRef idx="0">
            <a:schemeClr val="dk1"/>
          </a:fillRef>
          <a:effectRef idx="0">
            <a:schemeClr val="dk1"/>
          </a:effectRef>
          <a:fontRef idx="minor">
            <a:schemeClr val="tx1"/>
          </a:fontRef>
        </p:style>
      </p:cxnSp>
      <p:sp>
        <p:nvSpPr>
          <p:cNvPr id="5" name="Rectangle 10"/>
          <p:cNvSpPr>
            <a:spLocks/>
          </p:cNvSpPr>
          <p:nvPr userDrawn="1"/>
        </p:nvSpPr>
        <p:spPr bwMode="auto">
          <a:xfrm>
            <a:off x="488953" y="6459541"/>
            <a:ext cx="1991783"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800" dirty="0">
                <a:solidFill>
                  <a:srgbClr val="FFFFFF"/>
                </a:solidFill>
                <a:cs typeface="Arial" panose="020B0604020202020204" pitchFamily="34" charset="0"/>
              </a:rPr>
              <a:t>Confidential and proprietary. </a:t>
            </a:r>
            <a:endParaRPr lang="en-US" altLang="en-US" sz="600" dirty="0">
              <a:solidFill>
                <a:srgbClr val="FFFFFF"/>
              </a:solidFill>
              <a:cs typeface="Arial" panose="020B0604020202020204" pitchFamily="34" charset="0"/>
              <a:sym typeface="Arial" panose="020B0604020202020204" pitchFamily="34" charset="0"/>
            </a:endParaRPr>
          </a:p>
        </p:txBody>
      </p:sp>
      <p:pic>
        <p:nvPicPr>
          <p:cNvPr id="6"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09202" y="2154240"/>
            <a:ext cx="1581151"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userDrawn="1"/>
        </p:nvCxnSpPr>
        <p:spPr>
          <a:xfrm>
            <a:off x="491068" y="2274888"/>
            <a:ext cx="933026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4" name="Title 1"/>
          <p:cNvSpPr>
            <a:spLocks noGrp="1"/>
          </p:cNvSpPr>
          <p:nvPr>
            <p:ph type="ctrTitle"/>
          </p:nvPr>
        </p:nvSpPr>
        <p:spPr>
          <a:xfrm>
            <a:off x="491873" y="2849718"/>
            <a:ext cx="11200595" cy="1139977"/>
          </a:xfrm>
          <a:prstGeom prst="rect">
            <a:avLst/>
          </a:prstGeom>
        </p:spPr>
        <p:txBody>
          <a:bodyPr lIns="91424" tIns="45712" rIns="91424" bIns="45712" anchor="b"/>
          <a:lstStyle>
            <a:lvl1pPr marL="0" marR="0" indent="0" algn="l" defTabSz="455602" rtl="0" eaLnBrk="0" fontAlgn="base" latinLnBrk="0" hangingPunct="0">
              <a:lnSpc>
                <a:spcPct val="100000"/>
              </a:lnSpc>
              <a:spcBef>
                <a:spcPct val="0"/>
              </a:spcBef>
              <a:spcAft>
                <a:spcPct val="0"/>
              </a:spcAft>
              <a:buClrTx/>
              <a:buSzTx/>
              <a:buFontTx/>
              <a:buNone/>
              <a:tabLst/>
              <a:defRPr sz="2600" b="1" i="0" cap="all" baseline="0">
                <a:solidFill>
                  <a:schemeClr val="bg1"/>
                </a:solidFill>
                <a:latin typeface="Arial"/>
                <a:cs typeface="Arial"/>
              </a:defRPr>
            </a:lvl1pPr>
          </a:lstStyle>
          <a:p>
            <a:r>
              <a:rPr lang="en-US"/>
              <a:t>Click to edit Master title style</a:t>
            </a:r>
            <a:endParaRPr lang="en-US" dirty="0"/>
          </a:p>
        </p:txBody>
      </p:sp>
      <p:sp>
        <p:nvSpPr>
          <p:cNvPr id="10" name="TextBox 9">
            <a:extLst>
              <a:ext uri="{FF2B5EF4-FFF2-40B4-BE49-F238E27FC236}">
                <a16:creationId xmlns:a16="http://schemas.microsoft.com/office/drawing/2014/main" id="{4CE906AE-F6A7-4390-9746-68A3C2F1FA10}"/>
              </a:ext>
            </a:extLst>
          </p:cNvPr>
          <p:cNvSpPr txBox="1"/>
          <p:nvPr userDrawn="1"/>
        </p:nvSpPr>
        <p:spPr>
          <a:xfrm>
            <a:off x="11076320" y="6425722"/>
            <a:ext cx="614033" cy="22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defPPr>
              <a:defRPr lang="en-US"/>
            </a:defPPr>
            <a:lvl1pPr eaLnBrk="1" hangingPunct="1">
              <a:defRPr sz="800">
                <a:solidFill>
                  <a:srgbClr val="7F7F7F"/>
                </a:solidFill>
                <a:cs typeface="Arial" panose="020B0604020202020204" pitchFamily="34"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defTabSz="455613" eaLnBrk="0" fontAlgn="base" hangingPunct="0">
              <a:spcBef>
                <a:spcPct val="0"/>
              </a:spcBef>
              <a:spcAft>
                <a:spcPct val="0"/>
              </a:spcAft>
              <a:defRPr sz="2400"/>
            </a:lvl6pPr>
            <a:lvl7pPr marL="2971800" indent="-228600" defTabSz="455613" eaLnBrk="0" fontAlgn="base" hangingPunct="0">
              <a:spcBef>
                <a:spcPct val="0"/>
              </a:spcBef>
              <a:spcAft>
                <a:spcPct val="0"/>
              </a:spcAft>
              <a:defRPr sz="2400"/>
            </a:lvl7pPr>
            <a:lvl8pPr marL="3429000" indent="-228600" defTabSz="455613" eaLnBrk="0" fontAlgn="base" hangingPunct="0">
              <a:spcBef>
                <a:spcPct val="0"/>
              </a:spcBef>
              <a:spcAft>
                <a:spcPct val="0"/>
              </a:spcAft>
              <a:defRPr sz="2400"/>
            </a:lvl8pPr>
            <a:lvl9pPr marL="3886200" indent="-228600" defTabSz="455613" eaLnBrk="0" fontAlgn="base" hangingPunct="0">
              <a:spcBef>
                <a:spcPct val="0"/>
              </a:spcBef>
              <a:spcAft>
                <a:spcPct val="0"/>
              </a:spcAft>
              <a:defRPr sz="2400"/>
            </a:lvl9pPr>
          </a:lstStyle>
          <a:p>
            <a:pPr lvl="0" algn="r"/>
            <a:fld id="{8CBD4D9C-2A9D-46E5-806C-5243AB377378}" type="slidenum">
              <a:rPr lang="en-US" sz="800" smtClean="0">
                <a:solidFill>
                  <a:schemeClr val="bg1"/>
                </a:solidFill>
              </a:rPr>
              <a:pPr lvl="0" algn="r"/>
              <a:t>‹#›</a:t>
            </a:fld>
            <a:endParaRPr lang="en-US" sz="800" dirty="0">
              <a:solidFill>
                <a:schemeClr val="bg1"/>
              </a:solidFill>
            </a:endParaRPr>
          </a:p>
        </p:txBody>
      </p:sp>
    </p:spTree>
    <p:extLst>
      <p:ext uri="{BB962C8B-B14F-4D97-AF65-F5344CB8AC3E}">
        <p14:creationId xmlns:p14="http://schemas.microsoft.com/office/powerpoint/2010/main" val="315917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hoto #3)">
    <p:spTree>
      <p:nvGrpSpPr>
        <p:cNvPr id="1" name=""/>
        <p:cNvGrpSpPr/>
        <p:nvPr/>
      </p:nvGrpSpPr>
      <p:grpSpPr>
        <a:xfrm>
          <a:off x="0" y="0"/>
          <a:ext cx="0" cy="0"/>
          <a:chOff x="0" y="0"/>
          <a:chExt cx="0" cy="0"/>
        </a:xfrm>
      </p:grpSpPr>
      <p:pic>
        <p:nvPicPr>
          <p:cNvPr id="4" name="Picture 7" descr="0079_10012027_tint.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0"/>
          <p:cNvSpPr>
            <a:spLocks/>
          </p:cNvSpPr>
          <p:nvPr userDrawn="1"/>
        </p:nvSpPr>
        <p:spPr bwMode="auto">
          <a:xfrm>
            <a:off x="2673351" y="6460068"/>
            <a:ext cx="9004300" cy="192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defRPr/>
            </a:pPr>
            <a:r>
              <a:rPr lang="en-US" altLang="en-US" sz="1067" dirty="0">
                <a:solidFill>
                  <a:srgbClr val="FFFFFF"/>
                </a:solidFill>
                <a:cs typeface="Arial" panose="020B0604020202020204" pitchFamily="34" charset="0"/>
              </a:rPr>
              <a:t>Blue Cross</a:t>
            </a:r>
            <a:r>
              <a:rPr lang="en-US" altLang="en-US" sz="1067" baseline="30000" dirty="0">
                <a:solidFill>
                  <a:srgbClr val="FFFFFF"/>
                </a:solidFill>
                <a:cs typeface="Arial" panose="020B0604020202020204" pitchFamily="34" charset="0"/>
              </a:rPr>
              <a:t>®</a:t>
            </a:r>
            <a:r>
              <a:rPr lang="en-US" altLang="en-US" sz="1067" dirty="0">
                <a:solidFill>
                  <a:srgbClr val="FFFFFF"/>
                </a:solidFill>
                <a:cs typeface="Arial" panose="020B0604020202020204" pitchFamily="34" charset="0"/>
              </a:rPr>
              <a:t> and Blue Shield</a:t>
            </a:r>
            <a:r>
              <a:rPr lang="en-US" altLang="en-US" sz="1067" baseline="30000" dirty="0">
                <a:solidFill>
                  <a:srgbClr val="FFFFFF"/>
                </a:solidFill>
                <a:cs typeface="Arial" panose="020B0604020202020204" pitchFamily="34" charset="0"/>
              </a:rPr>
              <a:t>®</a:t>
            </a:r>
            <a:r>
              <a:rPr lang="en-US" altLang="en-US" sz="1067" dirty="0">
                <a:solidFill>
                  <a:srgbClr val="FFFFFF"/>
                </a:solidFill>
                <a:cs typeface="Arial" panose="020B0604020202020204" pitchFamily="34" charset="0"/>
              </a:rPr>
              <a:t> of Minnesota and Blue Plus</a:t>
            </a:r>
            <a:r>
              <a:rPr lang="en-US" altLang="en-US" sz="1067" baseline="30000" dirty="0">
                <a:solidFill>
                  <a:srgbClr val="FFFFFF"/>
                </a:solidFill>
                <a:cs typeface="Arial" panose="020B0604020202020204" pitchFamily="34" charset="0"/>
              </a:rPr>
              <a:t>®</a:t>
            </a:r>
            <a:r>
              <a:rPr lang="en-US" altLang="en-US" sz="1067" dirty="0">
                <a:solidFill>
                  <a:srgbClr val="FFFFFF"/>
                </a:solidFill>
                <a:cs typeface="Arial" panose="020B0604020202020204" pitchFamily="34" charset="0"/>
              </a:rPr>
              <a:t> are nonprofit independent licensees of the Blue Cross and Blue Shield Association.</a:t>
            </a:r>
            <a:endParaRPr lang="en-US" altLang="en-US" sz="800" dirty="0">
              <a:solidFill>
                <a:srgbClr val="FFFFFF"/>
              </a:solidFill>
              <a:cs typeface="Arial" panose="020B0604020202020204" pitchFamily="34" charset="0"/>
              <a:sym typeface="Arial" panose="020B0604020202020204" pitchFamily="34" charset="0"/>
            </a:endParaRPr>
          </a:p>
        </p:txBody>
      </p:sp>
      <p:sp>
        <p:nvSpPr>
          <p:cNvPr id="6" name="Rectangle 10"/>
          <p:cNvSpPr>
            <a:spLocks/>
          </p:cNvSpPr>
          <p:nvPr userDrawn="1"/>
        </p:nvSpPr>
        <p:spPr bwMode="auto">
          <a:xfrm>
            <a:off x="488951" y="6460068"/>
            <a:ext cx="1991783" cy="192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1067" dirty="0">
                <a:solidFill>
                  <a:srgbClr val="FFFFFF"/>
                </a:solidFill>
                <a:cs typeface="Arial" panose="020B0604020202020204" pitchFamily="34" charset="0"/>
              </a:rPr>
              <a:t>Confidential and proprietary. </a:t>
            </a:r>
            <a:endParaRPr lang="en-US" altLang="en-US" sz="800" dirty="0">
              <a:solidFill>
                <a:srgbClr val="FFFFFF"/>
              </a:solidFill>
              <a:cs typeface="Arial" panose="020B0604020202020204" pitchFamily="34" charset="0"/>
              <a:sym typeface="Arial" panose="020B0604020202020204" pitchFamily="34" charset="0"/>
            </a:endParaRPr>
          </a:p>
        </p:txBody>
      </p:sp>
      <p:pic>
        <p:nvPicPr>
          <p:cNvPr id="7" name="Picture 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459385" y="607485"/>
            <a:ext cx="2230967"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p:cNvSpPr>
            <a:spLocks noGrp="1"/>
          </p:cNvSpPr>
          <p:nvPr>
            <p:ph type="ctrTitle"/>
          </p:nvPr>
        </p:nvSpPr>
        <p:spPr>
          <a:xfrm>
            <a:off x="494272" y="2892298"/>
            <a:ext cx="11194305" cy="1139977"/>
          </a:xfrm>
          <a:prstGeom prst="rect">
            <a:avLst/>
          </a:prstGeom>
        </p:spPr>
        <p:txBody>
          <a:bodyPr lIns="0" tIns="45712" rIns="91424" bIns="45712" anchor="b"/>
          <a:lstStyle>
            <a:lvl1pPr>
              <a:lnSpc>
                <a:spcPct val="100000"/>
              </a:lnSpc>
              <a:defRPr sz="3733" b="1" i="0" cap="all" baseline="0">
                <a:solidFill>
                  <a:srgbClr val="F9F9FF"/>
                </a:solidFill>
                <a:latin typeface="Arial"/>
                <a:cs typeface="Arial"/>
              </a:defRPr>
            </a:lvl1pPr>
          </a:lstStyle>
          <a:p>
            <a:r>
              <a:rPr lang="en-US"/>
              <a:t>Click to edit Master title style</a:t>
            </a:r>
            <a:endParaRPr lang="en-US" dirty="0"/>
          </a:p>
        </p:txBody>
      </p:sp>
      <p:sp>
        <p:nvSpPr>
          <p:cNvPr id="18" name="Text Placeholder 2"/>
          <p:cNvSpPr>
            <a:spLocks noGrp="1"/>
          </p:cNvSpPr>
          <p:nvPr>
            <p:ph type="body" sz="quarter" idx="14"/>
          </p:nvPr>
        </p:nvSpPr>
        <p:spPr>
          <a:xfrm>
            <a:off x="494272" y="4168287"/>
            <a:ext cx="11194305" cy="777085"/>
          </a:xfrm>
          <a:prstGeom prst="rect">
            <a:avLst/>
          </a:prstGeom>
        </p:spPr>
        <p:txBody>
          <a:bodyPr vert="horz" lIns="0" tIns="0" rIns="0" bIns="0" anchor="t"/>
          <a:lstStyle>
            <a:lvl1pPr marL="0" indent="0">
              <a:lnSpc>
                <a:spcPct val="120000"/>
              </a:lnSpc>
              <a:buClrTx/>
              <a:buNone/>
              <a:defRPr sz="2400" b="0">
                <a:solidFill>
                  <a:schemeClr val="bg1"/>
                </a:solidFill>
              </a:defRPr>
            </a:lvl1pPr>
            <a:lvl2pPr>
              <a:lnSpc>
                <a:spcPct val="120000"/>
              </a:lnSpc>
              <a:buClrTx/>
              <a:defRPr sz="2400">
                <a:solidFill>
                  <a:srgbClr val="003359"/>
                </a:solidFill>
              </a:defRPr>
            </a:lvl2pPr>
            <a:lvl3pPr>
              <a:lnSpc>
                <a:spcPct val="120000"/>
              </a:lnSpc>
              <a:buClrTx/>
              <a:defRPr sz="2133">
                <a:solidFill>
                  <a:srgbClr val="003359"/>
                </a:solidFill>
              </a:defRPr>
            </a:lvl3pPr>
            <a:lvl4pPr>
              <a:lnSpc>
                <a:spcPct val="120000"/>
              </a:lnSpc>
              <a:buClrTx/>
              <a:defRPr sz="1867">
                <a:solidFill>
                  <a:srgbClr val="003359"/>
                </a:solidFill>
              </a:defRPr>
            </a:lvl4pPr>
            <a:lvl5pPr>
              <a:lnSpc>
                <a:spcPct val="120000"/>
              </a:lnSpc>
              <a:buClrTx/>
              <a:defRPr sz="1867">
                <a:solidFill>
                  <a:srgbClr val="003359"/>
                </a:solidFill>
              </a:defRPr>
            </a:lvl5pPr>
          </a:lstStyle>
          <a:p>
            <a:pPr lvl="0"/>
            <a:r>
              <a:rPr lang="en-US"/>
              <a:t>Click to edit Master text styles</a:t>
            </a:r>
          </a:p>
        </p:txBody>
      </p:sp>
    </p:spTree>
    <p:extLst>
      <p:ext uri="{BB962C8B-B14F-4D97-AF65-F5344CB8AC3E}">
        <p14:creationId xmlns:p14="http://schemas.microsoft.com/office/powerpoint/2010/main" val="15042229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hank You Slide Option 1">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anchor="ctr"/>
          <a:lstStyle/>
          <a:p>
            <a:pPr algn="ctr" defTabSz="457107" eaLnBrk="1" fontAlgn="auto" hangingPunct="1">
              <a:spcBef>
                <a:spcPts val="0"/>
              </a:spcBef>
              <a:spcAft>
                <a:spcPts val="0"/>
              </a:spcAft>
              <a:defRPr/>
            </a:pPr>
            <a:endParaRPr lang="en-US" sz="1800" dirty="0"/>
          </a:p>
        </p:txBody>
      </p:sp>
      <p:sp>
        <p:nvSpPr>
          <p:cNvPr id="5" name="Rectangle 10"/>
          <p:cNvSpPr>
            <a:spLocks/>
          </p:cNvSpPr>
          <p:nvPr userDrawn="1"/>
        </p:nvSpPr>
        <p:spPr bwMode="auto">
          <a:xfrm>
            <a:off x="2673351" y="6459541"/>
            <a:ext cx="900430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defRPr/>
            </a:pPr>
            <a:r>
              <a:rPr lang="en-US" altLang="en-US" sz="800" dirty="0">
                <a:solidFill>
                  <a:srgbClr val="FFFFFF"/>
                </a:solidFill>
                <a:cs typeface="Arial" panose="020B0604020202020204" pitchFamily="34" charset="0"/>
              </a:rPr>
              <a:t>Blue Cross</a:t>
            </a:r>
            <a:r>
              <a:rPr lang="en-US" altLang="en-US" sz="800" baseline="30000" dirty="0">
                <a:solidFill>
                  <a:srgbClr val="FFFFFF"/>
                </a:solidFill>
                <a:cs typeface="Arial" panose="020B0604020202020204" pitchFamily="34" charset="0"/>
              </a:rPr>
              <a:t>®</a:t>
            </a:r>
            <a:r>
              <a:rPr lang="en-US" altLang="en-US" sz="800" dirty="0">
                <a:solidFill>
                  <a:srgbClr val="FFFFFF"/>
                </a:solidFill>
                <a:cs typeface="Arial" panose="020B0604020202020204" pitchFamily="34" charset="0"/>
              </a:rPr>
              <a:t> and Blue Shield</a:t>
            </a:r>
            <a:r>
              <a:rPr lang="en-US" altLang="en-US" sz="800" baseline="30000" dirty="0">
                <a:solidFill>
                  <a:srgbClr val="FFFFFF"/>
                </a:solidFill>
                <a:cs typeface="Arial" panose="020B0604020202020204" pitchFamily="34" charset="0"/>
              </a:rPr>
              <a:t>®</a:t>
            </a:r>
            <a:r>
              <a:rPr lang="en-US" altLang="en-US" sz="800" dirty="0">
                <a:solidFill>
                  <a:srgbClr val="FFFFFF"/>
                </a:solidFill>
                <a:cs typeface="Arial" panose="020B0604020202020204" pitchFamily="34" charset="0"/>
              </a:rPr>
              <a:t> of Minnesota and Blue Plus</a:t>
            </a:r>
            <a:r>
              <a:rPr lang="en-US" altLang="en-US" sz="800" baseline="30000" dirty="0">
                <a:solidFill>
                  <a:srgbClr val="FFFFFF"/>
                </a:solidFill>
                <a:cs typeface="Arial" panose="020B0604020202020204" pitchFamily="34" charset="0"/>
              </a:rPr>
              <a:t>®</a:t>
            </a:r>
            <a:r>
              <a:rPr lang="en-US" altLang="en-US" sz="800" dirty="0">
                <a:solidFill>
                  <a:srgbClr val="FFFFFF"/>
                </a:solidFill>
                <a:cs typeface="Arial" panose="020B0604020202020204" pitchFamily="34" charset="0"/>
              </a:rPr>
              <a:t> are nonprofit independent licensees of the Blue Cross and Blue Shield Association.</a:t>
            </a:r>
            <a:endParaRPr lang="en-US" altLang="en-US" sz="600" dirty="0">
              <a:solidFill>
                <a:srgbClr val="FFFFFF"/>
              </a:solidFill>
              <a:cs typeface="Arial" panose="020B0604020202020204" pitchFamily="34" charset="0"/>
              <a:sym typeface="Arial" panose="020B0604020202020204" pitchFamily="34" charset="0"/>
            </a:endParaRPr>
          </a:p>
        </p:txBody>
      </p:sp>
      <p:sp>
        <p:nvSpPr>
          <p:cNvPr id="6" name="Rectangle 10"/>
          <p:cNvSpPr>
            <a:spLocks/>
          </p:cNvSpPr>
          <p:nvPr userDrawn="1"/>
        </p:nvSpPr>
        <p:spPr bwMode="auto">
          <a:xfrm>
            <a:off x="488953" y="6459541"/>
            <a:ext cx="1991783"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800" dirty="0">
                <a:solidFill>
                  <a:srgbClr val="FFFFFF"/>
                </a:solidFill>
                <a:cs typeface="Arial" panose="020B0604020202020204" pitchFamily="34" charset="0"/>
              </a:rPr>
              <a:t>Confidential and proprietary. </a:t>
            </a:r>
            <a:endParaRPr lang="en-US" altLang="en-US" sz="600" dirty="0">
              <a:solidFill>
                <a:srgbClr val="FFFFFF"/>
              </a:solidFill>
              <a:cs typeface="Arial" panose="020B0604020202020204" pitchFamily="34" charset="0"/>
              <a:sym typeface="Arial" panose="020B0604020202020204" pitchFamily="34" charset="0"/>
            </a:endParaRPr>
          </a:p>
        </p:txBody>
      </p:sp>
      <p:cxnSp>
        <p:nvCxnSpPr>
          <p:cNvPr id="7" name="Straight Connector 6"/>
          <p:cNvCxnSpPr/>
          <p:nvPr userDrawn="1"/>
        </p:nvCxnSpPr>
        <p:spPr>
          <a:xfrm>
            <a:off x="491067" y="5340351"/>
            <a:ext cx="11199284"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8"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459386" y="1112841"/>
            <a:ext cx="2230967"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userDrawn="1"/>
        </p:nvCxnSpPr>
        <p:spPr>
          <a:xfrm>
            <a:off x="491068" y="1277939"/>
            <a:ext cx="861271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11" name="Title 1"/>
          <p:cNvSpPr>
            <a:spLocks noGrp="1"/>
          </p:cNvSpPr>
          <p:nvPr>
            <p:ph type="ctrTitle"/>
          </p:nvPr>
        </p:nvSpPr>
        <p:spPr>
          <a:xfrm>
            <a:off x="440268" y="1941838"/>
            <a:ext cx="11252200" cy="1139977"/>
          </a:xfrm>
          <a:prstGeom prst="rect">
            <a:avLst/>
          </a:prstGeom>
        </p:spPr>
        <p:txBody>
          <a:bodyPr lIns="0" tIns="45712" rIns="91424" bIns="45712" anchor="b"/>
          <a:lstStyle>
            <a:lvl1pPr>
              <a:lnSpc>
                <a:spcPct val="100000"/>
              </a:lnSpc>
              <a:defRPr sz="2800" b="1" i="0" cap="all" baseline="0">
                <a:solidFill>
                  <a:srgbClr val="F9F9FF"/>
                </a:solidFill>
                <a:latin typeface="Arial"/>
                <a:cs typeface="Arial"/>
              </a:defRPr>
            </a:lvl1pPr>
          </a:lstStyle>
          <a:p>
            <a:r>
              <a:rPr lang="en-US"/>
              <a:t>Click to edit Master title style</a:t>
            </a:r>
            <a:endParaRPr lang="en-US" dirty="0"/>
          </a:p>
        </p:txBody>
      </p:sp>
      <p:sp>
        <p:nvSpPr>
          <p:cNvPr id="12" name="Text Placeholder 2"/>
          <p:cNvSpPr>
            <a:spLocks noGrp="1"/>
          </p:cNvSpPr>
          <p:nvPr>
            <p:ph type="body" sz="quarter" idx="14"/>
          </p:nvPr>
        </p:nvSpPr>
        <p:spPr>
          <a:xfrm>
            <a:off x="440268" y="3217827"/>
            <a:ext cx="11252200" cy="1848448"/>
          </a:xfrm>
          <a:prstGeom prst="rect">
            <a:avLst/>
          </a:prstGeom>
        </p:spPr>
        <p:txBody>
          <a:bodyPr vert="horz" lIns="0" tIns="0" rIns="0" bIns="0" anchor="t"/>
          <a:lstStyle>
            <a:lvl1pPr marL="0" indent="0">
              <a:lnSpc>
                <a:spcPct val="120000"/>
              </a:lnSpc>
              <a:buClrTx/>
              <a:buNone/>
              <a:defRPr sz="1800" b="0">
                <a:solidFill>
                  <a:schemeClr val="bg1"/>
                </a:solidFill>
              </a:defRPr>
            </a:lvl1pPr>
            <a:lvl2pPr>
              <a:lnSpc>
                <a:spcPct val="120000"/>
              </a:lnSpc>
              <a:buClrTx/>
              <a:defRPr sz="1800">
                <a:solidFill>
                  <a:srgbClr val="003359"/>
                </a:solidFill>
              </a:defRPr>
            </a:lvl2pPr>
            <a:lvl3pPr>
              <a:lnSpc>
                <a:spcPct val="120000"/>
              </a:lnSpc>
              <a:buClrTx/>
              <a:defRPr sz="1600">
                <a:solidFill>
                  <a:srgbClr val="003359"/>
                </a:solidFill>
              </a:defRPr>
            </a:lvl3pPr>
            <a:lvl4pPr>
              <a:lnSpc>
                <a:spcPct val="120000"/>
              </a:lnSpc>
              <a:buClrTx/>
              <a:defRPr sz="1400">
                <a:solidFill>
                  <a:srgbClr val="003359"/>
                </a:solidFill>
              </a:defRPr>
            </a:lvl4pPr>
            <a:lvl5pPr>
              <a:lnSpc>
                <a:spcPct val="120000"/>
              </a:lnSpc>
              <a:buClrTx/>
              <a:defRPr sz="1400">
                <a:solidFill>
                  <a:srgbClr val="003359"/>
                </a:solidFill>
              </a:defRPr>
            </a:lvl5pPr>
          </a:lstStyle>
          <a:p>
            <a:pPr lvl="0"/>
            <a:r>
              <a:rPr lang="en-US"/>
              <a:t>Edit Master text styles</a:t>
            </a:r>
          </a:p>
        </p:txBody>
      </p:sp>
    </p:spTree>
    <p:extLst>
      <p:ext uri="{BB962C8B-B14F-4D97-AF65-F5344CB8AC3E}">
        <p14:creationId xmlns:p14="http://schemas.microsoft.com/office/powerpoint/2010/main" val="29554506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hank You Slide Option 2">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anchor="ctr"/>
          <a:lstStyle/>
          <a:p>
            <a:pPr algn="ctr" defTabSz="457107" eaLnBrk="1" fontAlgn="auto" hangingPunct="1">
              <a:spcBef>
                <a:spcPts val="0"/>
              </a:spcBef>
              <a:spcAft>
                <a:spcPts val="0"/>
              </a:spcAft>
              <a:defRPr/>
            </a:pPr>
            <a:endParaRPr lang="en-US" sz="1800" dirty="0"/>
          </a:p>
        </p:txBody>
      </p:sp>
      <p:sp>
        <p:nvSpPr>
          <p:cNvPr id="5" name="Rectangle 10"/>
          <p:cNvSpPr>
            <a:spLocks/>
          </p:cNvSpPr>
          <p:nvPr userDrawn="1"/>
        </p:nvSpPr>
        <p:spPr bwMode="auto">
          <a:xfrm>
            <a:off x="2673351" y="6459541"/>
            <a:ext cx="900430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defRPr/>
            </a:pPr>
            <a:r>
              <a:rPr lang="en-US" altLang="en-US" sz="800" dirty="0">
                <a:solidFill>
                  <a:srgbClr val="FFFFFF"/>
                </a:solidFill>
                <a:cs typeface="Arial" panose="020B0604020202020204" pitchFamily="34" charset="0"/>
              </a:rPr>
              <a:t>Blue Cross</a:t>
            </a:r>
            <a:r>
              <a:rPr lang="en-US" altLang="en-US" sz="800" baseline="30000" dirty="0">
                <a:solidFill>
                  <a:srgbClr val="FFFFFF"/>
                </a:solidFill>
                <a:cs typeface="Arial" panose="020B0604020202020204" pitchFamily="34" charset="0"/>
              </a:rPr>
              <a:t>®</a:t>
            </a:r>
            <a:r>
              <a:rPr lang="en-US" altLang="en-US" sz="800" dirty="0">
                <a:solidFill>
                  <a:srgbClr val="FFFFFF"/>
                </a:solidFill>
                <a:cs typeface="Arial" panose="020B0604020202020204" pitchFamily="34" charset="0"/>
              </a:rPr>
              <a:t> and Blue Shield</a:t>
            </a:r>
            <a:r>
              <a:rPr lang="en-US" altLang="en-US" sz="800" baseline="30000" dirty="0">
                <a:solidFill>
                  <a:srgbClr val="FFFFFF"/>
                </a:solidFill>
                <a:cs typeface="Arial" panose="020B0604020202020204" pitchFamily="34" charset="0"/>
              </a:rPr>
              <a:t>®</a:t>
            </a:r>
            <a:r>
              <a:rPr lang="en-US" altLang="en-US" sz="800" dirty="0">
                <a:solidFill>
                  <a:srgbClr val="FFFFFF"/>
                </a:solidFill>
                <a:cs typeface="Arial" panose="020B0604020202020204" pitchFamily="34" charset="0"/>
              </a:rPr>
              <a:t> of Minnesota and Blue Plus</a:t>
            </a:r>
            <a:r>
              <a:rPr lang="en-US" altLang="en-US" sz="800" baseline="30000" dirty="0">
                <a:solidFill>
                  <a:srgbClr val="FFFFFF"/>
                </a:solidFill>
                <a:cs typeface="Arial" panose="020B0604020202020204" pitchFamily="34" charset="0"/>
              </a:rPr>
              <a:t>®</a:t>
            </a:r>
            <a:r>
              <a:rPr lang="en-US" altLang="en-US" sz="800" dirty="0">
                <a:solidFill>
                  <a:srgbClr val="FFFFFF"/>
                </a:solidFill>
                <a:cs typeface="Arial" panose="020B0604020202020204" pitchFamily="34" charset="0"/>
              </a:rPr>
              <a:t> are nonprofit independent licensees of the Blue Cross and Blue Shield Association.</a:t>
            </a:r>
            <a:endParaRPr lang="en-US" altLang="en-US" sz="600" dirty="0">
              <a:solidFill>
                <a:srgbClr val="FFFFFF"/>
              </a:solidFill>
              <a:cs typeface="Arial" panose="020B0604020202020204" pitchFamily="34" charset="0"/>
              <a:sym typeface="Arial" panose="020B0604020202020204" pitchFamily="34" charset="0"/>
            </a:endParaRPr>
          </a:p>
        </p:txBody>
      </p:sp>
      <p:sp>
        <p:nvSpPr>
          <p:cNvPr id="6" name="Rectangle 10"/>
          <p:cNvSpPr>
            <a:spLocks/>
          </p:cNvSpPr>
          <p:nvPr userDrawn="1"/>
        </p:nvSpPr>
        <p:spPr bwMode="auto">
          <a:xfrm>
            <a:off x="488953" y="6459541"/>
            <a:ext cx="1991783"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800" dirty="0">
                <a:solidFill>
                  <a:srgbClr val="FFFFFF"/>
                </a:solidFill>
                <a:cs typeface="Arial" panose="020B0604020202020204" pitchFamily="34" charset="0"/>
              </a:rPr>
              <a:t>Confidential and proprietary. </a:t>
            </a:r>
            <a:endParaRPr lang="en-US" altLang="en-US" sz="600" dirty="0">
              <a:solidFill>
                <a:srgbClr val="FFFFFF"/>
              </a:solidFill>
              <a:cs typeface="Arial" panose="020B0604020202020204" pitchFamily="34" charset="0"/>
              <a:sym typeface="Arial" panose="020B0604020202020204" pitchFamily="34" charset="0"/>
            </a:endParaRPr>
          </a:p>
        </p:txBody>
      </p:sp>
      <p:cxnSp>
        <p:nvCxnSpPr>
          <p:cNvPr id="7" name="Straight Connector 6"/>
          <p:cNvCxnSpPr/>
          <p:nvPr userDrawn="1"/>
        </p:nvCxnSpPr>
        <p:spPr>
          <a:xfrm>
            <a:off x="491067" y="5340351"/>
            <a:ext cx="11199284"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pic>
        <p:nvPicPr>
          <p:cNvPr id="8"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459386" y="635002"/>
            <a:ext cx="2230967"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userDrawn="1"/>
        </p:nvCxnSpPr>
        <p:spPr>
          <a:xfrm>
            <a:off x="491068" y="800100"/>
            <a:ext cx="8612717" cy="0"/>
          </a:xfrm>
          <a:prstGeom prst="line">
            <a:avLst/>
          </a:prstGeom>
          <a:ln>
            <a:solidFill>
              <a:srgbClr val="FFFFFF"/>
            </a:solidFill>
          </a:ln>
        </p:spPr>
        <p:style>
          <a:lnRef idx="1">
            <a:schemeClr val="dk1"/>
          </a:lnRef>
          <a:fillRef idx="0">
            <a:schemeClr val="dk1"/>
          </a:fillRef>
          <a:effectRef idx="0">
            <a:schemeClr val="dk1"/>
          </a:effectRef>
          <a:fontRef idx="minor">
            <a:schemeClr val="tx1"/>
          </a:fontRef>
        </p:style>
      </p:cxnSp>
      <p:sp>
        <p:nvSpPr>
          <p:cNvPr id="11" name="Title 1"/>
          <p:cNvSpPr>
            <a:spLocks noGrp="1"/>
          </p:cNvSpPr>
          <p:nvPr>
            <p:ph type="ctrTitle"/>
          </p:nvPr>
        </p:nvSpPr>
        <p:spPr>
          <a:xfrm>
            <a:off x="440268" y="1941838"/>
            <a:ext cx="11252200" cy="1139977"/>
          </a:xfrm>
          <a:prstGeom prst="rect">
            <a:avLst/>
          </a:prstGeom>
        </p:spPr>
        <p:txBody>
          <a:bodyPr lIns="0" tIns="45712" rIns="91424" bIns="45712" anchor="b"/>
          <a:lstStyle>
            <a:lvl1pPr>
              <a:lnSpc>
                <a:spcPct val="100000"/>
              </a:lnSpc>
              <a:defRPr sz="2800" b="1" i="0" cap="all" baseline="0">
                <a:solidFill>
                  <a:srgbClr val="F9F9FF"/>
                </a:solidFill>
                <a:latin typeface="Arial"/>
                <a:cs typeface="Arial"/>
              </a:defRPr>
            </a:lvl1pPr>
          </a:lstStyle>
          <a:p>
            <a:r>
              <a:rPr lang="en-US"/>
              <a:t>Click to edit Master title style</a:t>
            </a:r>
            <a:endParaRPr lang="en-US" dirty="0"/>
          </a:p>
        </p:txBody>
      </p:sp>
      <p:sp>
        <p:nvSpPr>
          <p:cNvPr id="12" name="Text Placeholder 2"/>
          <p:cNvSpPr>
            <a:spLocks noGrp="1"/>
          </p:cNvSpPr>
          <p:nvPr>
            <p:ph type="body" sz="quarter" idx="14"/>
          </p:nvPr>
        </p:nvSpPr>
        <p:spPr>
          <a:xfrm>
            <a:off x="440268" y="3217827"/>
            <a:ext cx="11252200" cy="1848448"/>
          </a:xfrm>
          <a:prstGeom prst="rect">
            <a:avLst/>
          </a:prstGeom>
        </p:spPr>
        <p:txBody>
          <a:bodyPr vert="horz" lIns="0" tIns="0" rIns="0" bIns="0" anchor="t"/>
          <a:lstStyle>
            <a:lvl1pPr marL="0" indent="0">
              <a:lnSpc>
                <a:spcPct val="120000"/>
              </a:lnSpc>
              <a:buClrTx/>
              <a:buNone/>
              <a:defRPr sz="1800" b="0">
                <a:solidFill>
                  <a:schemeClr val="bg1"/>
                </a:solidFill>
              </a:defRPr>
            </a:lvl1pPr>
            <a:lvl2pPr>
              <a:lnSpc>
                <a:spcPct val="120000"/>
              </a:lnSpc>
              <a:buClrTx/>
              <a:defRPr sz="1800">
                <a:solidFill>
                  <a:srgbClr val="003359"/>
                </a:solidFill>
              </a:defRPr>
            </a:lvl2pPr>
            <a:lvl3pPr>
              <a:lnSpc>
                <a:spcPct val="120000"/>
              </a:lnSpc>
              <a:buClrTx/>
              <a:defRPr sz="1600">
                <a:solidFill>
                  <a:srgbClr val="003359"/>
                </a:solidFill>
              </a:defRPr>
            </a:lvl3pPr>
            <a:lvl4pPr>
              <a:lnSpc>
                <a:spcPct val="120000"/>
              </a:lnSpc>
              <a:buClrTx/>
              <a:defRPr sz="1400">
                <a:solidFill>
                  <a:srgbClr val="003359"/>
                </a:solidFill>
              </a:defRPr>
            </a:lvl4pPr>
            <a:lvl5pPr>
              <a:lnSpc>
                <a:spcPct val="120000"/>
              </a:lnSpc>
              <a:buClrTx/>
              <a:defRPr sz="1400">
                <a:solidFill>
                  <a:srgbClr val="003359"/>
                </a:solidFill>
              </a:defRPr>
            </a:lvl5pPr>
          </a:lstStyle>
          <a:p>
            <a:pPr lvl="0"/>
            <a:r>
              <a:rPr lang="en-US"/>
              <a:t>Edit Master text styles</a:t>
            </a:r>
          </a:p>
        </p:txBody>
      </p:sp>
    </p:spTree>
    <p:extLst>
      <p:ext uri="{BB962C8B-B14F-4D97-AF65-F5344CB8AC3E}">
        <p14:creationId xmlns:p14="http://schemas.microsoft.com/office/powerpoint/2010/main" val="12404793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hank You Slide Option 3">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anchor="ctr"/>
          <a:lstStyle/>
          <a:p>
            <a:pPr algn="ctr" defTabSz="457107" eaLnBrk="1" fontAlgn="auto" hangingPunct="1">
              <a:spcBef>
                <a:spcPts val="0"/>
              </a:spcBef>
              <a:spcAft>
                <a:spcPts val="0"/>
              </a:spcAft>
              <a:defRPr/>
            </a:pPr>
            <a:endParaRPr lang="en-US" sz="1800" dirty="0"/>
          </a:p>
        </p:txBody>
      </p:sp>
      <p:sp>
        <p:nvSpPr>
          <p:cNvPr id="5" name="Rectangle 10"/>
          <p:cNvSpPr>
            <a:spLocks/>
          </p:cNvSpPr>
          <p:nvPr userDrawn="1"/>
        </p:nvSpPr>
        <p:spPr bwMode="auto">
          <a:xfrm>
            <a:off x="2673351" y="6459541"/>
            <a:ext cx="900430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defRPr/>
            </a:pPr>
            <a:r>
              <a:rPr lang="en-US" altLang="en-US" sz="800" dirty="0">
                <a:solidFill>
                  <a:srgbClr val="7F7F7F"/>
                </a:solidFill>
                <a:cs typeface="Arial" panose="020B0604020202020204" pitchFamily="34" charset="0"/>
              </a:rPr>
              <a:t>Blue Cross</a:t>
            </a:r>
            <a:r>
              <a:rPr lang="en-US" altLang="en-US" sz="800" baseline="30000" dirty="0">
                <a:solidFill>
                  <a:srgbClr val="7F7F7F"/>
                </a:solidFill>
                <a:cs typeface="Arial" panose="020B0604020202020204" pitchFamily="34" charset="0"/>
              </a:rPr>
              <a:t>®</a:t>
            </a:r>
            <a:r>
              <a:rPr lang="en-US" altLang="en-US" sz="800" dirty="0">
                <a:solidFill>
                  <a:srgbClr val="7F7F7F"/>
                </a:solidFill>
                <a:cs typeface="Arial" panose="020B0604020202020204" pitchFamily="34" charset="0"/>
              </a:rPr>
              <a:t> and Blue Shield</a:t>
            </a:r>
            <a:r>
              <a:rPr lang="en-US" altLang="en-US" sz="800" baseline="30000" dirty="0">
                <a:solidFill>
                  <a:srgbClr val="7F7F7F"/>
                </a:solidFill>
                <a:cs typeface="Arial" panose="020B0604020202020204" pitchFamily="34" charset="0"/>
              </a:rPr>
              <a:t>®</a:t>
            </a:r>
            <a:r>
              <a:rPr lang="en-US" altLang="en-US" sz="800" dirty="0">
                <a:solidFill>
                  <a:srgbClr val="7F7F7F"/>
                </a:solidFill>
                <a:cs typeface="Arial" panose="020B0604020202020204" pitchFamily="34" charset="0"/>
              </a:rPr>
              <a:t> of Minnesota and Blue Plus</a:t>
            </a:r>
            <a:r>
              <a:rPr lang="en-US" altLang="en-US" sz="800" baseline="30000" dirty="0">
                <a:solidFill>
                  <a:srgbClr val="7F7F7F"/>
                </a:solidFill>
                <a:cs typeface="Arial" panose="020B0604020202020204" pitchFamily="34" charset="0"/>
              </a:rPr>
              <a:t>®</a:t>
            </a:r>
            <a:r>
              <a:rPr lang="en-US" altLang="en-US" sz="800" dirty="0">
                <a:solidFill>
                  <a:srgbClr val="7F7F7F"/>
                </a:solidFill>
                <a:cs typeface="Arial" panose="020B0604020202020204" pitchFamily="34" charset="0"/>
              </a:rPr>
              <a:t> are nonprofit independent licensees of the Blue Cross and Blue Shield Association.</a:t>
            </a:r>
            <a:endParaRPr lang="en-US" altLang="en-US" sz="600" dirty="0">
              <a:solidFill>
                <a:srgbClr val="7F7F7F"/>
              </a:solidFill>
              <a:cs typeface="Arial" panose="020B0604020202020204" pitchFamily="34" charset="0"/>
              <a:sym typeface="Arial" panose="020B0604020202020204" pitchFamily="34" charset="0"/>
            </a:endParaRPr>
          </a:p>
        </p:txBody>
      </p:sp>
      <p:sp>
        <p:nvSpPr>
          <p:cNvPr id="6" name="Rectangle 10"/>
          <p:cNvSpPr>
            <a:spLocks/>
          </p:cNvSpPr>
          <p:nvPr userDrawn="1"/>
        </p:nvSpPr>
        <p:spPr bwMode="auto">
          <a:xfrm>
            <a:off x="488953" y="6459541"/>
            <a:ext cx="1991783"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800" dirty="0">
                <a:solidFill>
                  <a:srgbClr val="7F7F7F"/>
                </a:solidFill>
                <a:cs typeface="Arial" panose="020B0604020202020204" pitchFamily="34" charset="0"/>
              </a:rPr>
              <a:t>Confidential and proprietary. </a:t>
            </a:r>
            <a:endParaRPr lang="en-US" altLang="en-US" sz="600" dirty="0">
              <a:solidFill>
                <a:srgbClr val="7F7F7F"/>
              </a:solidFill>
              <a:cs typeface="Arial" panose="020B0604020202020204" pitchFamily="34" charset="0"/>
              <a:sym typeface="Arial" panose="020B0604020202020204" pitchFamily="34" charset="0"/>
            </a:endParaRPr>
          </a:p>
        </p:txBody>
      </p:sp>
      <p:cxnSp>
        <p:nvCxnSpPr>
          <p:cNvPr id="7" name="Straight Connector 6"/>
          <p:cNvCxnSpPr/>
          <p:nvPr userDrawn="1"/>
        </p:nvCxnSpPr>
        <p:spPr>
          <a:xfrm>
            <a:off x="491067" y="5340351"/>
            <a:ext cx="11199284"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8"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459386" y="644527"/>
            <a:ext cx="2230967"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userDrawn="1"/>
        </p:nvCxnSpPr>
        <p:spPr>
          <a:xfrm>
            <a:off x="491068" y="811213"/>
            <a:ext cx="861271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11" name="Title 1"/>
          <p:cNvSpPr>
            <a:spLocks noGrp="1"/>
          </p:cNvSpPr>
          <p:nvPr>
            <p:ph type="ctrTitle"/>
          </p:nvPr>
        </p:nvSpPr>
        <p:spPr>
          <a:xfrm>
            <a:off x="440268" y="1941838"/>
            <a:ext cx="11252200" cy="1139977"/>
          </a:xfrm>
          <a:prstGeom prst="rect">
            <a:avLst/>
          </a:prstGeom>
        </p:spPr>
        <p:txBody>
          <a:bodyPr lIns="0" tIns="45712" rIns="91424" bIns="45712" anchor="b"/>
          <a:lstStyle>
            <a:lvl1pPr>
              <a:lnSpc>
                <a:spcPct val="100000"/>
              </a:lnSpc>
              <a:defRPr sz="2800" b="1" i="0" cap="all" baseline="0">
                <a:solidFill>
                  <a:schemeClr val="tx2"/>
                </a:solidFill>
                <a:latin typeface="Arial"/>
                <a:cs typeface="Arial"/>
              </a:defRPr>
            </a:lvl1pPr>
          </a:lstStyle>
          <a:p>
            <a:r>
              <a:rPr lang="en-US"/>
              <a:t>Click to edit Master title style</a:t>
            </a:r>
            <a:endParaRPr lang="en-US" dirty="0"/>
          </a:p>
        </p:txBody>
      </p:sp>
      <p:sp>
        <p:nvSpPr>
          <p:cNvPr id="12" name="Text Placeholder 2"/>
          <p:cNvSpPr>
            <a:spLocks noGrp="1"/>
          </p:cNvSpPr>
          <p:nvPr>
            <p:ph type="body" sz="quarter" idx="14"/>
          </p:nvPr>
        </p:nvSpPr>
        <p:spPr>
          <a:xfrm>
            <a:off x="440268" y="3217827"/>
            <a:ext cx="11252200" cy="1848448"/>
          </a:xfrm>
          <a:prstGeom prst="rect">
            <a:avLst/>
          </a:prstGeom>
        </p:spPr>
        <p:txBody>
          <a:bodyPr vert="horz" lIns="0" tIns="0" rIns="0" bIns="0" anchor="t"/>
          <a:lstStyle>
            <a:lvl1pPr marL="0" indent="0">
              <a:lnSpc>
                <a:spcPct val="120000"/>
              </a:lnSpc>
              <a:buClrTx/>
              <a:buNone/>
              <a:defRPr sz="1800" b="0">
                <a:solidFill>
                  <a:schemeClr val="tx2"/>
                </a:solidFill>
              </a:defRPr>
            </a:lvl1pPr>
            <a:lvl2pPr>
              <a:lnSpc>
                <a:spcPct val="120000"/>
              </a:lnSpc>
              <a:buClrTx/>
              <a:defRPr sz="1800">
                <a:solidFill>
                  <a:srgbClr val="003359"/>
                </a:solidFill>
              </a:defRPr>
            </a:lvl2pPr>
            <a:lvl3pPr>
              <a:lnSpc>
                <a:spcPct val="120000"/>
              </a:lnSpc>
              <a:buClrTx/>
              <a:defRPr sz="1600">
                <a:solidFill>
                  <a:srgbClr val="003359"/>
                </a:solidFill>
              </a:defRPr>
            </a:lvl3pPr>
            <a:lvl4pPr>
              <a:lnSpc>
                <a:spcPct val="120000"/>
              </a:lnSpc>
              <a:buClrTx/>
              <a:defRPr sz="1400">
                <a:solidFill>
                  <a:srgbClr val="003359"/>
                </a:solidFill>
              </a:defRPr>
            </a:lvl4pPr>
            <a:lvl5pPr>
              <a:lnSpc>
                <a:spcPct val="120000"/>
              </a:lnSpc>
              <a:buClrTx/>
              <a:defRPr sz="1400">
                <a:solidFill>
                  <a:srgbClr val="003359"/>
                </a:solidFill>
              </a:defRPr>
            </a:lvl5pPr>
          </a:lstStyle>
          <a:p>
            <a:pPr lvl="0"/>
            <a:r>
              <a:rPr lang="en-US"/>
              <a:t>Edit Master text styles</a:t>
            </a:r>
          </a:p>
        </p:txBody>
      </p:sp>
    </p:spTree>
    <p:extLst>
      <p:ext uri="{BB962C8B-B14F-4D97-AF65-F5344CB8AC3E}">
        <p14:creationId xmlns:p14="http://schemas.microsoft.com/office/powerpoint/2010/main" val="31687352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End slide">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a:xfrm>
            <a:off x="501652" y="4211955"/>
            <a:ext cx="8528936" cy="2169796"/>
          </a:xfrm>
        </p:spPr>
        <p:txBody>
          <a:bodyPr anchor="b" anchorCtr="0"/>
          <a:lstStyle>
            <a:lvl1pPr>
              <a:lnSpc>
                <a:spcPct val="100000"/>
              </a:lnSpc>
              <a:spcAft>
                <a:spcPts val="600"/>
              </a:spcAft>
              <a:defRPr sz="900"/>
            </a:lvl1pPr>
          </a:lstStyle>
          <a:p>
            <a:pPr lvl="0"/>
            <a:r>
              <a:rPr lang="en-US" noProof="0"/>
              <a:t>Edit Master text styles</a:t>
            </a:r>
          </a:p>
        </p:txBody>
      </p:sp>
      <p:sp>
        <p:nvSpPr>
          <p:cNvPr id="3" name="Picture Placeholder 2"/>
          <p:cNvSpPr>
            <a:spLocks noGrp="1"/>
          </p:cNvSpPr>
          <p:nvPr>
            <p:ph type="pic" sz="quarter" idx="14" hasCustomPrompt="1"/>
          </p:nvPr>
        </p:nvSpPr>
        <p:spPr>
          <a:xfrm>
            <a:off x="9370849" y="4211955"/>
            <a:ext cx="2319503" cy="1725448"/>
          </a:xfrm>
        </p:spPr>
        <p:txBody>
          <a:bodyPr anchor="ctr" anchorCtr="0"/>
          <a:lstStyle>
            <a:lvl1pPr algn="ctr">
              <a:defRPr sz="900"/>
            </a:lvl1pPr>
          </a:lstStyle>
          <a:p>
            <a:r>
              <a:rPr lang="en-US" sz="900" noProof="0" dirty="0"/>
              <a:t>Insert sponsorship mark here</a:t>
            </a:r>
            <a:endParaRPr lang="en-US" noProof="0" dirty="0"/>
          </a:p>
        </p:txBody>
      </p:sp>
      <p:sp>
        <p:nvSpPr>
          <p:cNvPr id="8" name="Text Placeholder 7"/>
          <p:cNvSpPr>
            <a:spLocks noGrp="1"/>
          </p:cNvSpPr>
          <p:nvPr>
            <p:ph type="body" sz="quarter" idx="15"/>
          </p:nvPr>
        </p:nvSpPr>
        <p:spPr>
          <a:xfrm>
            <a:off x="9370851" y="6018028"/>
            <a:ext cx="2319501" cy="363723"/>
          </a:xfrm>
        </p:spPr>
        <p:txBody>
          <a:bodyPr anchor="b" anchorCtr="0"/>
          <a:lstStyle>
            <a:lvl1pPr>
              <a:lnSpc>
                <a:spcPct val="100000"/>
              </a:lnSpc>
              <a:defRPr sz="951"/>
            </a:lvl1pPr>
          </a:lstStyle>
          <a:p>
            <a:pPr lvl="0"/>
            <a:r>
              <a:rPr lang="en-US" noProof="0"/>
              <a:t>Edit Master text styles</a:t>
            </a:r>
          </a:p>
        </p:txBody>
      </p:sp>
      <p:grpSp>
        <p:nvGrpSpPr>
          <p:cNvPr id="2" name="Group 1"/>
          <p:cNvGrpSpPr/>
          <p:nvPr userDrawn="1"/>
        </p:nvGrpSpPr>
        <p:grpSpPr>
          <a:xfrm>
            <a:off x="503988" y="378000"/>
            <a:ext cx="2160000" cy="307976"/>
            <a:chOff x="377991" y="378000"/>
            <a:chExt cx="1620000" cy="307976"/>
          </a:xfrm>
        </p:grpSpPr>
        <p:sp>
          <p:nvSpPr>
            <p:cNvPr id="10" name="Oval 5"/>
            <p:cNvSpPr>
              <a:spLocks noChangeArrowheads="1"/>
            </p:cNvSpPr>
            <p:nvPr userDrawn="1"/>
          </p:nvSpPr>
          <p:spPr bwMode="auto">
            <a:xfrm>
              <a:off x="1911065" y="598663"/>
              <a:ext cx="86926" cy="87313"/>
            </a:xfrm>
            <a:prstGeom prst="ellipse">
              <a:avLst/>
            </a:prstGeom>
            <a:solidFill>
              <a:srgbClr val="87C546"/>
            </a:solidFill>
            <a:ln>
              <a:noFill/>
            </a:ln>
          </p:spPr>
          <p:txBody>
            <a:bodyPr vert="horz" wrap="square" lIns="91440" tIns="45720" rIns="91440" bIns="45720" numCol="1" anchor="t" anchorCtr="0" compatLnSpc="1">
              <a:prstTxWarp prst="textNoShape">
                <a:avLst/>
              </a:prstTxWarp>
            </a:bodyPr>
            <a:lstStyle/>
            <a:p>
              <a:endParaRPr lang="en-US" sz="1800" noProof="0" dirty="0">
                <a:solidFill>
                  <a:schemeClr val="bg1"/>
                </a:solidFill>
              </a:endParaRPr>
            </a:p>
          </p:txBody>
        </p:sp>
        <p:sp>
          <p:nvSpPr>
            <p:cNvPr id="11" name="Freeform 6"/>
            <p:cNvSpPr>
              <a:spLocks noEditPoints="1"/>
            </p:cNvSpPr>
            <p:nvPr userDrawn="1"/>
          </p:nvSpPr>
          <p:spPr bwMode="auto">
            <a:xfrm>
              <a:off x="377991" y="379588"/>
              <a:ext cx="246556"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800" noProof="0" dirty="0">
                <a:solidFill>
                  <a:schemeClr val="accent1"/>
                </a:solidFill>
              </a:endParaRPr>
            </a:p>
          </p:txBody>
        </p:sp>
        <p:sp>
          <p:nvSpPr>
            <p:cNvPr id="12" name="Rectangle 7"/>
            <p:cNvSpPr>
              <a:spLocks noChangeArrowheads="1"/>
            </p:cNvSpPr>
            <p:nvPr userDrawn="1"/>
          </p:nvSpPr>
          <p:spPr bwMode="auto">
            <a:xfrm>
              <a:off x="883747" y="378000"/>
              <a:ext cx="74282" cy="303213"/>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800" noProof="0" dirty="0">
                <a:solidFill>
                  <a:schemeClr val="accent1"/>
                </a:solidFill>
              </a:endParaRPr>
            </a:p>
          </p:txBody>
        </p:sp>
        <p:sp>
          <p:nvSpPr>
            <p:cNvPr id="13" name="Freeform 8"/>
            <p:cNvSpPr>
              <a:spLocks noEditPoints="1"/>
            </p:cNvSpPr>
            <p:nvPr userDrawn="1"/>
          </p:nvSpPr>
          <p:spPr bwMode="auto">
            <a:xfrm>
              <a:off x="988059" y="452613"/>
              <a:ext cx="214946"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800" noProof="0" dirty="0">
                <a:solidFill>
                  <a:schemeClr val="accent1"/>
                </a:solidFill>
              </a:endParaRPr>
            </a:p>
          </p:txBody>
        </p:sp>
        <p:sp>
          <p:nvSpPr>
            <p:cNvPr id="14" name="Rectangle 9"/>
            <p:cNvSpPr>
              <a:spLocks noChangeArrowheads="1"/>
            </p:cNvSpPr>
            <p:nvPr userDrawn="1"/>
          </p:nvSpPr>
          <p:spPr bwMode="auto">
            <a:xfrm>
              <a:off x="1233035" y="455788"/>
              <a:ext cx="74282" cy="225425"/>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800" noProof="0" dirty="0">
                <a:solidFill>
                  <a:schemeClr val="accent1"/>
                </a:solidFill>
              </a:endParaRPr>
            </a:p>
          </p:txBody>
        </p:sp>
        <p:sp>
          <p:nvSpPr>
            <p:cNvPr id="15" name="Rectangle 10"/>
            <p:cNvSpPr>
              <a:spLocks noChangeArrowheads="1"/>
            </p:cNvSpPr>
            <p:nvPr userDrawn="1"/>
          </p:nvSpPr>
          <p:spPr bwMode="auto">
            <a:xfrm>
              <a:off x="1233035" y="378000"/>
              <a:ext cx="74282" cy="50800"/>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800" noProof="0" dirty="0">
                <a:solidFill>
                  <a:schemeClr val="accent1"/>
                </a:solidFill>
              </a:endParaRPr>
            </a:p>
          </p:txBody>
        </p:sp>
        <p:sp>
          <p:nvSpPr>
            <p:cNvPr id="16" name="Freeform 11"/>
            <p:cNvSpPr>
              <a:spLocks/>
            </p:cNvSpPr>
            <p:nvPr userDrawn="1"/>
          </p:nvSpPr>
          <p:spPr bwMode="auto">
            <a:xfrm>
              <a:off x="1337347" y="384350"/>
              <a:ext cx="158049"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800" noProof="0" dirty="0">
                <a:solidFill>
                  <a:schemeClr val="accent1"/>
                </a:solidFill>
              </a:endParaRPr>
            </a:p>
          </p:txBody>
        </p:sp>
        <p:sp>
          <p:nvSpPr>
            <p:cNvPr id="17" name="Freeform 12"/>
            <p:cNvSpPr>
              <a:spLocks/>
            </p:cNvSpPr>
            <p:nvPr userDrawn="1"/>
          </p:nvSpPr>
          <p:spPr bwMode="auto">
            <a:xfrm>
              <a:off x="1509621" y="384350"/>
              <a:ext cx="158049"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800" noProof="0" dirty="0">
                <a:solidFill>
                  <a:schemeClr val="accent1"/>
                </a:solidFill>
              </a:endParaRPr>
            </a:p>
          </p:txBody>
        </p:sp>
        <p:sp>
          <p:nvSpPr>
            <p:cNvPr id="18" name="Freeform 13"/>
            <p:cNvSpPr>
              <a:spLocks noEditPoints="1"/>
            </p:cNvSpPr>
            <p:nvPr userDrawn="1"/>
          </p:nvSpPr>
          <p:spPr bwMode="auto">
            <a:xfrm>
              <a:off x="1683474" y="452613"/>
              <a:ext cx="210204"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800" noProof="0" dirty="0">
                <a:solidFill>
                  <a:schemeClr val="accent1"/>
                </a:solidFill>
              </a:endParaRPr>
            </a:p>
          </p:txBody>
        </p:sp>
        <p:sp>
          <p:nvSpPr>
            <p:cNvPr id="19" name="Freeform 14"/>
            <p:cNvSpPr>
              <a:spLocks noEditPoints="1"/>
            </p:cNvSpPr>
            <p:nvPr userDrawn="1"/>
          </p:nvSpPr>
          <p:spPr bwMode="auto">
            <a:xfrm>
              <a:off x="646674" y="452613"/>
              <a:ext cx="208624"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sz="1800" noProof="0" dirty="0">
                <a:solidFill>
                  <a:schemeClr val="accent1"/>
                </a:solidFill>
              </a:endParaRPr>
            </a:p>
          </p:txBody>
        </p:sp>
      </p:grpSp>
    </p:spTree>
    <p:extLst>
      <p:ext uri="{BB962C8B-B14F-4D97-AF65-F5344CB8AC3E}">
        <p14:creationId xmlns:p14="http://schemas.microsoft.com/office/powerpoint/2010/main" val="37408604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itle Slide (Photo #1)">
    <p:spTree>
      <p:nvGrpSpPr>
        <p:cNvPr id="1" name=""/>
        <p:cNvGrpSpPr/>
        <p:nvPr/>
      </p:nvGrpSpPr>
      <p:grpSpPr>
        <a:xfrm>
          <a:off x="0" y="0"/>
          <a:ext cx="0" cy="0"/>
          <a:chOff x="0" y="0"/>
          <a:chExt cx="0" cy="0"/>
        </a:xfrm>
      </p:grpSpPr>
      <p:pic>
        <p:nvPicPr>
          <p:cNvPr id="4" name="Picture 7" descr="0285_BCNAT-23942-040Z-v2_tint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5"/>
          <p:cNvSpPr>
            <a:spLocks noChangeAspect="1"/>
          </p:cNvSpPr>
          <p:nvPr userDrawn="1"/>
        </p:nvSpPr>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endParaRPr lang="en-US" altLang="en-US" sz="1800" dirty="0"/>
          </a:p>
        </p:txBody>
      </p:sp>
      <p:sp>
        <p:nvSpPr>
          <p:cNvPr id="6" name="Picture 5"/>
          <p:cNvSpPr>
            <a:spLocks noChangeAspect="1"/>
          </p:cNvSpPr>
          <p:nvPr userDrawn="1"/>
        </p:nvSpPr>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endParaRPr lang="en-US" altLang="en-US" sz="1800" dirty="0"/>
          </a:p>
        </p:txBody>
      </p:sp>
      <p:sp>
        <p:nvSpPr>
          <p:cNvPr id="7" name="Rectangle 10"/>
          <p:cNvSpPr>
            <a:spLocks/>
          </p:cNvSpPr>
          <p:nvPr userDrawn="1"/>
        </p:nvSpPr>
        <p:spPr bwMode="auto">
          <a:xfrm>
            <a:off x="2673351" y="6459539"/>
            <a:ext cx="900430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defRPr/>
            </a:pPr>
            <a:r>
              <a:rPr lang="en-US" altLang="en-US" sz="800" dirty="0">
                <a:solidFill>
                  <a:srgbClr val="FFFFFF"/>
                </a:solidFill>
                <a:cs typeface="Arial" panose="020B0604020202020204" pitchFamily="34" charset="0"/>
              </a:rPr>
              <a:t>Blue Cross</a:t>
            </a:r>
            <a:r>
              <a:rPr lang="en-US" altLang="en-US" sz="800" baseline="30000" dirty="0">
                <a:solidFill>
                  <a:srgbClr val="FFFFFF"/>
                </a:solidFill>
                <a:cs typeface="Arial" panose="020B0604020202020204" pitchFamily="34" charset="0"/>
              </a:rPr>
              <a:t>®</a:t>
            </a:r>
            <a:r>
              <a:rPr lang="en-US" altLang="en-US" sz="800" dirty="0">
                <a:solidFill>
                  <a:srgbClr val="FFFFFF"/>
                </a:solidFill>
                <a:cs typeface="Arial" panose="020B0604020202020204" pitchFamily="34" charset="0"/>
              </a:rPr>
              <a:t> and Blue Shield</a:t>
            </a:r>
            <a:r>
              <a:rPr lang="en-US" altLang="en-US" sz="800" baseline="30000" dirty="0">
                <a:solidFill>
                  <a:srgbClr val="FFFFFF"/>
                </a:solidFill>
                <a:cs typeface="Arial" panose="020B0604020202020204" pitchFamily="34" charset="0"/>
              </a:rPr>
              <a:t>®</a:t>
            </a:r>
            <a:r>
              <a:rPr lang="en-US" altLang="en-US" sz="800" dirty="0">
                <a:solidFill>
                  <a:srgbClr val="FFFFFF"/>
                </a:solidFill>
                <a:cs typeface="Arial" panose="020B0604020202020204" pitchFamily="34" charset="0"/>
              </a:rPr>
              <a:t> of Minnesota and Blue Plus</a:t>
            </a:r>
            <a:r>
              <a:rPr lang="en-US" altLang="en-US" sz="800" baseline="30000" dirty="0">
                <a:solidFill>
                  <a:srgbClr val="FFFFFF"/>
                </a:solidFill>
                <a:cs typeface="Arial" panose="020B0604020202020204" pitchFamily="34" charset="0"/>
              </a:rPr>
              <a:t>®</a:t>
            </a:r>
            <a:r>
              <a:rPr lang="en-US" altLang="en-US" sz="800" dirty="0">
                <a:solidFill>
                  <a:srgbClr val="FFFFFF"/>
                </a:solidFill>
                <a:cs typeface="Arial" panose="020B0604020202020204" pitchFamily="34" charset="0"/>
              </a:rPr>
              <a:t> are nonprofit independent licensees of the Blue Cross and Blue Shield Association.</a:t>
            </a:r>
            <a:endParaRPr lang="en-US" altLang="en-US" sz="600" dirty="0">
              <a:solidFill>
                <a:srgbClr val="FFFFFF"/>
              </a:solidFill>
              <a:cs typeface="Arial" panose="020B0604020202020204" pitchFamily="34" charset="0"/>
              <a:sym typeface="Arial" panose="020B0604020202020204" pitchFamily="34" charset="0"/>
            </a:endParaRPr>
          </a:p>
        </p:txBody>
      </p:sp>
      <p:sp>
        <p:nvSpPr>
          <p:cNvPr id="8" name="Rectangle 10"/>
          <p:cNvSpPr>
            <a:spLocks/>
          </p:cNvSpPr>
          <p:nvPr userDrawn="1"/>
        </p:nvSpPr>
        <p:spPr bwMode="auto">
          <a:xfrm>
            <a:off x="488951" y="6459539"/>
            <a:ext cx="1991783"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800" dirty="0">
                <a:solidFill>
                  <a:srgbClr val="FFFFFF"/>
                </a:solidFill>
                <a:cs typeface="Arial" panose="020B0604020202020204" pitchFamily="34" charset="0"/>
              </a:rPr>
              <a:t>Confidential and proprietary. </a:t>
            </a:r>
            <a:endParaRPr lang="en-US" altLang="en-US" sz="600" dirty="0">
              <a:solidFill>
                <a:srgbClr val="FFFFFF"/>
              </a:solidFill>
              <a:cs typeface="Arial" panose="020B0604020202020204" pitchFamily="34" charset="0"/>
              <a:sym typeface="Arial" panose="020B0604020202020204" pitchFamily="34" charset="0"/>
            </a:endParaRPr>
          </a:p>
        </p:txBody>
      </p:sp>
      <p:pic>
        <p:nvPicPr>
          <p:cNvPr id="9" name="Picture 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459385" y="631826"/>
            <a:ext cx="2230967"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ctrTitle"/>
          </p:nvPr>
        </p:nvSpPr>
        <p:spPr>
          <a:xfrm>
            <a:off x="494270" y="2957835"/>
            <a:ext cx="11194305" cy="1139977"/>
          </a:xfrm>
          <a:prstGeom prst="rect">
            <a:avLst/>
          </a:prstGeom>
        </p:spPr>
        <p:txBody>
          <a:bodyPr lIns="0" tIns="45712" rIns="91424" bIns="45712" anchor="b"/>
          <a:lstStyle>
            <a:lvl1pPr>
              <a:lnSpc>
                <a:spcPct val="100000"/>
              </a:lnSpc>
              <a:defRPr sz="2800" b="1" i="0" cap="all" baseline="0">
                <a:solidFill>
                  <a:srgbClr val="F9F9FF"/>
                </a:solidFill>
                <a:latin typeface="Arial"/>
                <a:cs typeface="Arial"/>
              </a:defRPr>
            </a:lvl1pPr>
          </a:lstStyle>
          <a:p>
            <a:r>
              <a:rPr lang="en-US"/>
              <a:t>Click to edit Master title style</a:t>
            </a:r>
            <a:endParaRPr lang="en-US" dirty="0"/>
          </a:p>
        </p:txBody>
      </p:sp>
      <p:sp>
        <p:nvSpPr>
          <p:cNvPr id="12" name="Text Placeholder 2"/>
          <p:cNvSpPr>
            <a:spLocks noGrp="1"/>
          </p:cNvSpPr>
          <p:nvPr>
            <p:ph type="body" sz="quarter" idx="14"/>
          </p:nvPr>
        </p:nvSpPr>
        <p:spPr>
          <a:xfrm>
            <a:off x="494270" y="4233825"/>
            <a:ext cx="11194305" cy="777085"/>
          </a:xfrm>
          <a:prstGeom prst="rect">
            <a:avLst/>
          </a:prstGeom>
        </p:spPr>
        <p:txBody>
          <a:bodyPr vert="horz" lIns="0" tIns="0" rIns="0" bIns="0" anchor="t"/>
          <a:lstStyle>
            <a:lvl1pPr marL="0" indent="0">
              <a:lnSpc>
                <a:spcPct val="120000"/>
              </a:lnSpc>
              <a:buClrTx/>
              <a:buNone/>
              <a:defRPr sz="1800" b="0">
                <a:solidFill>
                  <a:schemeClr val="bg1"/>
                </a:solidFill>
              </a:defRPr>
            </a:lvl1pPr>
            <a:lvl2pPr>
              <a:lnSpc>
                <a:spcPct val="120000"/>
              </a:lnSpc>
              <a:buClrTx/>
              <a:defRPr sz="1800">
                <a:solidFill>
                  <a:srgbClr val="003359"/>
                </a:solidFill>
              </a:defRPr>
            </a:lvl2pPr>
            <a:lvl3pPr>
              <a:lnSpc>
                <a:spcPct val="120000"/>
              </a:lnSpc>
              <a:buClrTx/>
              <a:defRPr sz="1600">
                <a:solidFill>
                  <a:srgbClr val="003359"/>
                </a:solidFill>
              </a:defRPr>
            </a:lvl3pPr>
            <a:lvl4pPr>
              <a:lnSpc>
                <a:spcPct val="120000"/>
              </a:lnSpc>
              <a:buClrTx/>
              <a:defRPr sz="1400">
                <a:solidFill>
                  <a:srgbClr val="003359"/>
                </a:solidFill>
              </a:defRPr>
            </a:lvl4pPr>
            <a:lvl5pPr>
              <a:lnSpc>
                <a:spcPct val="120000"/>
              </a:lnSpc>
              <a:buClrTx/>
              <a:defRPr sz="1400">
                <a:solidFill>
                  <a:srgbClr val="003359"/>
                </a:solidFill>
              </a:defRPr>
            </a:lvl5pPr>
          </a:lstStyle>
          <a:p>
            <a:pPr lvl="0"/>
            <a:r>
              <a:rPr lang="en-US"/>
              <a:t>Edit Master text styles</a:t>
            </a:r>
          </a:p>
        </p:txBody>
      </p:sp>
    </p:spTree>
    <p:extLst>
      <p:ext uri="{BB962C8B-B14F-4D97-AF65-F5344CB8AC3E}">
        <p14:creationId xmlns:p14="http://schemas.microsoft.com/office/powerpoint/2010/main" val="293929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Slide (Photo #2)">
    <p:spTree>
      <p:nvGrpSpPr>
        <p:cNvPr id="1" name=""/>
        <p:cNvGrpSpPr/>
        <p:nvPr/>
      </p:nvGrpSpPr>
      <p:grpSpPr>
        <a:xfrm>
          <a:off x="0" y="0"/>
          <a:ext cx="0" cy="0"/>
          <a:chOff x="0" y="0"/>
          <a:chExt cx="0" cy="0"/>
        </a:xfrm>
      </p:grpSpPr>
      <p:pic>
        <p:nvPicPr>
          <p:cNvPr id="4" name="Picture 7" descr="0643_BCNAT-23942-176Z-v1_tint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0"/>
          <p:cNvSpPr>
            <a:spLocks/>
          </p:cNvSpPr>
          <p:nvPr userDrawn="1"/>
        </p:nvSpPr>
        <p:spPr bwMode="auto">
          <a:xfrm>
            <a:off x="2673351" y="6459539"/>
            <a:ext cx="900430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defRPr/>
            </a:pPr>
            <a:r>
              <a:rPr lang="en-US" altLang="en-US" sz="800" dirty="0">
                <a:solidFill>
                  <a:srgbClr val="FFFFFF"/>
                </a:solidFill>
                <a:cs typeface="Arial" panose="020B0604020202020204" pitchFamily="34" charset="0"/>
              </a:rPr>
              <a:t>Blue Cross</a:t>
            </a:r>
            <a:r>
              <a:rPr lang="en-US" altLang="en-US" sz="800" baseline="30000" dirty="0">
                <a:solidFill>
                  <a:srgbClr val="FFFFFF"/>
                </a:solidFill>
                <a:cs typeface="Arial" panose="020B0604020202020204" pitchFamily="34" charset="0"/>
              </a:rPr>
              <a:t>®</a:t>
            </a:r>
            <a:r>
              <a:rPr lang="en-US" altLang="en-US" sz="800" dirty="0">
                <a:solidFill>
                  <a:srgbClr val="FFFFFF"/>
                </a:solidFill>
                <a:cs typeface="Arial" panose="020B0604020202020204" pitchFamily="34" charset="0"/>
              </a:rPr>
              <a:t> and Blue Shield</a:t>
            </a:r>
            <a:r>
              <a:rPr lang="en-US" altLang="en-US" sz="800" baseline="30000" dirty="0">
                <a:solidFill>
                  <a:srgbClr val="FFFFFF"/>
                </a:solidFill>
                <a:cs typeface="Arial" panose="020B0604020202020204" pitchFamily="34" charset="0"/>
              </a:rPr>
              <a:t>®</a:t>
            </a:r>
            <a:r>
              <a:rPr lang="en-US" altLang="en-US" sz="800" dirty="0">
                <a:solidFill>
                  <a:srgbClr val="FFFFFF"/>
                </a:solidFill>
                <a:cs typeface="Arial" panose="020B0604020202020204" pitchFamily="34" charset="0"/>
              </a:rPr>
              <a:t> of Minnesota and Blue Plus</a:t>
            </a:r>
            <a:r>
              <a:rPr lang="en-US" altLang="en-US" sz="800" baseline="30000" dirty="0">
                <a:solidFill>
                  <a:srgbClr val="FFFFFF"/>
                </a:solidFill>
                <a:cs typeface="Arial" panose="020B0604020202020204" pitchFamily="34" charset="0"/>
              </a:rPr>
              <a:t>®</a:t>
            </a:r>
            <a:r>
              <a:rPr lang="en-US" altLang="en-US" sz="800" dirty="0">
                <a:solidFill>
                  <a:srgbClr val="FFFFFF"/>
                </a:solidFill>
                <a:cs typeface="Arial" panose="020B0604020202020204" pitchFamily="34" charset="0"/>
              </a:rPr>
              <a:t> are nonprofit independent licensees of the Blue Cross and Blue Shield Association.</a:t>
            </a:r>
            <a:endParaRPr lang="en-US" altLang="en-US" sz="600" dirty="0">
              <a:solidFill>
                <a:srgbClr val="FFFFFF"/>
              </a:solidFill>
              <a:cs typeface="Arial" panose="020B0604020202020204" pitchFamily="34" charset="0"/>
              <a:sym typeface="Arial" panose="020B0604020202020204" pitchFamily="34" charset="0"/>
            </a:endParaRPr>
          </a:p>
        </p:txBody>
      </p:sp>
      <p:sp>
        <p:nvSpPr>
          <p:cNvPr id="6" name="Rectangle 10"/>
          <p:cNvSpPr>
            <a:spLocks/>
          </p:cNvSpPr>
          <p:nvPr userDrawn="1"/>
        </p:nvSpPr>
        <p:spPr bwMode="auto">
          <a:xfrm>
            <a:off x="488951" y="6459539"/>
            <a:ext cx="1991783"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800" dirty="0">
                <a:solidFill>
                  <a:srgbClr val="FFFFFF"/>
                </a:solidFill>
                <a:cs typeface="Arial" panose="020B0604020202020204" pitchFamily="34" charset="0"/>
              </a:rPr>
              <a:t>Confidential and proprietary. </a:t>
            </a:r>
            <a:endParaRPr lang="en-US" altLang="en-US" sz="600" dirty="0">
              <a:solidFill>
                <a:srgbClr val="FFFFFF"/>
              </a:solidFill>
              <a:cs typeface="Arial" panose="020B0604020202020204" pitchFamily="34" charset="0"/>
              <a:sym typeface="Arial" panose="020B0604020202020204" pitchFamily="34" charset="0"/>
            </a:endParaRPr>
          </a:p>
        </p:txBody>
      </p:sp>
      <p:pic>
        <p:nvPicPr>
          <p:cNvPr id="7" name="Picture 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455151" y="628651"/>
            <a:ext cx="223520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ctrTitle"/>
          </p:nvPr>
        </p:nvSpPr>
        <p:spPr>
          <a:xfrm>
            <a:off x="494270" y="2957835"/>
            <a:ext cx="11194305" cy="1139977"/>
          </a:xfrm>
          <a:prstGeom prst="rect">
            <a:avLst/>
          </a:prstGeom>
        </p:spPr>
        <p:txBody>
          <a:bodyPr lIns="0" tIns="45712" rIns="91424" bIns="45712" anchor="b"/>
          <a:lstStyle>
            <a:lvl1pPr>
              <a:lnSpc>
                <a:spcPct val="100000"/>
              </a:lnSpc>
              <a:defRPr sz="2800" b="1" i="0" cap="all" baseline="0">
                <a:solidFill>
                  <a:schemeClr val="bg1"/>
                </a:solidFill>
                <a:latin typeface="Arial"/>
                <a:cs typeface="Arial"/>
              </a:defRPr>
            </a:lvl1pPr>
          </a:lstStyle>
          <a:p>
            <a:r>
              <a:rPr lang="en-US"/>
              <a:t>Click to edit Master title style</a:t>
            </a:r>
            <a:endParaRPr lang="en-US" dirty="0"/>
          </a:p>
        </p:txBody>
      </p:sp>
      <p:sp>
        <p:nvSpPr>
          <p:cNvPr id="12" name="Text Placeholder 2"/>
          <p:cNvSpPr>
            <a:spLocks noGrp="1"/>
          </p:cNvSpPr>
          <p:nvPr>
            <p:ph type="body" sz="quarter" idx="14"/>
          </p:nvPr>
        </p:nvSpPr>
        <p:spPr>
          <a:xfrm>
            <a:off x="494270" y="4233825"/>
            <a:ext cx="11194305" cy="777085"/>
          </a:xfrm>
          <a:prstGeom prst="rect">
            <a:avLst/>
          </a:prstGeom>
        </p:spPr>
        <p:txBody>
          <a:bodyPr vert="horz" lIns="0" tIns="0" rIns="0" bIns="0" anchor="t"/>
          <a:lstStyle>
            <a:lvl1pPr marL="0" indent="0">
              <a:lnSpc>
                <a:spcPct val="120000"/>
              </a:lnSpc>
              <a:buClrTx/>
              <a:buNone/>
              <a:defRPr sz="1800" b="0">
                <a:solidFill>
                  <a:schemeClr val="bg1"/>
                </a:solidFill>
              </a:defRPr>
            </a:lvl1pPr>
            <a:lvl2pPr>
              <a:lnSpc>
                <a:spcPct val="120000"/>
              </a:lnSpc>
              <a:buClrTx/>
              <a:defRPr sz="1800">
                <a:solidFill>
                  <a:srgbClr val="003359"/>
                </a:solidFill>
              </a:defRPr>
            </a:lvl2pPr>
            <a:lvl3pPr>
              <a:lnSpc>
                <a:spcPct val="120000"/>
              </a:lnSpc>
              <a:buClrTx/>
              <a:defRPr sz="1600">
                <a:solidFill>
                  <a:srgbClr val="003359"/>
                </a:solidFill>
              </a:defRPr>
            </a:lvl3pPr>
            <a:lvl4pPr>
              <a:lnSpc>
                <a:spcPct val="120000"/>
              </a:lnSpc>
              <a:buClrTx/>
              <a:defRPr sz="1400">
                <a:solidFill>
                  <a:srgbClr val="003359"/>
                </a:solidFill>
              </a:defRPr>
            </a:lvl4pPr>
            <a:lvl5pPr>
              <a:lnSpc>
                <a:spcPct val="120000"/>
              </a:lnSpc>
              <a:buClrTx/>
              <a:defRPr sz="1400">
                <a:solidFill>
                  <a:srgbClr val="003359"/>
                </a:solidFill>
              </a:defRPr>
            </a:lvl5pPr>
          </a:lstStyle>
          <a:p>
            <a:pPr lvl="0"/>
            <a:r>
              <a:rPr lang="en-US"/>
              <a:t>Edit Master text styles</a:t>
            </a:r>
          </a:p>
        </p:txBody>
      </p:sp>
    </p:spTree>
    <p:extLst>
      <p:ext uri="{BB962C8B-B14F-4D97-AF65-F5344CB8AC3E}">
        <p14:creationId xmlns:p14="http://schemas.microsoft.com/office/powerpoint/2010/main" val="25690684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Slide (Photo #3)">
    <p:spTree>
      <p:nvGrpSpPr>
        <p:cNvPr id="1" name=""/>
        <p:cNvGrpSpPr/>
        <p:nvPr/>
      </p:nvGrpSpPr>
      <p:grpSpPr>
        <a:xfrm>
          <a:off x="0" y="0"/>
          <a:ext cx="0" cy="0"/>
          <a:chOff x="0" y="0"/>
          <a:chExt cx="0" cy="0"/>
        </a:xfrm>
      </p:grpSpPr>
      <p:pic>
        <p:nvPicPr>
          <p:cNvPr id="4" name="Picture 7" descr="0079_10012027_tint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0"/>
          <p:cNvSpPr>
            <a:spLocks/>
          </p:cNvSpPr>
          <p:nvPr userDrawn="1"/>
        </p:nvSpPr>
        <p:spPr bwMode="auto">
          <a:xfrm>
            <a:off x="2673351" y="6459539"/>
            <a:ext cx="900430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defRPr/>
            </a:pPr>
            <a:r>
              <a:rPr lang="en-US" altLang="en-US" sz="800" dirty="0">
                <a:solidFill>
                  <a:srgbClr val="FFFFFF"/>
                </a:solidFill>
                <a:cs typeface="Arial" panose="020B0604020202020204" pitchFamily="34" charset="0"/>
              </a:rPr>
              <a:t>Blue Cross</a:t>
            </a:r>
            <a:r>
              <a:rPr lang="en-US" altLang="en-US" sz="800" baseline="30000" dirty="0">
                <a:solidFill>
                  <a:srgbClr val="FFFFFF"/>
                </a:solidFill>
                <a:cs typeface="Arial" panose="020B0604020202020204" pitchFamily="34" charset="0"/>
              </a:rPr>
              <a:t>®</a:t>
            </a:r>
            <a:r>
              <a:rPr lang="en-US" altLang="en-US" sz="800" dirty="0">
                <a:solidFill>
                  <a:srgbClr val="FFFFFF"/>
                </a:solidFill>
                <a:cs typeface="Arial" panose="020B0604020202020204" pitchFamily="34" charset="0"/>
              </a:rPr>
              <a:t> and Blue Shield</a:t>
            </a:r>
            <a:r>
              <a:rPr lang="en-US" altLang="en-US" sz="800" baseline="30000" dirty="0">
                <a:solidFill>
                  <a:srgbClr val="FFFFFF"/>
                </a:solidFill>
                <a:cs typeface="Arial" panose="020B0604020202020204" pitchFamily="34" charset="0"/>
              </a:rPr>
              <a:t>®</a:t>
            </a:r>
            <a:r>
              <a:rPr lang="en-US" altLang="en-US" sz="800" dirty="0">
                <a:solidFill>
                  <a:srgbClr val="FFFFFF"/>
                </a:solidFill>
                <a:cs typeface="Arial" panose="020B0604020202020204" pitchFamily="34" charset="0"/>
              </a:rPr>
              <a:t> of Minnesota and Blue Plus</a:t>
            </a:r>
            <a:r>
              <a:rPr lang="en-US" altLang="en-US" sz="800" baseline="30000" dirty="0">
                <a:solidFill>
                  <a:srgbClr val="FFFFFF"/>
                </a:solidFill>
                <a:cs typeface="Arial" panose="020B0604020202020204" pitchFamily="34" charset="0"/>
              </a:rPr>
              <a:t>®</a:t>
            </a:r>
            <a:r>
              <a:rPr lang="en-US" altLang="en-US" sz="800" dirty="0">
                <a:solidFill>
                  <a:srgbClr val="FFFFFF"/>
                </a:solidFill>
                <a:cs typeface="Arial" panose="020B0604020202020204" pitchFamily="34" charset="0"/>
              </a:rPr>
              <a:t> are nonprofit independent licensees of the Blue Cross and Blue Shield Association.</a:t>
            </a:r>
            <a:endParaRPr lang="en-US" altLang="en-US" sz="600" dirty="0">
              <a:solidFill>
                <a:srgbClr val="FFFFFF"/>
              </a:solidFill>
              <a:cs typeface="Arial" panose="020B0604020202020204" pitchFamily="34" charset="0"/>
              <a:sym typeface="Arial" panose="020B0604020202020204" pitchFamily="34" charset="0"/>
            </a:endParaRPr>
          </a:p>
        </p:txBody>
      </p:sp>
      <p:sp>
        <p:nvSpPr>
          <p:cNvPr id="6" name="Rectangle 10"/>
          <p:cNvSpPr>
            <a:spLocks/>
          </p:cNvSpPr>
          <p:nvPr userDrawn="1"/>
        </p:nvSpPr>
        <p:spPr bwMode="auto">
          <a:xfrm>
            <a:off x="488951" y="6459539"/>
            <a:ext cx="1991783"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800" dirty="0">
                <a:solidFill>
                  <a:srgbClr val="FFFFFF"/>
                </a:solidFill>
                <a:cs typeface="Arial" panose="020B0604020202020204" pitchFamily="34" charset="0"/>
              </a:rPr>
              <a:t>Confidential and proprietary. </a:t>
            </a:r>
            <a:endParaRPr lang="en-US" altLang="en-US" sz="600" dirty="0">
              <a:solidFill>
                <a:srgbClr val="FFFFFF"/>
              </a:solidFill>
              <a:cs typeface="Arial" panose="020B0604020202020204" pitchFamily="34" charset="0"/>
              <a:sym typeface="Arial" panose="020B0604020202020204" pitchFamily="34" charset="0"/>
            </a:endParaRPr>
          </a:p>
        </p:txBody>
      </p:sp>
      <p:pic>
        <p:nvPicPr>
          <p:cNvPr id="7" name="Picture 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459385" y="631826"/>
            <a:ext cx="2230967"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ctrTitle"/>
          </p:nvPr>
        </p:nvSpPr>
        <p:spPr>
          <a:xfrm>
            <a:off x="494270" y="2957835"/>
            <a:ext cx="11194305" cy="1139977"/>
          </a:xfrm>
          <a:prstGeom prst="rect">
            <a:avLst/>
          </a:prstGeom>
        </p:spPr>
        <p:txBody>
          <a:bodyPr lIns="0" tIns="45712" rIns="91424" bIns="45712" anchor="b"/>
          <a:lstStyle>
            <a:lvl1pPr>
              <a:lnSpc>
                <a:spcPct val="100000"/>
              </a:lnSpc>
              <a:defRPr sz="2800" b="1" i="0" cap="all" baseline="0">
                <a:solidFill>
                  <a:srgbClr val="F9F9FF"/>
                </a:solidFill>
                <a:latin typeface="Arial"/>
                <a:cs typeface="Arial"/>
              </a:defRPr>
            </a:lvl1pPr>
          </a:lstStyle>
          <a:p>
            <a:r>
              <a:rPr lang="en-US"/>
              <a:t>Click to edit Master title style</a:t>
            </a:r>
            <a:endParaRPr lang="en-US" dirty="0"/>
          </a:p>
        </p:txBody>
      </p:sp>
      <p:sp>
        <p:nvSpPr>
          <p:cNvPr id="12" name="Text Placeholder 2"/>
          <p:cNvSpPr>
            <a:spLocks noGrp="1"/>
          </p:cNvSpPr>
          <p:nvPr>
            <p:ph type="body" sz="quarter" idx="14"/>
          </p:nvPr>
        </p:nvSpPr>
        <p:spPr>
          <a:xfrm>
            <a:off x="494270" y="4233825"/>
            <a:ext cx="11194305" cy="777085"/>
          </a:xfrm>
          <a:prstGeom prst="rect">
            <a:avLst/>
          </a:prstGeom>
        </p:spPr>
        <p:txBody>
          <a:bodyPr vert="horz" lIns="0" tIns="0" rIns="0" bIns="0" anchor="t"/>
          <a:lstStyle>
            <a:lvl1pPr marL="0" indent="0">
              <a:lnSpc>
                <a:spcPct val="120000"/>
              </a:lnSpc>
              <a:buClrTx/>
              <a:buNone/>
              <a:defRPr sz="1800" b="0">
                <a:solidFill>
                  <a:schemeClr val="bg1"/>
                </a:solidFill>
              </a:defRPr>
            </a:lvl1pPr>
            <a:lvl2pPr>
              <a:lnSpc>
                <a:spcPct val="120000"/>
              </a:lnSpc>
              <a:buClrTx/>
              <a:defRPr sz="1800">
                <a:solidFill>
                  <a:srgbClr val="003359"/>
                </a:solidFill>
              </a:defRPr>
            </a:lvl2pPr>
            <a:lvl3pPr>
              <a:lnSpc>
                <a:spcPct val="120000"/>
              </a:lnSpc>
              <a:buClrTx/>
              <a:defRPr sz="1600">
                <a:solidFill>
                  <a:srgbClr val="003359"/>
                </a:solidFill>
              </a:defRPr>
            </a:lvl3pPr>
            <a:lvl4pPr>
              <a:lnSpc>
                <a:spcPct val="120000"/>
              </a:lnSpc>
              <a:buClrTx/>
              <a:defRPr sz="1400">
                <a:solidFill>
                  <a:srgbClr val="003359"/>
                </a:solidFill>
              </a:defRPr>
            </a:lvl4pPr>
            <a:lvl5pPr>
              <a:lnSpc>
                <a:spcPct val="120000"/>
              </a:lnSpc>
              <a:buClrTx/>
              <a:defRPr sz="1400">
                <a:solidFill>
                  <a:srgbClr val="003359"/>
                </a:solidFill>
              </a:defRPr>
            </a:lvl5pPr>
          </a:lstStyle>
          <a:p>
            <a:pPr lvl="0"/>
            <a:r>
              <a:rPr lang="en-US"/>
              <a:t>Edit Master text styles</a:t>
            </a:r>
          </a:p>
        </p:txBody>
      </p:sp>
    </p:spTree>
    <p:extLst>
      <p:ext uri="{BB962C8B-B14F-4D97-AF65-F5344CB8AC3E}">
        <p14:creationId xmlns:p14="http://schemas.microsoft.com/office/powerpoint/2010/main" val="29154243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Slide (Photo #4)">
    <p:spTree>
      <p:nvGrpSpPr>
        <p:cNvPr id="1" name=""/>
        <p:cNvGrpSpPr/>
        <p:nvPr/>
      </p:nvGrpSpPr>
      <p:grpSpPr>
        <a:xfrm>
          <a:off x="0" y="0"/>
          <a:ext cx="0" cy="0"/>
          <a:chOff x="0" y="0"/>
          <a:chExt cx="0" cy="0"/>
        </a:xfrm>
      </p:grpSpPr>
      <p:pic>
        <p:nvPicPr>
          <p:cNvPr id="4" name="Picture 7" descr="0658_BCNAT-23942-191Z-v1_tint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0"/>
          <p:cNvSpPr>
            <a:spLocks/>
          </p:cNvSpPr>
          <p:nvPr userDrawn="1"/>
        </p:nvSpPr>
        <p:spPr bwMode="auto">
          <a:xfrm>
            <a:off x="2673351" y="6459539"/>
            <a:ext cx="900430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defRPr/>
            </a:pPr>
            <a:r>
              <a:rPr lang="en-US" altLang="en-US" sz="800" dirty="0">
                <a:solidFill>
                  <a:srgbClr val="FFFFFF"/>
                </a:solidFill>
                <a:cs typeface="Arial" panose="020B0604020202020204" pitchFamily="34" charset="0"/>
              </a:rPr>
              <a:t>Blue Cross</a:t>
            </a:r>
            <a:r>
              <a:rPr lang="en-US" altLang="en-US" sz="800" baseline="30000" dirty="0">
                <a:solidFill>
                  <a:srgbClr val="FFFFFF"/>
                </a:solidFill>
                <a:cs typeface="Arial" panose="020B0604020202020204" pitchFamily="34" charset="0"/>
              </a:rPr>
              <a:t>®</a:t>
            </a:r>
            <a:r>
              <a:rPr lang="en-US" altLang="en-US" sz="800" dirty="0">
                <a:solidFill>
                  <a:srgbClr val="FFFFFF"/>
                </a:solidFill>
                <a:cs typeface="Arial" panose="020B0604020202020204" pitchFamily="34" charset="0"/>
              </a:rPr>
              <a:t> and Blue Shield</a:t>
            </a:r>
            <a:r>
              <a:rPr lang="en-US" altLang="en-US" sz="800" baseline="30000" dirty="0">
                <a:solidFill>
                  <a:srgbClr val="FFFFFF"/>
                </a:solidFill>
                <a:cs typeface="Arial" panose="020B0604020202020204" pitchFamily="34" charset="0"/>
              </a:rPr>
              <a:t>®</a:t>
            </a:r>
            <a:r>
              <a:rPr lang="en-US" altLang="en-US" sz="800" dirty="0">
                <a:solidFill>
                  <a:srgbClr val="FFFFFF"/>
                </a:solidFill>
                <a:cs typeface="Arial" panose="020B0604020202020204" pitchFamily="34" charset="0"/>
              </a:rPr>
              <a:t> of Minnesota and Blue Plus</a:t>
            </a:r>
            <a:r>
              <a:rPr lang="en-US" altLang="en-US" sz="800" baseline="30000" dirty="0">
                <a:solidFill>
                  <a:srgbClr val="FFFFFF"/>
                </a:solidFill>
                <a:cs typeface="Arial" panose="020B0604020202020204" pitchFamily="34" charset="0"/>
              </a:rPr>
              <a:t>®</a:t>
            </a:r>
            <a:r>
              <a:rPr lang="en-US" altLang="en-US" sz="800" dirty="0">
                <a:solidFill>
                  <a:srgbClr val="FFFFFF"/>
                </a:solidFill>
                <a:cs typeface="Arial" panose="020B0604020202020204" pitchFamily="34" charset="0"/>
              </a:rPr>
              <a:t> are nonprofit independent licensees of the Blue Cross and Blue Shield Association.</a:t>
            </a:r>
            <a:endParaRPr lang="en-US" altLang="en-US" sz="600" dirty="0">
              <a:solidFill>
                <a:srgbClr val="FFFFFF"/>
              </a:solidFill>
              <a:cs typeface="Arial" panose="020B0604020202020204" pitchFamily="34" charset="0"/>
              <a:sym typeface="Arial" panose="020B0604020202020204" pitchFamily="34" charset="0"/>
            </a:endParaRPr>
          </a:p>
        </p:txBody>
      </p:sp>
      <p:sp>
        <p:nvSpPr>
          <p:cNvPr id="6" name="Rectangle 10"/>
          <p:cNvSpPr>
            <a:spLocks/>
          </p:cNvSpPr>
          <p:nvPr userDrawn="1"/>
        </p:nvSpPr>
        <p:spPr bwMode="auto">
          <a:xfrm>
            <a:off x="488951" y="6459539"/>
            <a:ext cx="1991783"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800" dirty="0">
                <a:solidFill>
                  <a:srgbClr val="FFFFFF"/>
                </a:solidFill>
                <a:cs typeface="Arial" panose="020B0604020202020204" pitchFamily="34" charset="0"/>
              </a:rPr>
              <a:t>Confidential and proprietary. </a:t>
            </a:r>
            <a:endParaRPr lang="en-US" altLang="en-US" sz="600" dirty="0">
              <a:solidFill>
                <a:srgbClr val="FFFFFF"/>
              </a:solidFill>
              <a:cs typeface="Arial" panose="020B0604020202020204" pitchFamily="34" charset="0"/>
              <a:sym typeface="Arial" panose="020B0604020202020204" pitchFamily="34" charset="0"/>
            </a:endParaRPr>
          </a:p>
        </p:txBody>
      </p:sp>
      <p:pic>
        <p:nvPicPr>
          <p:cNvPr id="7" name="Picture 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455151" y="628651"/>
            <a:ext cx="223520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ctrTitle"/>
          </p:nvPr>
        </p:nvSpPr>
        <p:spPr>
          <a:xfrm>
            <a:off x="494270" y="2957835"/>
            <a:ext cx="11194305" cy="1139977"/>
          </a:xfrm>
          <a:prstGeom prst="rect">
            <a:avLst/>
          </a:prstGeom>
        </p:spPr>
        <p:txBody>
          <a:bodyPr lIns="0" tIns="45712" rIns="91424" bIns="45712" anchor="b"/>
          <a:lstStyle>
            <a:lvl1pPr>
              <a:lnSpc>
                <a:spcPct val="100000"/>
              </a:lnSpc>
              <a:defRPr sz="2800" b="1" i="0" cap="all" baseline="0">
                <a:solidFill>
                  <a:srgbClr val="F9F9FF"/>
                </a:solidFill>
                <a:latin typeface="Arial"/>
                <a:cs typeface="Arial"/>
              </a:defRPr>
            </a:lvl1pPr>
          </a:lstStyle>
          <a:p>
            <a:r>
              <a:rPr lang="en-US"/>
              <a:t>Click to edit Master title style</a:t>
            </a:r>
            <a:endParaRPr lang="en-US" dirty="0"/>
          </a:p>
        </p:txBody>
      </p:sp>
      <p:sp>
        <p:nvSpPr>
          <p:cNvPr id="12" name="Text Placeholder 2"/>
          <p:cNvSpPr>
            <a:spLocks noGrp="1"/>
          </p:cNvSpPr>
          <p:nvPr>
            <p:ph type="body" sz="quarter" idx="14"/>
          </p:nvPr>
        </p:nvSpPr>
        <p:spPr>
          <a:xfrm>
            <a:off x="494270" y="4233825"/>
            <a:ext cx="11194305" cy="777085"/>
          </a:xfrm>
          <a:prstGeom prst="rect">
            <a:avLst/>
          </a:prstGeom>
        </p:spPr>
        <p:txBody>
          <a:bodyPr vert="horz" lIns="0" tIns="0" rIns="0" bIns="0" anchor="t"/>
          <a:lstStyle>
            <a:lvl1pPr marL="0" indent="0">
              <a:lnSpc>
                <a:spcPct val="120000"/>
              </a:lnSpc>
              <a:buClrTx/>
              <a:buNone/>
              <a:defRPr sz="1800" b="0">
                <a:solidFill>
                  <a:schemeClr val="bg1"/>
                </a:solidFill>
              </a:defRPr>
            </a:lvl1pPr>
            <a:lvl2pPr>
              <a:lnSpc>
                <a:spcPct val="120000"/>
              </a:lnSpc>
              <a:buClrTx/>
              <a:defRPr sz="1800">
                <a:solidFill>
                  <a:srgbClr val="003359"/>
                </a:solidFill>
              </a:defRPr>
            </a:lvl2pPr>
            <a:lvl3pPr>
              <a:lnSpc>
                <a:spcPct val="120000"/>
              </a:lnSpc>
              <a:buClrTx/>
              <a:defRPr sz="1600">
                <a:solidFill>
                  <a:srgbClr val="003359"/>
                </a:solidFill>
              </a:defRPr>
            </a:lvl3pPr>
            <a:lvl4pPr>
              <a:lnSpc>
                <a:spcPct val="120000"/>
              </a:lnSpc>
              <a:buClrTx/>
              <a:defRPr sz="1400">
                <a:solidFill>
                  <a:srgbClr val="003359"/>
                </a:solidFill>
              </a:defRPr>
            </a:lvl4pPr>
            <a:lvl5pPr>
              <a:lnSpc>
                <a:spcPct val="120000"/>
              </a:lnSpc>
              <a:buClrTx/>
              <a:defRPr sz="1400">
                <a:solidFill>
                  <a:srgbClr val="003359"/>
                </a:solidFill>
              </a:defRPr>
            </a:lvl5pPr>
          </a:lstStyle>
          <a:p>
            <a:pPr lvl="0"/>
            <a:r>
              <a:rPr lang="en-US"/>
              <a:t>Edit Master text styles</a:t>
            </a:r>
          </a:p>
        </p:txBody>
      </p:sp>
    </p:spTree>
    <p:extLst>
      <p:ext uri="{BB962C8B-B14F-4D97-AF65-F5344CB8AC3E}">
        <p14:creationId xmlns:p14="http://schemas.microsoft.com/office/powerpoint/2010/main" val="14744622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itle Slide (No Photo)">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anchor="ctr"/>
          <a:lstStyle/>
          <a:p>
            <a:pPr algn="ctr" defTabSz="457118" eaLnBrk="1" fontAlgn="auto" hangingPunct="1">
              <a:spcBef>
                <a:spcPts val="0"/>
              </a:spcBef>
              <a:spcAft>
                <a:spcPts val="0"/>
              </a:spcAft>
              <a:defRPr/>
            </a:pPr>
            <a:endParaRPr lang="en-US" sz="1800" dirty="0"/>
          </a:p>
        </p:txBody>
      </p:sp>
      <p:sp>
        <p:nvSpPr>
          <p:cNvPr id="5" name="Rectangle 10"/>
          <p:cNvSpPr>
            <a:spLocks/>
          </p:cNvSpPr>
          <p:nvPr userDrawn="1"/>
        </p:nvSpPr>
        <p:spPr bwMode="auto">
          <a:xfrm>
            <a:off x="2673351" y="6459539"/>
            <a:ext cx="900430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defRPr/>
            </a:pPr>
            <a:r>
              <a:rPr lang="en-US" altLang="en-US" sz="800" dirty="0">
                <a:solidFill>
                  <a:srgbClr val="FFFFFF"/>
                </a:solidFill>
                <a:cs typeface="Arial" panose="020B0604020202020204" pitchFamily="34" charset="0"/>
              </a:rPr>
              <a:t>Blue Cross</a:t>
            </a:r>
            <a:r>
              <a:rPr lang="en-US" altLang="en-US" sz="800" baseline="30000" dirty="0">
                <a:solidFill>
                  <a:srgbClr val="FFFFFF"/>
                </a:solidFill>
                <a:cs typeface="Arial" panose="020B0604020202020204" pitchFamily="34" charset="0"/>
              </a:rPr>
              <a:t>®</a:t>
            </a:r>
            <a:r>
              <a:rPr lang="en-US" altLang="en-US" sz="800" dirty="0">
                <a:solidFill>
                  <a:srgbClr val="FFFFFF"/>
                </a:solidFill>
                <a:cs typeface="Arial" panose="020B0604020202020204" pitchFamily="34" charset="0"/>
              </a:rPr>
              <a:t> and Blue Shield</a:t>
            </a:r>
            <a:r>
              <a:rPr lang="en-US" altLang="en-US" sz="800" baseline="30000" dirty="0">
                <a:solidFill>
                  <a:srgbClr val="FFFFFF"/>
                </a:solidFill>
                <a:cs typeface="Arial" panose="020B0604020202020204" pitchFamily="34" charset="0"/>
              </a:rPr>
              <a:t>®</a:t>
            </a:r>
            <a:r>
              <a:rPr lang="en-US" altLang="en-US" sz="800" dirty="0">
                <a:solidFill>
                  <a:srgbClr val="FFFFFF"/>
                </a:solidFill>
                <a:cs typeface="Arial" panose="020B0604020202020204" pitchFamily="34" charset="0"/>
              </a:rPr>
              <a:t> of Minnesota and Blue Plus</a:t>
            </a:r>
            <a:r>
              <a:rPr lang="en-US" altLang="en-US" sz="800" baseline="30000" dirty="0">
                <a:solidFill>
                  <a:srgbClr val="FFFFFF"/>
                </a:solidFill>
                <a:cs typeface="Arial" panose="020B0604020202020204" pitchFamily="34" charset="0"/>
              </a:rPr>
              <a:t>®</a:t>
            </a:r>
            <a:r>
              <a:rPr lang="en-US" altLang="en-US" sz="800" dirty="0">
                <a:solidFill>
                  <a:srgbClr val="FFFFFF"/>
                </a:solidFill>
                <a:cs typeface="Arial" panose="020B0604020202020204" pitchFamily="34" charset="0"/>
              </a:rPr>
              <a:t> are nonprofit independent licensees of the Blue Cross and Blue Shield Association.</a:t>
            </a:r>
            <a:endParaRPr lang="en-US" altLang="en-US" sz="600" dirty="0">
              <a:solidFill>
                <a:srgbClr val="FFFFFF"/>
              </a:solidFill>
              <a:cs typeface="Arial" panose="020B0604020202020204" pitchFamily="34" charset="0"/>
              <a:sym typeface="Arial" panose="020B0604020202020204" pitchFamily="34" charset="0"/>
            </a:endParaRPr>
          </a:p>
        </p:txBody>
      </p:sp>
      <p:sp>
        <p:nvSpPr>
          <p:cNvPr id="6" name="Rectangle 10"/>
          <p:cNvSpPr>
            <a:spLocks/>
          </p:cNvSpPr>
          <p:nvPr userDrawn="1"/>
        </p:nvSpPr>
        <p:spPr bwMode="auto">
          <a:xfrm>
            <a:off x="488951" y="6459539"/>
            <a:ext cx="1991783"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800" dirty="0">
                <a:solidFill>
                  <a:srgbClr val="FFFFFF"/>
                </a:solidFill>
                <a:cs typeface="Arial" panose="020B0604020202020204" pitchFamily="34" charset="0"/>
              </a:rPr>
              <a:t>Confidential and proprietary. </a:t>
            </a:r>
            <a:endParaRPr lang="en-US" altLang="en-US" sz="600" dirty="0">
              <a:solidFill>
                <a:srgbClr val="FFFFFF"/>
              </a:solidFill>
              <a:cs typeface="Arial" panose="020B0604020202020204" pitchFamily="34" charset="0"/>
              <a:sym typeface="Arial" panose="020B0604020202020204" pitchFamily="34" charset="0"/>
            </a:endParaRPr>
          </a:p>
        </p:txBody>
      </p:sp>
      <p:cxnSp>
        <p:nvCxnSpPr>
          <p:cNvPr id="7" name="Straight Connector 6"/>
          <p:cNvCxnSpPr/>
          <p:nvPr userDrawn="1"/>
        </p:nvCxnSpPr>
        <p:spPr>
          <a:xfrm>
            <a:off x="491067" y="5237163"/>
            <a:ext cx="11199284"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8"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459385" y="631826"/>
            <a:ext cx="2230967"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userDrawn="1"/>
        </p:nvCxnSpPr>
        <p:spPr>
          <a:xfrm>
            <a:off x="491067" y="796925"/>
            <a:ext cx="861271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13" name="Title 1"/>
          <p:cNvSpPr>
            <a:spLocks noGrp="1"/>
          </p:cNvSpPr>
          <p:nvPr>
            <p:ph type="ctrTitle"/>
          </p:nvPr>
        </p:nvSpPr>
        <p:spPr>
          <a:xfrm>
            <a:off x="494270" y="2571755"/>
            <a:ext cx="11194305" cy="1139977"/>
          </a:xfrm>
          <a:prstGeom prst="rect">
            <a:avLst/>
          </a:prstGeom>
        </p:spPr>
        <p:txBody>
          <a:bodyPr lIns="0" tIns="45712" rIns="91424" bIns="45712" anchor="b"/>
          <a:lstStyle>
            <a:lvl1pPr>
              <a:lnSpc>
                <a:spcPct val="100000"/>
              </a:lnSpc>
              <a:defRPr sz="2800" b="1" i="0" cap="all" baseline="0">
                <a:solidFill>
                  <a:srgbClr val="F9F9FF"/>
                </a:solidFill>
                <a:latin typeface="Arial"/>
                <a:cs typeface="Arial"/>
              </a:defRPr>
            </a:lvl1pPr>
          </a:lstStyle>
          <a:p>
            <a:r>
              <a:rPr lang="en-US"/>
              <a:t>Click to edit Master title style</a:t>
            </a:r>
            <a:endParaRPr lang="en-US" dirty="0"/>
          </a:p>
        </p:txBody>
      </p:sp>
      <p:sp>
        <p:nvSpPr>
          <p:cNvPr id="14" name="Text Placeholder 2"/>
          <p:cNvSpPr>
            <a:spLocks noGrp="1"/>
          </p:cNvSpPr>
          <p:nvPr>
            <p:ph type="body" sz="quarter" idx="14"/>
          </p:nvPr>
        </p:nvSpPr>
        <p:spPr>
          <a:xfrm>
            <a:off x="494270" y="3847745"/>
            <a:ext cx="11194305" cy="777085"/>
          </a:xfrm>
          <a:prstGeom prst="rect">
            <a:avLst/>
          </a:prstGeom>
        </p:spPr>
        <p:txBody>
          <a:bodyPr vert="horz" lIns="0" tIns="0" rIns="0" bIns="0" anchor="t"/>
          <a:lstStyle>
            <a:lvl1pPr marL="0" indent="0">
              <a:lnSpc>
                <a:spcPct val="120000"/>
              </a:lnSpc>
              <a:buClrTx/>
              <a:buNone/>
              <a:defRPr sz="1800" b="0">
                <a:solidFill>
                  <a:schemeClr val="bg1"/>
                </a:solidFill>
              </a:defRPr>
            </a:lvl1pPr>
            <a:lvl2pPr>
              <a:lnSpc>
                <a:spcPct val="120000"/>
              </a:lnSpc>
              <a:buClrTx/>
              <a:defRPr sz="1800">
                <a:solidFill>
                  <a:srgbClr val="003359"/>
                </a:solidFill>
              </a:defRPr>
            </a:lvl2pPr>
            <a:lvl3pPr>
              <a:lnSpc>
                <a:spcPct val="120000"/>
              </a:lnSpc>
              <a:buClrTx/>
              <a:defRPr sz="1600">
                <a:solidFill>
                  <a:srgbClr val="003359"/>
                </a:solidFill>
              </a:defRPr>
            </a:lvl3pPr>
            <a:lvl4pPr>
              <a:lnSpc>
                <a:spcPct val="120000"/>
              </a:lnSpc>
              <a:buClrTx/>
              <a:defRPr sz="1400">
                <a:solidFill>
                  <a:srgbClr val="003359"/>
                </a:solidFill>
              </a:defRPr>
            </a:lvl4pPr>
            <a:lvl5pPr>
              <a:lnSpc>
                <a:spcPct val="120000"/>
              </a:lnSpc>
              <a:buClrTx/>
              <a:defRPr sz="1400">
                <a:solidFill>
                  <a:srgbClr val="003359"/>
                </a:solidFill>
              </a:defRPr>
            </a:lvl5pPr>
          </a:lstStyle>
          <a:p>
            <a:pPr lvl="0"/>
            <a:r>
              <a:rPr lang="en-US"/>
              <a:t>Edit Master text styles</a:t>
            </a:r>
          </a:p>
        </p:txBody>
      </p:sp>
    </p:spTree>
    <p:extLst>
      <p:ext uri="{BB962C8B-B14F-4D97-AF65-F5344CB8AC3E}">
        <p14:creationId xmlns:p14="http://schemas.microsoft.com/office/powerpoint/2010/main" val="24051500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Title Slide (No Photo #2)">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anchor="ctr"/>
          <a:lstStyle/>
          <a:p>
            <a:pPr algn="ctr" defTabSz="457118" eaLnBrk="1" fontAlgn="auto" hangingPunct="1">
              <a:spcBef>
                <a:spcPts val="0"/>
              </a:spcBef>
              <a:spcAft>
                <a:spcPts val="0"/>
              </a:spcAft>
              <a:defRPr/>
            </a:pPr>
            <a:endParaRPr lang="en-US" sz="1800" dirty="0"/>
          </a:p>
        </p:txBody>
      </p:sp>
      <p:sp>
        <p:nvSpPr>
          <p:cNvPr id="5" name="Rectangle 10"/>
          <p:cNvSpPr>
            <a:spLocks/>
          </p:cNvSpPr>
          <p:nvPr userDrawn="1"/>
        </p:nvSpPr>
        <p:spPr bwMode="auto">
          <a:xfrm>
            <a:off x="2673351" y="6459539"/>
            <a:ext cx="900430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defRPr/>
            </a:pPr>
            <a:r>
              <a:rPr lang="en-US" altLang="en-US" sz="800" dirty="0">
                <a:solidFill>
                  <a:srgbClr val="7F7F7F"/>
                </a:solidFill>
                <a:cs typeface="Arial" panose="020B0604020202020204" pitchFamily="34" charset="0"/>
              </a:rPr>
              <a:t>Blue Cross</a:t>
            </a:r>
            <a:r>
              <a:rPr lang="en-US" altLang="en-US" sz="800" baseline="30000" dirty="0">
                <a:solidFill>
                  <a:srgbClr val="7F7F7F"/>
                </a:solidFill>
                <a:cs typeface="Arial" panose="020B0604020202020204" pitchFamily="34" charset="0"/>
              </a:rPr>
              <a:t>®</a:t>
            </a:r>
            <a:r>
              <a:rPr lang="en-US" altLang="en-US" sz="800" dirty="0">
                <a:solidFill>
                  <a:srgbClr val="7F7F7F"/>
                </a:solidFill>
                <a:cs typeface="Arial" panose="020B0604020202020204" pitchFamily="34" charset="0"/>
              </a:rPr>
              <a:t> and Blue Shield</a:t>
            </a:r>
            <a:r>
              <a:rPr lang="en-US" altLang="en-US" sz="800" baseline="30000" dirty="0">
                <a:solidFill>
                  <a:srgbClr val="7F7F7F"/>
                </a:solidFill>
                <a:cs typeface="Arial" panose="020B0604020202020204" pitchFamily="34" charset="0"/>
              </a:rPr>
              <a:t>®</a:t>
            </a:r>
            <a:r>
              <a:rPr lang="en-US" altLang="en-US" sz="800" dirty="0">
                <a:solidFill>
                  <a:srgbClr val="7F7F7F"/>
                </a:solidFill>
                <a:cs typeface="Arial" panose="020B0604020202020204" pitchFamily="34" charset="0"/>
              </a:rPr>
              <a:t> of Minnesota and Blue Plus</a:t>
            </a:r>
            <a:r>
              <a:rPr lang="en-US" altLang="en-US" sz="800" baseline="30000" dirty="0">
                <a:solidFill>
                  <a:srgbClr val="7F7F7F"/>
                </a:solidFill>
                <a:cs typeface="Arial" panose="020B0604020202020204" pitchFamily="34" charset="0"/>
              </a:rPr>
              <a:t>®</a:t>
            </a:r>
            <a:r>
              <a:rPr lang="en-US" altLang="en-US" sz="800" dirty="0">
                <a:solidFill>
                  <a:srgbClr val="7F7F7F"/>
                </a:solidFill>
                <a:cs typeface="Arial" panose="020B0604020202020204" pitchFamily="34" charset="0"/>
              </a:rPr>
              <a:t> are nonprofit independent licensees of the Blue Cross and Blue Shield Association.</a:t>
            </a:r>
            <a:endParaRPr lang="en-US" altLang="en-US" sz="600" dirty="0">
              <a:solidFill>
                <a:srgbClr val="7F7F7F"/>
              </a:solidFill>
              <a:cs typeface="Arial" panose="020B0604020202020204" pitchFamily="34" charset="0"/>
              <a:sym typeface="Arial" panose="020B0604020202020204" pitchFamily="34" charset="0"/>
            </a:endParaRPr>
          </a:p>
        </p:txBody>
      </p:sp>
      <p:sp>
        <p:nvSpPr>
          <p:cNvPr id="6" name="Rectangle 10"/>
          <p:cNvSpPr>
            <a:spLocks/>
          </p:cNvSpPr>
          <p:nvPr userDrawn="1"/>
        </p:nvSpPr>
        <p:spPr bwMode="auto">
          <a:xfrm>
            <a:off x="488951" y="6459539"/>
            <a:ext cx="1991783"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800" dirty="0">
                <a:solidFill>
                  <a:srgbClr val="7F7F7F"/>
                </a:solidFill>
                <a:cs typeface="Arial" panose="020B0604020202020204" pitchFamily="34" charset="0"/>
              </a:rPr>
              <a:t>Confidential and proprietary. </a:t>
            </a:r>
            <a:endParaRPr lang="en-US" altLang="en-US" sz="600" dirty="0">
              <a:solidFill>
                <a:srgbClr val="7F7F7F"/>
              </a:solidFill>
              <a:cs typeface="Arial" panose="020B0604020202020204" pitchFamily="34" charset="0"/>
              <a:sym typeface="Arial" panose="020B0604020202020204" pitchFamily="34" charset="0"/>
            </a:endParaRPr>
          </a:p>
        </p:txBody>
      </p:sp>
      <p:cxnSp>
        <p:nvCxnSpPr>
          <p:cNvPr id="7" name="Straight Connector 6"/>
          <p:cNvCxnSpPr/>
          <p:nvPr userDrawn="1"/>
        </p:nvCxnSpPr>
        <p:spPr>
          <a:xfrm>
            <a:off x="491067" y="5237163"/>
            <a:ext cx="11199284"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8" name="Straight Connector 7"/>
          <p:cNvCxnSpPr/>
          <p:nvPr userDrawn="1"/>
        </p:nvCxnSpPr>
        <p:spPr>
          <a:xfrm>
            <a:off x="491067" y="796925"/>
            <a:ext cx="861271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9"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455151" y="628651"/>
            <a:ext cx="223520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p:cNvSpPr>
            <a:spLocks noGrp="1"/>
          </p:cNvSpPr>
          <p:nvPr>
            <p:ph type="ctrTitle"/>
          </p:nvPr>
        </p:nvSpPr>
        <p:spPr>
          <a:xfrm>
            <a:off x="494270" y="2571755"/>
            <a:ext cx="11194305" cy="1139977"/>
          </a:xfrm>
          <a:prstGeom prst="rect">
            <a:avLst/>
          </a:prstGeom>
        </p:spPr>
        <p:txBody>
          <a:bodyPr lIns="0" tIns="45712" rIns="91424" bIns="45712" anchor="b"/>
          <a:lstStyle>
            <a:lvl1pPr>
              <a:lnSpc>
                <a:spcPct val="100000"/>
              </a:lnSpc>
              <a:defRPr sz="2800" b="1" i="0" cap="all" baseline="0">
                <a:solidFill>
                  <a:schemeClr val="tx2"/>
                </a:solidFill>
                <a:latin typeface="Arial"/>
                <a:cs typeface="Arial"/>
              </a:defRPr>
            </a:lvl1pPr>
          </a:lstStyle>
          <a:p>
            <a:r>
              <a:rPr lang="en-US"/>
              <a:t>Click to edit Master title style</a:t>
            </a:r>
            <a:endParaRPr lang="en-US" dirty="0"/>
          </a:p>
        </p:txBody>
      </p:sp>
      <p:sp>
        <p:nvSpPr>
          <p:cNvPr id="14" name="Text Placeholder 2"/>
          <p:cNvSpPr>
            <a:spLocks noGrp="1"/>
          </p:cNvSpPr>
          <p:nvPr>
            <p:ph type="body" sz="quarter" idx="14"/>
          </p:nvPr>
        </p:nvSpPr>
        <p:spPr>
          <a:xfrm>
            <a:off x="494270" y="3847745"/>
            <a:ext cx="11194305" cy="777085"/>
          </a:xfrm>
          <a:prstGeom prst="rect">
            <a:avLst/>
          </a:prstGeom>
        </p:spPr>
        <p:txBody>
          <a:bodyPr vert="horz" lIns="0" tIns="0" rIns="0" bIns="0" anchor="t"/>
          <a:lstStyle>
            <a:lvl1pPr marL="0" indent="0">
              <a:lnSpc>
                <a:spcPct val="120000"/>
              </a:lnSpc>
              <a:buClrTx/>
              <a:buNone/>
              <a:defRPr sz="1800" b="0">
                <a:solidFill>
                  <a:schemeClr val="tx2"/>
                </a:solidFill>
              </a:defRPr>
            </a:lvl1pPr>
            <a:lvl2pPr>
              <a:lnSpc>
                <a:spcPct val="120000"/>
              </a:lnSpc>
              <a:buClrTx/>
              <a:defRPr sz="1800">
                <a:solidFill>
                  <a:srgbClr val="003359"/>
                </a:solidFill>
              </a:defRPr>
            </a:lvl2pPr>
            <a:lvl3pPr>
              <a:lnSpc>
                <a:spcPct val="120000"/>
              </a:lnSpc>
              <a:buClrTx/>
              <a:defRPr sz="1600">
                <a:solidFill>
                  <a:srgbClr val="003359"/>
                </a:solidFill>
              </a:defRPr>
            </a:lvl3pPr>
            <a:lvl4pPr>
              <a:lnSpc>
                <a:spcPct val="120000"/>
              </a:lnSpc>
              <a:buClrTx/>
              <a:defRPr sz="1400">
                <a:solidFill>
                  <a:srgbClr val="003359"/>
                </a:solidFill>
              </a:defRPr>
            </a:lvl4pPr>
            <a:lvl5pPr>
              <a:lnSpc>
                <a:spcPct val="120000"/>
              </a:lnSpc>
              <a:buClrTx/>
              <a:defRPr sz="1400">
                <a:solidFill>
                  <a:srgbClr val="003359"/>
                </a:solidFill>
              </a:defRPr>
            </a:lvl5pPr>
          </a:lstStyle>
          <a:p>
            <a:pPr lvl="0"/>
            <a:r>
              <a:rPr lang="en-US"/>
              <a:t>Edit Master text styles</a:t>
            </a:r>
          </a:p>
        </p:txBody>
      </p:sp>
    </p:spTree>
    <p:extLst>
      <p:ext uri="{BB962C8B-B14F-4D97-AF65-F5344CB8AC3E}">
        <p14:creationId xmlns:p14="http://schemas.microsoft.com/office/powerpoint/2010/main" val="1957634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hoto #4)">
    <p:spTree>
      <p:nvGrpSpPr>
        <p:cNvPr id="1" name=""/>
        <p:cNvGrpSpPr/>
        <p:nvPr/>
      </p:nvGrpSpPr>
      <p:grpSpPr>
        <a:xfrm>
          <a:off x="0" y="0"/>
          <a:ext cx="0" cy="0"/>
          <a:chOff x="0" y="0"/>
          <a:chExt cx="0" cy="0"/>
        </a:xfrm>
      </p:grpSpPr>
      <p:pic>
        <p:nvPicPr>
          <p:cNvPr id="4" name="Picture 7" descr="0658_BCNAT-23942-191Z-v1_tint.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0"/>
          <p:cNvSpPr>
            <a:spLocks/>
          </p:cNvSpPr>
          <p:nvPr userDrawn="1"/>
        </p:nvSpPr>
        <p:spPr bwMode="auto">
          <a:xfrm>
            <a:off x="2673351" y="6460068"/>
            <a:ext cx="9004300" cy="192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defRPr/>
            </a:pPr>
            <a:r>
              <a:rPr lang="en-US" altLang="en-US" sz="1067" dirty="0">
                <a:solidFill>
                  <a:srgbClr val="FFFFFF"/>
                </a:solidFill>
                <a:cs typeface="Arial" panose="020B0604020202020204" pitchFamily="34" charset="0"/>
              </a:rPr>
              <a:t>Blue Cross</a:t>
            </a:r>
            <a:r>
              <a:rPr lang="en-US" altLang="en-US" sz="1067" baseline="30000" dirty="0">
                <a:solidFill>
                  <a:srgbClr val="FFFFFF"/>
                </a:solidFill>
                <a:cs typeface="Arial" panose="020B0604020202020204" pitchFamily="34" charset="0"/>
              </a:rPr>
              <a:t>®</a:t>
            </a:r>
            <a:r>
              <a:rPr lang="en-US" altLang="en-US" sz="1067" dirty="0">
                <a:solidFill>
                  <a:srgbClr val="FFFFFF"/>
                </a:solidFill>
                <a:cs typeface="Arial" panose="020B0604020202020204" pitchFamily="34" charset="0"/>
              </a:rPr>
              <a:t> and Blue Shield</a:t>
            </a:r>
            <a:r>
              <a:rPr lang="en-US" altLang="en-US" sz="1067" baseline="30000" dirty="0">
                <a:solidFill>
                  <a:srgbClr val="FFFFFF"/>
                </a:solidFill>
                <a:cs typeface="Arial" panose="020B0604020202020204" pitchFamily="34" charset="0"/>
              </a:rPr>
              <a:t>®</a:t>
            </a:r>
            <a:r>
              <a:rPr lang="en-US" altLang="en-US" sz="1067" dirty="0">
                <a:solidFill>
                  <a:srgbClr val="FFFFFF"/>
                </a:solidFill>
                <a:cs typeface="Arial" panose="020B0604020202020204" pitchFamily="34" charset="0"/>
              </a:rPr>
              <a:t> of Minnesota and Blue Plus</a:t>
            </a:r>
            <a:r>
              <a:rPr lang="en-US" altLang="en-US" sz="1067" baseline="30000" dirty="0">
                <a:solidFill>
                  <a:srgbClr val="FFFFFF"/>
                </a:solidFill>
                <a:cs typeface="Arial" panose="020B0604020202020204" pitchFamily="34" charset="0"/>
              </a:rPr>
              <a:t>®</a:t>
            </a:r>
            <a:r>
              <a:rPr lang="en-US" altLang="en-US" sz="1067" dirty="0">
                <a:solidFill>
                  <a:srgbClr val="FFFFFF"/>
                </a:solidFill>
                <a:cs typeface="Arial" panose="020B0604020202020204" pitchFamily="34" charset="0"/>
              </a:rPr>
              <a:t> are nonprofit independent licensees of the Blue Cross and Blue Shield Association.</a:t>
            </a:r>
            <a:endParaRPr lang="en-US" altLang="en-US" sz="800" dirty="0">
              <a:solidFill>
                <a:srgbClr val="FFFFFF"/>
              </a:solidFill>
              <a:cs typeface="Arial" panose="020B0604020202020204" pitchFamily="34" charset="0"/>
              <a:sym typeface="Arial" panose="020B0604020202020204" pitchFamily="34" charset="0"/>
            </a:endParaRPr>
          </a:p>
        </p:txBody>
      </p:sp>
      <p:sp>
        <p:nvSpPr>
          <p:cNvPr id="6" name="Rectangle 10"/>
          <p:cNvSpPr>
            <a:spLocks/>
          </p:cNvSpPr>
          <p:nvPr userDrawn="1"/>
        </p:nvSpPr>
        <p:spPr bwMode="auto">
          <a:xfrm>
            <a:off x="488951" y="6460068"/>
            <a:ext cx="1991783" cy="192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1067" dirty="0">
                <a:solidFill>
                  <a:srgbClr val="FFFFFF"/>
                </a:solidFill>
                <a:cs typeface="Arial" panose="020B0604020202020204" pitchFamily="34" charset="0"/>
              </a:rPr>
              <a:t>Confidential and proprietary. </a:t>
            </a:r>
            <a:endParaRPr lang="en-US" altLang="en-US" sz="800" dirty="0">
              <a:solidFill>
                <a:srgbClr val="FFFFFF"/>
              </a:solidFill>
              <a:cs typeface="Arial" panose="020B0604020202020204" pitchFamily="34" charset="0"/>
              <a:sym typeface="Arial" panose="020B0604020202020204" pitchFamily="34" charset="0"/>
            </a:endParaRPr>
          </a:p>
        </p:txBody>
      </p:sp>
      <p:pic>
        <p:nvPicPr>
          <p:cNvPr id="7" name="Picture 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459385" y="599018"/>
            <a:ext cx="2230967"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p:cNvSpPr>
            <a:spLocks noGrp="1"/>
          </p:cNvSpPr>
          <p:nvPr>
            <p:ph type="ctrTitle"/>
          </p:nvPr>
        </p:nvSpPr>
        <p:spPr>
          <a:xfrm>
            <a:off x="494272" y="2892298"/>
            <a:ext cx="11194305" cy="1139977"/>
          </a:xfrm>
          <a:prstGeom prst="rect">
            <a:avLst/>
          </a:prstGeom>
        </p:spPr>
        <p:txBody>
          <a:bodyPr lIns="0" tIns="45712" rIns="91424" bIns="45712" anchor="b"/>
          <a:lstStyle>
            <a:lvl1pPr>
              <a:lnSpc>
                <a:spcPct val="100000"/>
              </a:lnSpc>
              <a:defRPr sz="3733" b="1" i="0" cap="all" baseline="0">
                <a:solidFill>
                  <a:srgbClr val="F9F9FF"/>
                </a:solidFill>
                <a:latin typeface="Arial"/>
                <a:cs typeface="Arial"/>
              </a:defRPr>
            </a:lvl1pPr>
          </a:lstStyle>
          <a:p>
            <a:r>
              <a:rPr lang="en-US"/>
              <a:t>Click to edit Master title style</a:t>
            </a:r>
            <a:endParaRPr lang="en-US" dirty="0"/>
          </a:p>
        </p:txBody>
      </p:sp>
      <p:sp>
        <p:nvSpPr>
          <p:cNvPr id="18" name="Text Placeholder 2"/>
          <p:cNvSpPr>
            <a:spLocks noGrp="1"/>
          </p:cNvSpPr>
          <p:nvPr>
            <p:ph type="body" sz="quarter" idx="14"/>
          </p:nvPr>
        </p:nvSpPr>
        <p:spPr>
          <a:xfrm>
            <a:off x="494272" y="4168287"/>
            <a:ext cx="11194305" cy="777085"/>
          </a:xfrm>
          <a:prstGeom prst="rect">
            <a:avLst/>
          </a:prstGeom>
        </p:spPr>
        <p:txBody>
          <a:bodyPr vert="horz" lIns="0" tIns="0" rIns="0" bIns="0" anchor="t"/>
          <a:lstStyle>
            <a:lvl1pPr marL="0" indent="0">
              <a:lnSpc>
                <a:spcPct val="120000"/>
              </a:lnSpc>
              <a:buClrTx/>
              <a:buNone/>
              <a:defRPr sz="2400" b="0">
                <a:solidFill>
                  <a:schemeClr val="bg1"/>
                </a:solidFill>
              </a:defRPr>
            </a:lvl1pPr>
            <a:lvl2pPr>
              <a:lnSpc>
                <a:spcPct val="120000"/>
              </a:lnSpc>
              <a:buClrTx/>
              <a:defRPr sz="2400">
                <a:solidFill>
                  <a:srgbClr val="003359"/>
                </a:solidFill>
              </a:defRPr>
            </a:lvl2pPr>
            <a:lvl3pPr>
              <a:lnSpc>
                <a:spcPct val="120000"/>
              </a:lnSpc>
              <a:buClrTx/>
              <a:defRPr sz="2133">
                <a:solidFill>
                  <a:srgbClr val="003359"/>
                </a:solidFill>
              </a:defRPr>
            </a:lvl3pPr>
            <a:lvl4pPr>
              <a:lnSpc>
                <a:spcPct val="120000"/>
              </a:lnSpc>
              <a:buClrTx/>
              <a:defRPr sz="1867">
                <a:solidFill>
                  <a:srgbClr val="003359"/>
                </a:solidFill>
              </a:defRPr>
            </a:lvl4pPr>
            <a:lvl5pPr>
              <a:lnSpc>
                <a:spcPct val="120000"/>
              </a:lnSpc>
              <a:buClrTx/>
              <a:defRPr sz="1867">
                <a:solidFill>
                  <a:srgbClr val="003359"/>
                </a:solidFill>
              </a:defRPr>
            </a:lvl5pPr>
          </a:lstStyle>
          <a:p>
            <a:pPr lvl="0"/>
            <a:r>
              <a:rPr lang="en-US"/>
              <a:t>Click to edit Master text styles</a:t>
            </a:r>
          </a:p>
        </p:txBody>
      </p:sp>
    </p:spTree>
    <p:extLst>
      <p:ext uri="{BB962C8B-B14F-4D97-AF65-F5344CB8AC3E}">
        <p14:creationId xmlns:p14="http://schemas.microsoft.com/office/powerpoint/2010/main" val="32455743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Content Slide (1 Column)">
    <p:spTree>
      <p:nvGrpSpPr>
        <p:cNvPr id="1" name=""/>
        <p:cNvGrpSpPr/>
        <p:nvPr/>
      </p:nvGrpSpPr>
      <p:grpSpPr>
        <a:xfrm>
          <a:off x="0" y="0"/>
          <a:ext cx="0" cy="0"/>
          <a:chOff x="0" y="0"/>
          <a:chExt cx="0" cy="0"/>
        </a:xfrm>
      </p:grpSpPr>
      <p:sp>
        <p:nvSpPr>
          <p:cNvPr id="4" name="TextBox 9"/>
          <p:cNvSpPr txBox="1">
            <a:spLocks noChangeArrowheads="1"/>
          </p:cNvSpPr>
          <p:nvPr userDrawn="1"/>
        </p:nvSpPr>
        <p:spPr bwMode="auto">
          <a:xfrm>
            <a:off x="11417300" y="6751638"/>
            <a:ext cx="1219200" cy="914400"/>
          </a:xfrm>
          <a:prstGeom prst="rect">
            <a:avLst/>
          </a:prstGeom>
          <a:noFill/>
          <a:ln>
            <a:noFill/>
          </a:ln>
          <a:extLst>
            <a:ext uri="{909E8E84-426E-40dd-AFC4-6F175D3DCCD1}"/>
            <a:ext uri="{91240B29-F687-4f45-9708-019B960494DF}"/>
          </a:extLst>
        </p:spPr>
        <p:txBody>
          <a:bodyPr wrap="none" lIns="91424" tIns="45712" rIns="91424" bIns="45712"/>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457118" eaLnBrk="1" hangingPunct="1">
              <a:defRPr/>
            </a:pPr>
            <a:endParaRPr lang="en-US" sz="1500" dirty="0"/>
          </a:p>
        </p:txBody>
      </p:sp>
      <p:sp>
        <p:nvSpPr>
          <p:cNvPr id="5" name="TextBox 9"/>
          <p:cNvSpPr txBox="1">
            <a:spLocks noChangeArrowheads="1"/>
          </p:cNvSpPr>
          <p:nvPr userDrawn="1"/>
        </p:nvSpPr>
        <p:spPr bwMode="auto">
          <a:xfrm>
            <a:off x="1902884" y="6604000"/>
            <a:ext cx="1219200" cy="914400"/>
          </a:xfrm>
          <a:prstGeom prst="rect">
            <a:avLst/>
          </a:prstGeom>
          <a:noFill/>
          <a:ln>
            <a:noFill/>
          </a:ln>
          <a:extLst>
            <a:ext uri="{909E8E84-426E-40dd-AFC4-6F175D3DCCD1}"/>
            <a:ext uri="{91240B29-F687-4f45-9708-019B960494DF}"/>
          </a:extLst>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endParaRPr lang="en-US" sz="1500" dirty="0"/>
          </a:p>
        </p:txBody>
      </p:sp>
      <p:sp>
        <p:nvSpPr>
          <p:cNvPr id="17" name="Text Placeholder 2"/>
          <p:cNvSpPr>
            <a:spLocks noGrp="1"/>
          </p:cNvSpPr>
          <p:nvPr>
            <p:ph type="body" sz="quarter" idx="11"/>
          </p:nvPr>
        </p:nvSpPr>
        <p:spPr>
          <a:xfrm>
            <a:off x="495244" y="1532195"/>
            <a:ext cx="11194219" cy="4436805"/>
          </a:xfrm>
          <a:prstGeom prst="rect">
            <a:avLst/>
          </a:prstGeom>
        </p:spPr>
        <p:txBody>
          <a:bodyPr vert="horz" lIns="0" tIns="0" rIns="0" bIns="0"/>
          <a:lstStyle>
            <a:lvl1pPr>
              <a:lnSpc>
                <a:spcPct val="120000"/>
              </a:lnSpc>
              <a:buClrTx/>
              <a:defRPr sz="2000">
                <a:solidFill>
                  <a:srgbClr val="003359"/>
                </a:solidFill>
              </a:defRPr>
            </a:lvl1pPr>
            <a:lvl2pPr>
              <a:lnSpc>
                <a:spcPct val="120000"/>
              </a:lnSpc>
              <a:buClrTx/>
              <a:defRPr sz="1800">
                <a:solidFill>
                  <a:srgbClr val="003359"/>
                </a:solidFill>
              </a:defRPr>
            </a:lvl2pPr>
            <a:lvl3pPr>
              <a:lnSpc>
                <a:spcPct val="120000"/>
              </a:lnSpc>
              <a:buClrTx/>
              <a:defRPr sz="1600">
                <a:solidFill>
                  <a:srgbClr val="003359"/>
                </a:solidFill>
              </a:defRPr>
            </a:lvl3pPr>
            <a:lvl4pPr>
              <a:lnSpc>
                <a:spcPct val="120000"/>
              </a:lnSpc>
              <a:buClrTx/>
              <a:defRPr sz="1400">
                <a:solidFill>
                  <a:srgbClr val="003359"/>
                </a:solidFill>
              </a:defRPr>
            </a:lvl4pPr>
            <a:lvl5pPr>
              <a:lnSpc>
                <a:spcPct val="120000"/>
              </a:lnSpc>
              <a:buClrTx/>
              <a:defRPr sz="1400">
                <a:solidFill>
                  <a:srgbClr val="00335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491612" y="179301"/>
            <a:ext cx="8838641" cy="792101"/>
          </a:xfrm>
          <a:prstGeom prst="rect">
            <a:avLst/>
          </a:prstGeom>
        </p:spPr>
        <p:txBody>
          <a:bodyPr lIns="0" tIns="0" rIns="0" bIns="0" anchor="b"/>
          <a:lstStyle>
            <a:lvl1pPr>
              <a:lnSpc>
                <a:spcPct val="90000"/>
              </a:lnSpc>
              <a:defRPr sz="2600" b="1" i="0" baseline="0">
                <a:solidFill>
                  <a:srgbClr val="003359"/>
                </a:solidFill>
                <a:latin typeface="Arial"/>
                <a:cs typeface="Arial"/>
              </a:defRPr>
            </a:lvl1pPr>
          </a:lstStyle>
          <a:p>
            <a:r>
              <a:rPr lang="en-US"/>
              <a:t>Click to edit Master title style</a:t>
            </a:r>
            <a:endParaRPr lang="en-US" dirty="0"/>
          </a:p>
        </p:txBody>
      </p:sp>
      <p:sp>
        <p:nvSpPr>
          <p:cNvPr id="6" name="Slide Number Placeholder 2"/>
          <p:cNvSpPr>
            <a:spLocks noGrp="1"/>
          </p:cNvSpPr>
          <p:nvPr>
            <p:ph type="sldNum" sz="quarter" idx="12"/>
          </p:nvPr>
        </p:nvSpPr>
        <p:spPr/>
        <p:txBody>
          <a:bodyPr/>
          <a:lstStyle>
            <a:lvl1pPr>
              <a:defRPr/>
            </a:lvl1pPr>
          </a:lstStyle>
          <a:p>
            <a:pPr>
              <a:defRPr/>
            </a:pPr>
            <a:fld id="{6F5F27A2-6486-46CD-BEDD-5ACBD26EEA36}" type="slidenum">
              <a:rPr lang="en-US" altLang="en-US"/>
              <a:pPr>
                <a:defRPr/>
              </a:pPr>
              <a:t>‹#›</a:t>
            </a:fld>
            <a:endParaRPr lang="en-US" altLang="en-US" dirty="0"/>
          </a:p>
        </p:txBody>
      </p:sp>
    </p:spTree>
    <p:extLst>
      <p:ext uri="{BB962C8B-B14F-4D97-AF65-F5344CB8AC3E}">
        <p14:creationId xmlns:p14="http://schemas.microsoft.com/office/powerpoint/2010/main" val="35077911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Content Slide (1 Column with Sources)">
    <p:spTree>
      <p:nvGrpSpPr>
        <p:cNvPr id="1" name=""/>
        <p:cNvGrpSpPr/>
        <p:nvPr/>
      </p:nvGrpSpPr>
      <p:grpSpPr>
        <a:xfrm>
          <a:off x="0" y="0"/>
          <a:ext cx="0" cy="0"/>
          <a:chOff x="0" y="0"/>
          <a:chExt cx="0" cy="0"/>
        </a:xfrm>
      </p:grpSpPr>
      <p:sp>
        <p:nvSpPr>
          <p:cNvPr id="5" name="TextBox 9"/>
          <p:cNvSpPr txBox="1">
            <a:spLocks noChangeArrowheads="1"/>
          </p:cNvSpPr>
          <p:nvPr userDrawn="1"/>
        </p:nvSpPr>
        <p:spPr bwMode="auto">
          <a:xfrm>
            <a:off x="11417300" y="6751638"/>
            <a:ext cx="1219200" cy="914400"/>
          </a:xfrm>
          <a:prstGeom prst="rect">
            <a:avLst/>
          </a:prstGeom>
          <a:noFill/>
          <a:ln>
            <a:noFill/>
          </a:ln>
          <a:extLst>
            <a:ext uri="{909E8E84-426E-40dd-AFC4-6F175D3DCCD1}"/>
            <a:ext uri="{91240B29-F687-4f45-9708-019B960494DF}"/>
          </a:extLst>
        </p:spPr>
        <p:txBody>
          <a:bodyPr wrap="none" lIns="91424" tIns="45712" rIns="91424" bIns="45712"/>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457118" eaLnBrk="1" hangingPunct="1">
              <a:defRPr/>
            </a:pPr>
            <a:endParaRPr lang="en-US" sz="1500" dirty="0"/>
          </a:p>
        </p:txBody>
      </p:sp>
      <p:sp>
        <p:nvSpPr>
          <p:cNvPr id="6" name="TextBox 9"/>
          <p:cNvSpPr txBox="1">
            <a:spLocks noChangeArrowheads="1"/>
          </p:cNvSpPr>
          <p:nvPr userDrawn="1"/>
        </p:nvSpPr>
        <p:spPr bwMode="auto">
          <a:xfrm>
            <a:off x="1902884" y="6604000"/>
            <a:ext cx="1219200" cy="914400"/>
          </a:xfrm>
          <a:prstGeom prst="rect">
            <a:avLst/>
          </a:prstGeom>
          <a:noFill/>
          <a:ln>
            <a:noFill/>
          </a:ln>
          <a:extLst>
            <a:ext uri="{909E8E84-426E-40dd-AFC4-6F175D3DCCD1}"/>
            <a:ext uri="{91240B29-F687-4f45-9708-019B960494DF}"/>
          </a:extLst>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endParaRPr lang="en-US" sz="1500" dirty="0"/>
          </a:p>
        </p:txBody>
      </p:sp>
      <p:sp>
        <p:nvSpPr>
          <p:cNvPr id="17" name="Text Placeholder 2"/>
          <p:cNvSpPr>
            <a:spLocks noGrp="1"/>
          </p:cNvSpPr>
          <p:nvPr>
            <p:ph type="body" sz="quarter" idx="11"/>
          </p:nvPr>
        </p:nvSpPr>
        <p:spPr>
          <a:xfrm>
            <a:off x="495244" y="1532195"/>
            <a:ext cx="11194219" cy="4436805"/>
          </a:xfrm>
          <a:prstGeom prst="rect">
            <a:avLst/>
          </a:prstGeom>
        </p:spPr>
        <p:txBody>
          <a:bodyPr vert="horz" lIns="0" tIns="0" rIns="0" bIns="0"/>
          <a:lstStyle>
            <a:lvl1pPr>
              <a:lnSpc>
                <a:spcPct val="120000"/>
              </a:lnSpc>
              <a:buClrTx/>
              <a:defRPr sz="2000">
                <a:solidFill>
                  <a:srgbClr val="003359"/>
                </a:solidFill>
              </a:defRPr>
            </a:lvl1pPr>
            <a:lvl2pPr>
              <a:lnSpc>
                <a:spcPct val="120000"/>
              </a:lnSpc>
              <a:buClrTx/>
              <a:defRPr sz="1800">
                <a:solidFill>
                  <a:srgbClr val="003359"/>
                </a:solidFill>
              </a:defRPr>
            </a:lvl2pPr>
            <a:lvl3pPr>
              <a:lnSpc>
                <a:spcPct val="120000"/>
              </a:lnSpc>
              <a:buClrTx/>
              <a:defRPr sz="1600">
                <a:solidFill>
                  <a:srgbClr val="003359"/>
                </a:solidFill>
              </a:defRPr>
            </a:lvl3pPr>
            <a:lvl4pPr>
              <a:lnSpc>
                <a:spcPct val="120000"/>
              </a:lnSpc>
              <a:buClrTx/>
              <a:defRPr sz="1400">
                <a:solidFill>
                  <a:srgbClr val="003359"/>
                </a:solidFill>
              </a:defRPr>
            </a:lvl4pPr>
            <a:lvl5pPr>
              <a:lnSpc>
                <a:spcPct val="120000"/>
              </a:lnSpc>
              <a:buClrTx/>
              <a:defRPr sz="1400">
                <a:solidFill>
                  <a:srgbClr val="00335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491612" y="179301"/>
            <a:ext cx="8838641" cy="792101"/>
          </a:xfrm>
          <a:prstGeom prst="rect">
            <a:avLst/>
          </a:prstGeom>
        </p:spPr>
        <p:txBody>
          <a:bodyPr lIns="0" tIns="0" rIns="0" bIns="0" anchor="b"/>
          <a:lstStyle>
            <a:lvl1pPr>
              <a:lnSpc>
                <a:spcPct val="90000"/>
              </a:lnSpc>
              <a:defRPr sz="2600" b="1" i="0" baseline="0">
                <a:solidFill>
                  <a:srgbClr val="003359"/>
                </a:solidFill>
                <a:latin typeface="Arial"/>
                <a:cs typeface="Arial"/>
              </a:defRPr>
            </a:lvl1pPr>
          </a:lstStyle>
          <a:p>
            <a:r>
              <a:rPr lang="en-US"/>
              <a:t>Click to edit Master title style</a:t>
            </a:r>
            <a:endParaRPr lang="en-US" dirty="0"/>
          </a:p>
        </p:txBody>
      </p:sp>
      <p:sp>
        <p:nvSpPr>
          <p:cNvPr id="7" name="Text Placeholder 2"/>
          <p:cNvSpPr>
            <a:spLocks noGrp="1"/>
          </p:cNvSpPr>
          <p:nvPr>
            <p:ph type="body" sz="quarter" idx="13"/>
          </p:nvPr>
        </p:nvSpPr>
        <p:spPr>
          <a:xfrm>
            <a:off x="495244" y="5997678"/>
            <a:ext cx="11194219" cy="290870"/>
          </a:xfrm>
          <a:prstGeom prst="rect">
            <a:avLst/>
          </a:prstGeom>
        </p:spPr>
        <p:txBody>
          <a:bodyPr vert="horz" lIns="0" tIns="0" rIns="0" bIns="0" anchor="b"/>
          <a:lstStyle>
            <a:lvl1pPr marL="0" indent="0" algn="l">
              <a:lnSpc>
                <a:spcPct val="120000"/>
              </a:lnSpc>
              <a:buClrTx/>
              <a:buNone/>
              <a:defRPr sz="800">
                <a:solidFill>
                  <a:schemeClr val="bg1">
                    <a:lumMod val="50000"/>
                  </a:schemeClr>
                </a:solidFill>
              </a:defRPr>
            </a:lvl1pPr>
            <a:lvl2pPr>
              <a:lnSpc>
                <a:spcPct val="120000"/>
              </a:lnSpc>
              <a:buClrTx/>
              <a:defRPr sz="1800">
                <a:solidFill>
                  <a:srgbClr val="003359"/>
                </a:solidFill>
              </a:defRPr>
            </a:lvl2pPr>
            <a:lvl3pPr>
              <a:lnSpc>
                <a:spcPct val="120000"/>
              </a:lnSpc>
              <a:buClrTx/>
              <a:defRPr sz="1600">
                <a:solidFill>
                  <a:srgbClr val="003359"/>
                </a:solidFill>
              </a:defRPr>
            </a:lvl3pPr>
            <a:lvl4pPr>
              <a:lnSpc>
                <a:spcPct val="120000"/>
              </a:lnSpc>
              <a:buClrTx/>
              <a:defRPr sz="1400">
                <a:solidFill>
                  <a:srgbClr val="003359"/>
                </a:solidFill>
              </a:defRPr>
            </a:lvl4pPr>
            <a:lvl5pPr>
              <a:lnSpc>
                <a:spcPct val="120000"/>
              </a:lnSpc>
              <a:buClrTx/>
              <a:defRPr sz="1400">
                <a:solidFill>
                  <a:srgbClr val="003359"/>
                </a:solidFill>
              </a:defRPr>
            </a:lvl5pPr>
          </a:lstStyle>
          <a:p>
            <a:pPr lvl="0"/>
            <a:r>
              <a:rPr lang="en-US"/>
              <a:t>Edit Master text styles</a:t>
            </a:r>
          </a:p>
        </p:txBody>
      </p:sp>
      <p:sp>
        <p:nvSpPr>
          <p:cNvPr id="8" name="Slide Number Placeholder 2"/>
          <p:cNvSpPr>
            <a:spLocks noGrp="1"/>
          </p:cNvSpPr>
          <p:nvPr>
            <p:ph type="sldNum" sz="quarter" idx="14"/>
          </p:nvPr>
        </p:nvSpPr>
        <p:spPr/>
        <p:txBody>
          <a:bodyPr/>
          <a:lstStyle>
            <a:lvl1pPr>
              <a:defRPr/>
            </a:lvl1pPr>
          </a:lstStyle>
          <a:p>
            <a:pPr>
              <a:defRPr/>
            </a:pPr>
            <a:fld id="{35FDB782-A2ED-4BD7-B6FA-20B90E5874FA}" type="slidenum">
              <a:rPr lang="en-US" altLang="en-US"/>
              <a:pPr>
                <a:defRPr/>
              </a:pPr>
              <a:t>‹#›</a:t>
            </a:fld>
            <a:endParaRPr lang="en-US" altLang="en-US" dirty="0"/>
          </a:p>
        </p:txBody>
      </p:sp>
    </p:spTree>
    <p:extLst>
      <p:ext uri="{BB962C8B-B14F-4D97-AF65-F5344CB8AC3E}">
        <p14:creationId xmlns:p14="http://schemas.microsoft.com/office/powerpoint/2010/main" val="2752679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ontent Slide (1 Column with Image)">
    <p:spTree>
      <p:nvGrpSpPr>
        <p:cNvPr id="1" name=""/>
        <p:cNvGrpSpPr/>
        <p:nvPr/>
      </p:nvGrpSpPr>
      <p:grpSpPr>
        <a:xfrm>
          <a:off x="0" y="0"/>
          <a:ext cx="0" cy="0"/>
          <a:chOff x="0" y="0"/>
          <a:chExt cx="0" cy="0"/>
        </a:xfrm>
      </p:grpSpPr>
      <p:sp>
        <p:nvSpPr>
          <p:cNvPr id="7" name="Text Placeholder 2"/>
          <p:cNvSpPr>
            <a:spLocks noGrp="1"/>
          </p:cNvSpPr>
          <p:nvPr>
            <p:ph type="body" sz="quarter" idx="11"/>
          </p:nvPr>
        </p:nvSpPr>
        <p:spPr>
          <a:xfrm>
            <a:off x="495243" y="1524001"/>
            <a:ext cx="6361329" cy="4440903"/>
          </a:xfrm>
          <a:prstGeom prst="rect">
            <a:avLst/>
          </a:prstGeom>
        </p:spPr>
        <p:txBody>
          <a:bodyPr vert="horz" lIns="0" tIns="0" rIns="0" bIns="0"/>
          <a:lstStyle>
            <a:lvl1pPr>
              <a:lnSpc>
                <a:spcPct val="120000"/>
              </a:lnSpc>
              <a:buClrTx/>
              <a:defRPr sz="2000">
                <a:solidFill>
                  <a:srgbClr val="003359"/>
                </a:solidFill>
              </a:defRPr>
            </a:lvl1pPr>
            <a:lvl2pPr>
              <a:lnSpc>
                <a:spcPct val="120000"/>
              </a:lnSpc>
              <a:buClrTx/>
              <a:defRPr sz="1800">
                <a:solidFill>
                  <a:srgbClr val="003359"/>
                </a:solidFill>
              </a:defRPr>
            </a:lvl2pPr>
            <a:lvl3pPr>
              <a:lnSpc>
                <a:spcPct val="120000"/>
              </a:lnSpc>
              <a:buClrTx/>
              <a:defRPr sz="1600">
                <a:solidFill>
                  <a:srgbClr val="003359"/>
                </a:solidFill>
              </a:defRPr>
            </a:lvl3pPr>
            <a:lvl4pPr>
              <a:lnSpc>
                <a:spcPct val="120000"/>
              </a:lnSpc>
              <a:buClrTx/>
              <a:defRPr sz="1400">
                <a:solidFill>
                  <a:srgbClr val="003359"/>
                </a:solidFill>
              </a:defRPr>
            </a:lvl4pPr>
            <a:lvl5pPr>
              <a:lnSpc>
                <a:spcPct val="120000"/>
              </a:lnSpc>
              <a:buClrTx/>
              <a:defRPr sz="1400">
                <a:solidFill>
                  <a:srgbClr val="00335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p:nvPr>
        </p:nvSpPr>
        <p:spPr>
          <a:xfrm>
            <a:off x="491611" y="179297"/>
            <a:ext cx="8830340" cy="792101"/>
          </a:xfrm>
          <a:prstGeom prst="rect">
            <a:avLst/>
          </a:prstGeom>
        </p:spPr>
        <p:txBody>
          <a:bodyPr lIns="0" tIns="0" rIns="0" bIns="0" anchor="b"/>
          <a:lstStyle>
            <a:lvl1pPr>
              <a:lnSpc>
                <a:spcPct val="90000"/>
              </a:lnSpc>
              <a:defRPr sz="2600" b="1" i="0" baseline="0">
                <a:solidFill>
                  <a:srgbClr val="003359"/>
                </a:solidFill>
                <a:latin typeface="Arial"/>
                <a:cs typeface="Arial"/>
              </a:defRPr>
            </a:lvl1pPr>
          </a:lstStyle>
          <a:p>
            <a:r>
              <a:rPr lang="en-US"/>
              <a:t>Click to edit Master title style</a:t>
            </a:r>
            <a:endParaRPr lang="en-US" dirty="0"/>
          </a:p>
        </p:txBody>
      </p:sp>
      <p:sp>
        <p:nvSpPr>
          <p:cNvPr id="17" name="Picture Placeholder 15"/>
          <p:cNvSpPr>
            <a:spLocks noGrp="1"/>
          </p:cNvSpPr>
          <p:nvPr>
            <p:ph type="pic" sz="quarter" idx="19"/>
          </p:nvPr>
        </p:nvSpPr>
        <p:spPr>
          <a:xfrm>
            <a:off x="7279921" y="1531436"/>
            <a:ext cx="4440999" cy="4432448"/>
          </a:xfrm>
          <a:prstGeom prst="rect">
            <a:avLst/>
          </a:prstGeom>
        </p:spPr>
        <p:txBody>
          <a:bodyPr vert="horz"/>
          <a:lstStyle/>
          <a:p>
            <a:pPr lvl="0"/>
            <a:r>
              <a:rPr lang="en-US" noProof="0" dirty="0"/>
              <a:t>Click icon to add picture</a:t>
            </a:r>
          </a:p>
        </p:txBody>
      </p:sp>
      <p:sp>
        <p:nvSpPr>
          <p:cNvPr id="5" name="Slide Number Placeholder 2"/>
          <p:cNvSpPr>
            <a:spLocks noGrp="1"/>
          </p:cNvSpPr>
          <p:nvPr>
            <p:ph type="sldNum" sz="quarter" idx="20"/>
          </p:nvPr>
        </p:nvSpPr>
        <p:spPr/>
        <p:txBody>
          <a:bodyPr/>
          <a:lstStyle>
            <a:lvl1pPr>
              <a:defRPr/>
            </a:lvl1pPr>
          </a:lstStyle>
          <a:p>
            <a:pPr>
              <a:defRPr/>
            </a:pPr>
            <a:fld id="{658FB763-EF79-4A68-B40A-DFEA58F488BC}" type="slidenum">
              <a:rPr lang="en-US" altLang="en-US"/>
              <a:pPr>
                <a:defRPr/>
              </a:pPr>
              <a:t>‹#›</a:t>
            </a:fld>
            <a:endParaRPr lang="en-US" altLang="en-US" dirty="0"/>
          </a:p>
        </p:txBody>
      </p:sp>
    </p:spTree>
    <p:extLst>
      <p:ext uri="{BB962C8B-B14F-4D97-AF65-F5344CB8AC3E}">
        <p14:creationId xmlns:p14="http://schemas.microsoft.com/office/powerpoint/2010/main" val="31797531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ontent Slide (1 Column with Subheader)">
    <p:spTree>
      <p:nvGrpSpPr>
        <p:cNvPr id="1" name=""/>
        <p:cNvGrpSpPr/>
        <p:nvPr/>
      </p:nvGrpSpPr>
      <p:grpSpPr>
        <a:xfrm>
          <a:off x="0" y="0"/>
          <a:ext cx="0" cy="0"/>
          <a:chOff x="0" y="0"/>
          <a:chExt cx="0" cy="0"/>
        </a:xfrm>
      </p:grpSpPr>
      <p:sp>
        <p:nvSpPr>
          <p:cNvPr id="5" name="TextBox 9"/>
          <p:cNvSpPr txBox="1">
            <a:spLocks noChangeArrowheads="1"/>
          </p:cNvSpPr>
          <p:nvPr userDrawn="1"/>
        </p:nvSpPr>
        <p:spPr bwMode="auto">
          <a:xfrm>
            <a:off x="11417300" y="6751638"/>
            <a:ext cx="1219200" cy="914400"/>
          </a:xfrm>
          <a:prstGeom prst="rect">
            <a:avLst/>
          </a:prstGeom>
          <a:noFill/>
          <a:ln>
            <a:noFill/>
          </a:ln>
          <a:extLst>
            <a:ext uri="{909E8E84-426E-40dd-AFC4-6F175D3DCCD1}"/>
            <a:ext uri="{91240B29-F687-4f45-9708-019B960494DF}"/>
          </a:extLst>
        </p:spPr>
        <p:txBody>
          <a:bodyPr wrap="none" lIns="91424" tIns="45712" rIns="91424" bIns="45712"/>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457118" eaLnBrk="1" hangingPunct="1">
              <a:defRPr/>
            </a:pPr>
            <a:endParaRPr lang="en-US" sz="1500" dirty="0"/>
          </a:p>
        </p:txBody>
      </p:sp>
      <p:sp>
        <p:nvSpPr>
          <p:cNvPr id="6" name="TextBox 9"/>
          <p:cNvSpPr txBox="1">
            <a:spLocks noChangeArrowheads="1"/>
          </p:cNvSpPr>
          <p:nvPr userDrawn="1"/>
        </p:nvSpPr>
        <p:spPr bwMode="auto">
          <a:xfrm>
            <a:off x="1902884" y="6604000"/>
            <a:ext cx="1219200" cy="914400"/>
          </a:xfrm>
          <a:prstGeom prst="rect">
            <a:avLst/>
          </a:prstGeom>
          <a:noFill/>
          <a:ln>
            <a:noFill/>
          </a:ln>
          <a:extLst>
            <a:ext uri="{909E8E84-426E-40dd-AFC4-6F175D3DCCD1}"/>
            <a:ext uri="{91240B29-F687-4f45-9708-019B960494DF}"/>
          </a:extLst>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endParaRPr lang="en-US" sz="1500" dirty="0"/>
          </a:p>
        </p:txBody>
      </p:sp>
      <p:sp>
        <p:nvSpPr>
          <p:cNvPr id="17" name="Text Placeholder 2"/>
          <p:cNvSpPr>
            <a:spLocks noGrp="1"/>
          </p:cNvSpPr>
          <p:nvPr>
            <p:ph type="body" sz="quarter" idx="11"/>
          </p:nvPr>
        </p:nvSpPr>
        <p:spPr>
          <a:xfrm>
            <a:off x="495244" y="2278479"/>
            <a:ext cx="11194219" cy="3690521"/>
          </a:xfrm>
          <a:prstGeom prst="rect">
            <a:avLst/>
          </a:prstGeom>
        </p:spPr>
        <p:txBody>
          <a:bodyPr vert="horz" lIns="0" tIns="0" rIns="0" bIns="0"/>
          <a:lstStyle>
            <a:lvl1pPr>
              <a:lnSpc>
                <a:spcPct val="120000"/>
              </a:lnSpc>
              <a:buClrTx/>
              <a:defRPr sz="2000">
                <a:solidFill>
                  <a:srgbClr val="003359"/>
                </a:solidFill>
              </a:defRPr>
            </a:lvl1pPr>
            <a:lvl2pPr>
              <a:lnSpc>
                <a:spcPct val="120000"/>
              </a:lnSpc>
              <a:buClrTx/>
              <a:defRPr sz="1800">
                <a:solidFill>
                  <a:srgbClr val="003359"/>
                </a:solidFill>
              </a:defRPr>
            </a:lvl2pPr>
            <a:lvl3pPr>
              <a:lnSpc>
                <a:spcPct val="120000"/>
              </a:lnSpc>
              <a:buClrTx/>
              <a:defRPr sz="1600">
                <a:solidFill>
                  <a:srgbClr val="003359"/>
                </a:solidFill>
              </a:defRPr>
            </a:lvl3pPr>
            <a:lvl4pPr>
              <a:lnSpc>
                <a:spcPct val="120000"/>
              </a:lnSpc>
              <a:buClrTx/>
              <a:defRPr sz="1400">
                <a:solidFill>
                  <a:srgbClr val="003359"/>
                </a:solidFill>
              </a:defRPr>
            </a:lvl4pPr>
            <a:lvl5pPr>
              <a:lnSpc>
                <a:spcPct val="120000"/>
              </a:lnSpc>
              <a:buClrTx/>
              <a:defRPr sz="1400">
                <a:solidFill>
                  <a:srgbClr val="00335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491612" y="179301"/>
            <a:ext cx="8838641" cy="792101"/>
          </a:xfrm>
          <a:prstGeom prst="rect">
            <a:avLst/>
          </a:prstGeom>
        </p:spPr>
        <p:txBody>
          <a:bodyPr lIns="0" tIns="0" rIns="0" bIns="0" anchor="b"/>
          <a:lstStyle>
            <a:lvl1pPr>
              <a:lnSpc>
                <a:spcPct val="90000"/>
              </a:lnSpc>
              <a:defRPr sz="2600" b="1" i="0" baseline="0">
                <a:solidFill>
                  <a:srgbClr val="003359"/>
                </a:solidFill>
                <a:latin typeface="Arial"/>
                <a:cs typeface="Arial"/>
              </a:defRPr>
            </a:lvl1pPr>
          </a:lstStyle>
          <a:p>
            <a:r>
              <a:rPr lang="en-US"/>
              <a:t>Click to edit Master title style</a:t>
            </a:r>
            <a:endParaRPr lang="en-US" dirty="0"/>
          </a:p>
        </p:txBody>
      </p:sp>
      <p:sp>
        <p:nvSpPr>
          <p:cNvPr id="7" name="Text Placeholder 2"/>
          <p:cNvSpPr>
            <a:spLocks noGrp="1"/>
          </p:cNvSpPr>
          <p:nvPr>
            <p:ph type="body" sz="quarter" idx="14"/>
          </p:nvPr>
        </p:nvSpPr>
        <p:spPr>
          <a:xfrm>
            <a:off x="490873" y="1528916"/>
            <a:ext cx="11196847" cy="618829"/>
          </a:xfrm>
          <a:prstGeom prst="rect">
            <a:avLst/>
          </a:prstGeom>
        </p:spPr>
        <p:txBody>
          <a:bodyPr vert="horz" lIns="0" tIns="0" rIns="0" bIns="0" anchor="ctr"/>
          <a:lstStyle>
            <a:lvl1pPr marL="0" indent="0">
              <a:lnSpc>
                <a:spcPct val="120000"/>
              </a:lnSpc>
              <a:buClrTx/>
              <a:buNone/>
              <a:defRPr sz="1800" b="1">
                <a:solidFill>
                  <a:schemeClr val="tx2"/>
                </a:solidFill>
              </a:defRPr>
            </a:lvl1pPr>
            <a:lvl2pPr>
              <a:lnSpc>
                <a:spcPct val="120000"/>
              </a:lnSpc>
              <a:buClrTx/>
              <a:defRPr sz="1800">
                <a:solidFill>
                  <a:srgbClr val="003359"/>
                </a:solidFill>
              </a:defRPr>
            </a:lvl2pPr>
            <a:lvl3pPr>
              <a:lnSpc>
                <a:spcPct val="120000"/>
              </a:lnSpc>
              <a:buClrTx/>
              <a:defRPr sz="1600">
                <a:solidFill>
                  <a:srgbClr val="003359"/>
                </a:solidFill>
              </a:defRPr>
            </a:lvl3pPr>
            <a:lvl4pPr>
              <a:lnSpc>
                <a:spcPct val="120000"/>
              </a:lnSpc>
              <a:buClrTx/>
              <a:defRPr sz="1400">
                <a:solidFill>
                  <a:srgbClr val="003359"/>
                </a:solidFill>
              </a:defRPr>
            </a:lvl4pPr>
            <a:lvl5pPr>
              <a:lnSpc>
                <a:spcPct val="120000"/>
              </a:lnSpc>
              <a:buClrTx/>
              <a:defRPr sz="1400">
                <a:solidFill>
                  <a:srgbClr val="003359"/>
                </a:solidFill>
              </a:defRPr>
            </a:lvl5pPr>
          </a:lstStyle>
          <a:p>
            <a:pPr lvl="0"/>
            <a:r>
              <a:rPr lang="en-US"/>
              <a:t>Edit Master text styles</a:t>
            </a:r>
          </a:p>
        </p:txBody>
      </p:sp>
      <p:sp>
        <p:nvSpPr>
          <p:cNvPr id="8" name="Slide Number Placeholder 2"/>
          <p:cNvSpPr>
            <a:spLocks noGrp="1"/>
          </p:cNvSpPr>
          <p:nvPr>
            <p:ph type="sldNum" sz="quarter" idx="15"/>
          </p:nvPr>
        </p:nvSpPr>
        <p:spPr/>
        <p:txBody>
          <a:bodyPr/>
          <a:lstStyle>
            <a:lvl1pPr>
              <a:defRPr/>
            </a:lvl1pPr>
          </a:lstStyle>
          <a:p>
            <a:pPr>
              <a:defRPr/>
            </a:pPr>
            <a:fld id="{DA32A694-2AA7-459F-95ED-E8F38A0E600C}" type="slidenum">
              <a:rPr lang="en-US" altLang="en-US"/>
              <a:pPr>
                <a:defRPr/>
              </a:pPr>
              <a:t>‹#›</a:t>
            </a:fld>
            <a:endParaRPr lang="en-US" altLang="en-US" dirty="0"/>
          </a:p>
        </p:txBody>
      </p:sp>
    </p:spTree>
    <p:extLst>
      <p:ext uri="{BB962C8B-B14F-4D97-AF65-F5344CB8AC3E}">
        <p14:creationId xmlns:p14="http://schemas.microsoft.com/office/powerpoint/2010/main" val="407144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ontent Slide (2 Column with Subheads)">
    <p:spTree>
      <p:nvGrpSpPr>
        <p:cNvPr id="1" name=""/>
        <p:cNvGrpSpPr/>
        <p:nvPr/>
      </p:nvGrpSpPr>
      <p:grpSpPr>
        <a:xfrm>
          <a:off x="0" y="0"/>
          <a:ext cx="0" cy="0"/>
          <a:chOff x="0" y="0"/>
          <a:chExt cx="0" cy="0"/>
        </a:xfrm>
      </p:grpSpPr>
      <p:sp>
        <p:nvSpPr>
          <p:cNvPr id="7" name="Text Placeholder 2"/>
          <p:cNvSpPr>
            <a:spLocks noGrp="1"/>
          </p:cNvSpPr>
          <p:nvPr>
            <p:ph type="body" sz="quarter" idx="11"/>
          </p:nvPr>
        </p:nvSpPr>
        <p:spPr>
          <a:xfrm>
            <a:off x="495244" y="2285994"/>
            <a:ext cx="5371336" cy="3678909"/>
          </a:xfrm>
          <a:prstGeom prst="rect">
            <a:avLst/>
          </a:prstGeom>
        </p:spPr>
        <p:txBody>
          <a:bodyPr vert="horz" lIns="0" tIns="0" rIns="0" bIns="0"/>
          <a:lstStyle>
            <a:lvl1pPr>
              <a:lnSpc>
                <a:spcPct val="120000"/>
              </a:lnSpc>
              <a:buClrTx/>
              <a:defRPr sz="2000">
                <a:solidFill>
                  <a:srgbClr val="003359"/>
                </a:solidFill>
              </a:defRPr>
            </a:lvl1pPr>
            <a:lvl2pPr>
              <a:lnSpc>
                <a:spcPct val="120000"/>
              </a:lnSpc>
              <a:buClrTx/>
              <a:defRPr sz="1800">
                <a:solidFill>
                  <a:srgbClr val="003359"/>
                </a:solidFill>
              </a:defRPr>
            </a:lvl2pPr>
            <a:lvl3pPr>
              <a:lnSpc>
                <a:spcPct val="120000"/>
              </a:lnSpc>
              <a:buClrTx/>
              <a:defRPr sz="1600">
                <a:solidFill>
                  <a:srgbClr val="003359"/>
                </a:solidFill>
              </a:defRPr>
            </a:lvl3pPr>
            <a:lvl4pPr>
              <a:lnSpc>
                <a:spcPct val="120000"/>
              </a:lnSpc>
              <a:buClrTx/>
              <a:defRPr sz="1400">
                <a:solidFill>
                  <a:srgbClr val="003359"/>
                </a:solidFill>
              </a:defRPr>
            </a:lvl4pPr>
            <a:lvl5pPr>
              <a:lnSpc>
                <a:spcPct val="120000"/>
              </a:lnSpc>
              <a:buClrTx/>
              <a:defRPr sz="1400">
                <a:solidFill>
                  <a:srgbClr val="00335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p:nvPr>
        </p:nvSpPr>
        <p:spPr>
          <a:xfrm>
            <a:off x="491612" y="179297"/>
            <a:ext cx="8846941" cy="792101"/>
          </a:xfrm>
          <a:prstGeom prst="rect">
            <a:avLst/>
          </a:prstGeom>
        </p:spPr>
        <p:txBody>
          <a:bodyPr lIns="0" tIns="0" rIns="0" bIns="0" anchor="b"/>
          <a:lstStyle>
            <a:lvl1pPr>
              <a:lnSpc>
                <a:spcPct val="90000"/>
              </a:lnSpc>
              <a:defRPr sz="2600" b="1" i="0" baseline="0">
                <a:solidFill>
                  <a:srgbClr val="003359"/>
                </a:solidFill>
                <a:latin typeface="Arial"/>
                <a:cs typeface="Arial"/>
              </a:defRPr>
            </a:lvl1pPr>
          </a:lstStyle>
          <a:p>
            <a:r>
              <a:rPr lang="en-US"/>
              <a:t>Click to edit Master title style</a:t>
            </a:r>
            <a:endParaRPr lang="en-US" dirty="0"/>
          </a:p>
        </p:txBody>
      </p:sp>
      <p:sp>
        <p:nvSpPr>
          <p:cNvPr id="11" name="Text Placeholder 2"/>
          <p:cNvSpPr>
            <a:spLocks noGrp="1"/>
          </p:cNvSpPr>
          <p:nvPr>
            <p:ph type="body" sz="quarter" idx="14"/>
          </p:nvPr>
        </p:nvSpPr>
        <p:spPr>
          <a:xfrm>
            <a:off x="490873" y="1528916"/>
            <a:ext cx="5375708" cy="675149"/>
          </a:xfrm>
          <a:prstGeom prst="rect">
            <a:avLst/>
          </a:prstGeom>
        </p:spPr>
        <p:txBody>
          <a:bodyPr vert="horz" lIns="0" tIns="0" rIns="0" bIns="0" anchor="ctr"/>
          <a:lstStyle>
            <a:lvl1pPr marL="0" indent="0">
              <a:lnSpc>
                <a:spcPct val="120000"/>
              </a:lnSpc>
              <a:buClrTx/>
              <a:buNone/>
              <a:defRPr sz="1800" b="1">
                <a:solidFill>
                  <a:srgbClr val="003359"/>
                </a:solidFill>
              </a:defRPr>
            </a:lvl1pPr>
            <a:lvl2pPr>
              <a:lnSpc>
                <a:spcPct val="120000"/>
              </a:lnSpc>
              <a:buClrTx/>
              <a:defRPr sz="1800">
                <a:solidFill>
                  <a:srgbClr val="003359"/>
                </a:solidFill>
              </a:defRPr>
            </a:lvl2pPr>
            <a:lvl3pPr>
              <a:lnSpc>
                <a:spcPct val="120000"/>
              </a:lnSpc>
              <a:buClrTx/>
              <a:defRPr sz="1600">
                <a:solidFill>
                  <a:srgbClr val="003359"/>
                </a:solidFill>
              </a:defRPr>
            </a:lvl3pPr>
            <a:lvl4pPr>
              <a:lnSpc>
                <a:spcPct val="120000"/>
              </a:lnSpc>
              <a:buClrTx/>
              <a:defRPr sz="1400">
                <a:solidFill>
                  <a:srgbClr val="003359"/>
                </a:solidFill>
              </a:defRPr>
            </a:lvl4pPr>
            <a:lvl5pPr>
              <a:lnSpc>
                <a:spcPct val="120000"/>
              </a:lnSpc>
              <a:buClrTx/>
              <a:defRPr sz="1400">
                <a:solidFill>
                  <a:srgbClr val="003359"/>
                </a:solidFill>
              </a:defRPr>
            </a:lvl5pPr>
          </a:lstStyle>
          <a:p>
            <a:pPr lvl="0"/>
            <a:r>
              <a:rPr lang="en-US"/>
              <a:t>Edit Master text styles</a:t>
            </a:r>
          </a:p>
        </p:txBody>
      </p:sp>
      <p:sp>
        <p:nvSpPr>
          <p:cNvPr id="12" name="Text Placeholder 2"/>
          <p:cNvSpPr>
            <a:spLocks noGrp="1"/>
          </p:cNvSpPr>
          <p:nvPr>
            <p:ph type="body" sz="quarter" idx="15"/>
          </p:nvPr>
        </p:nvSpPr>
        <p:spPr>
          <a:xfrm>
            <a:off x="6318125" y="2285994"/>
            <a:ext cx="5371336" cy="3678909"/>
          </a:xfrm>
          <a:prstGeom prst="rect">
            <a:avLst/>
          </a:prstGeom>
        </p:spPr>
        <p:txBody>
          <a:bodyPr vert="horz" lIns="0" tIns="0" rIns="0" bIns="0"/>
          <a:lstStyle>
            <a:lvl1pPr>
              <a:lnSpc>
                <a:spcPct val="120000"/>
              </a:lnSpc>
              <a:buClrTx/>
              <a:defRPr sz="2000">
                <a:solidFill>
                  <a:srgbClr val="003359"/>
                </a:solidFill>
              </a:defRPr>
            </a:lvl1pPr>
            <a:lvl2pPr>
              <a:lnSpc>
                <a:spcPct val="120000"/>
              </a:lnSpc>
              <a:buClrTx/>
              <a:defRPr sz="1800">
                <a:solidFill>
                  <a:srgbClr val="003359"/>
                </a:solidFill>
              </a:defRPr>
            </a:lvl2pPr>
            <a:lvl3pPr>
              <a:lnSpc>
                <a:spcPct val="120000"/>
              </a:lnSpc>
              <a:buClrTx/>
              <a:defRPr sz="1600">
                <a:solidFill>
                  <a:srgbClr val="003359"/>
                </a:solidFill>
              </a:defRPr>
            </a:lvl3pPr>
            <a:lvl4pPr>
              <a:lnSpc>
                <a:spcPct val="120000"/>
              </a:lnSpc>
              <a:buClrTx/>
              <a:defRPr sz="1400">
                <a:solidFill>
                  <a:srgbClr val="003359"/>
                </a:solidFill>
              </a:defRPr>
            </a:lvl4pPr>
            <a:lvl5pPr>
              <a:lnSpc>
                <a:spcPct val="120000"/>
              </a:lnSpc>
              <a:buClrTx/>
              <a:defRPr sz="1400">
                <a:solidFill>
                  <a:srgbClr val="00335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2"/>
          <p:cNvSpPr>
            <a:spLocks noGrp="1"/>
          </p:cNvSpPr>
          <p:nvPr>
            <p:ph type="body" sz="quarter" idx="16"/>
          </p:nvPr>
        </p:nvSpPr>
        <p:spPr>
          <a:xfrm>
            <a:off x="6313754" y="1528916"/>
            <a:ext cx="5375708" cy="675149"/>
          </a:xfrm>
          <a:prstGeom prst="rect">
            <a:avLst/>
          </a:prstGeom>
        </p:spPr>
        <p:txBody>
          <a:bodyPr vert="horz" lIns="0" tIns="0" rIns="0" bIns="0" anchor="ctr"/>
          <a:lstStyle>
            <a:lvl1pPr marL="0" indent="0">
              <a:lnSpc>
                <a:spcPct val="120000"/>
              </a:lnSpc>
              <a:buClrTx/>
              <a:buNone/>
              <a:defRPr sz="1800" b="1">
                <a:solidFill>
                  <a:srgbClr val="003359"/>
                </a:solidFill>
              </a:defRPr>
            </a:lvl1pPr>
            <a:lvl2pPr>
              <a:lnSpc>
                <a:spcPct val="120000"/>
              </a:lnSpc>
              <a:buClrTx/>
              <a:defRPr sz="1800">
                <a:solidFill>
                  <a:srgbClr val="003359"/>
                </a:solidFill>
              </a:defRPr>
            </a:lvl2pPr>
            <a:lvl3pPr>
              <a:lnSpc>
                <a:spcPct val="120000"/>
              </a:lnSpc>
              <a:buClrTx/>
              <a:defRPr sz="1600">
                <a:solidFill>
                  <a:srgbClr val="003359"/>
                </a:solidFill>
              </a:defRPr>
            </a:lvl3pPr>
            <a:lvl4pPr>
              <a:lnSpc>
                <a:spcPct val="120000"/>
              </a:lnSpc>
              <a:buClrTx/>
              <a:defRPr sz="1400">
                <a:solidFill>
                  <a:srgbClr val="003359"/>
                </a:solidFill>
              </a:defRPr>
            </a:lvl4pPr>
            <a:lvl5pPr>
              <a:lnSpc>
                <a:spcPct val="120000"/>
              </a:lnSpc>
              <a:buClrTx/>
              <a:defRPr sz="1400">
                <a:solidFill>
                  <a:srgbClr val="003359"/>
                </a:solidFill>
              </a:defRPr>
            </a:lvl5pPr>
          </a:lstStyle>
          <a:p>
            <a:pPr lvl="0"/>
            <a:r>
              <a:rPr lang="en-US"/>
              <a:t>Edit Master text styles</a:t>
            </a:r>
          </a:p>
        </p:txBody>
      </p:sp>
      <p:sp>
        <p:nvSpPr>
          <p:cNvPr id="9" name="Slide Number Placeholder 2"/>
          <p:cNvSpPr>
            <a:spLocks noGrp="1"/>
          </p:cNvSpPr>
          <p:nvPr>
            <p:ph type="sldNum" sz="quarter" idx="17"/>
          </p:nvPr>
        </p:nvSpPr>
        <p:spPr/>
        <p:txBody>
          <a:bodyPr/>
          <a:lstStyle>
            <a:lvl1pPr>
              <a:defRPr/>
            </a:lvl1pPr>
          </a:lstStyle>
          <a:p>
            <a:pPr>
              <a:defRPr/>
            </a:pPr>
            <a:fld id="{A8189E86-4B56-4D05-AB51-5A2C96E27F32}" type="slidenum">
              <a:rPr lang="en-US" altLang="en-US"/>
              <a:pPr>
                <a:defRPr/>
              </a:pPr>
              <a:t>‹#›</a:t>
            </a:fld>
            <a:endParaRPr lang="en-US" altLang="en-US" dirty="0"/>
          </a:p>
        </p:txBody>
      </p:sp>
    </p:spTree>
    <p:extLst>
      <p:ext uri="{BB962C8B-B14F-4D97-AF65-F5344CB8AC3E}">
        <p14:creationId xmlns:p14="http://schemas.microsoft.com/office/powerpoint/2010/main" val="30174457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Content Slide (1 Column with Subhead and Image)">
    <p:spTree>
      <p:nvGrpSpPr>
        <p:cNvPr id="1" name=""/>
        <p:cNvGrpSpPr/>
        <p:nvPr/>
      </p:nvGrpSpPr>
      <p:grpSpPr>
        <a:xfrm>
          <a:off x="0" y="0"/>
          <a:ext cx="0" cy="0"/>
          <a:chOff x="0" y="0"/>
          <a:chExt cx="0" cy="0"/>
        </a:xfrm>
      </p:grpSpPr>
      <p:sp>
        <p:nvSpPr>
          <p:cNvPr id="7" name="Text Placeholder 2"/>
          <p:cNvSpPr>
            <a:spLocks noGrp="1"/>
          </p:cNvSpPr>
          <p:nvPr>
            <p:ph type="body" sz="quarter" idx="11"/>
          </p:nvPr>
        </p:nvSpPr>
        <p:spPr>
          <a:xfrm>
            <a:off x="495243" y="2285994"/>
            <a:ext cx="6361329" cy="3678909"/>
          </a:xfrm>
          <a:prstGeom prst="rect">
            <a:avLst/>
          </a:prstGeom>
        </p:spPr>
        <p:txBody>
          <a:bodyPr vert="horz" lIns="0" tIns="0" rIns="0" bIns="0"/>
          <a:lstStyle>
            <a:lvl1pPr>
              <a:lnSpc>
                <a:spcPct val="120000"/>
              </a:lnSpc>
              <a:buClrTx/>
              <a:defRPr sz="2000">
                <a:solidFill>
                  <a:srgbClr val="003359"/>
                </a:solidFill>
              </a:defRPr>
            </a:lvl1pPr>
            <a:lvl2pPr>
              <a:lnSpc>
                <a:spcPct val="120000"/>
              </a:lnSpc>
              <a:buClrTx/>
              <a:defRPr sz="1800">
                <a:solidFill>
                  <a:srgbClr val="003359"/>
                </a:solidFill>
              </a:defRPr>
            </a:lvl2pPr>
            <a:lvl3pPr>
              <a:lnSpc>
                <a:spcPct val="120000"/>
              </a:lnSpc>
              <a:buClrTx/>
              <a:defRPr sz="1600">
                <a:solidFill>
                  <a:srgbClr val="003359"/>
                </a:solidFill>
              </a:defRPr>
            </a:lvl3pPr>
            <a:lvl4pPr>
              <a:lnSpc>
                <a:spcPct val="120000"/>
              </a:lnSpc>
              <a:buClrTx/>
              <a:defRPr sz="1400">
                <a:solidFill>
                  <a:srgbClr val="003359"/>
                </a:solidFill>
              </a:defRPr>
            </a:lvl4pPr>
            <a:lvl5pPr>
              <a:lnSpc>
                <a:spcPct val="120000"/>
              </a:lnSpc>
              <a:buClrTx/>
              <a:defRPr sz="1400">
                <a:solidFill>
                  <a:srgbClr val="003359"/>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p:nvPr>
        </p:nvSpPr>
        <p:spPr>
          <a:xfrm>
            <a:off x="491611" y="179297"/>
            <a:ext cx="8830340" cy="792101"/>
          </a:xfrm>
          <a:prstGeom prst="rect">
            <a:avLst/>
          </a:prstGeom>
        </p:spPr>
        <p:txBody>
          <a:bodyPr lIns="0" tIns="0" rIns="0" bIns="0" anchor="b"/>
          <a:lstStyle>
            <a:lvl1pPr>
              <a:lnSpc>
                <a:spcPct val="90000"/>
              </a:lnSpc>
              <a:defRPr sz="2600" b="1" i="0" baseline="0">
                <a:solidFill>
                  <a:srgbClr val="003359"/>
                </a:solidFill>
                <a:latin typeface="Arial"/>
                <a:cs typeface="Arial"/>
              </a:defRPr>
            </a:lvl1pPr>
          </a:lstStyle>
          <a:p>
            <a:r>
              <a:rPr lang="en-US"/>
              <a:t>Click to edit Master title style</a:t>
            </a:r>
            <a:endParaRPr lang="en-US" dirty="0"/>
          </a:p>
        </p:txBody>
      </p:sp>
      <p:sp>
        <p:nvSpPr>
          <p:cNvPr id="11" name="Text Placeholder 2"/>
          <p:cNvSpPr>
            <a:spLocks noGrp="1"/>
          </p:cNvSpPr>
          <p:nvPr>
            <p:ph type="body" sz="quarter" idx="14"/>
          </p:nvPr>
        </p:nvSpPr>
        <p:spPr>
          <a:xfrm>
            <a:off x="490872" y="1528916"/>
            <a:ext cx="6366507" cy="675149"/>
          </a:xfrm>
          <a:prstGeom prst="rect">
            <a:avLst/>
          </a:prstGeom>
        </p:spPr>
        <p:txBody>
          <a:bodyPr vert="horz" lIns="0" tIns="0" rIns="0" bIns="0" anchor="ctr"/>
          <a:lstStyle>
            <a:lvl1pPr marL="0" indent="0">
              <a:lnSpc>
                <a:spcPct val="120000"/>
              </a:lnSpc>
              <a:buClrTx/>
              <a:buNone/>
              <a:defRPr sz="1800" b="1">
                <a:solidFill>
                  <a:srgbClr val="003359"/>
                </a:solidFill>
              </a:defRPr>
            </a:lvl1pPr>
            <a:lvl2pPr>
              <a:lnSpc>
                <a:spcPct val="120000"/>
              </a:lnSpc>
              <a:buClrTx/>
              <a:defRPr sz="1800">
                <a:solidFill>
                  <a:srgbClr val="003359"/>
                </a:solidFill>
              </a:defRPr>
            </a:lvl2pPr>
            <a:lvl3pPr>
              <a:lnSpc>
                <a:spcPct val="120000"/>
              </a:lnSpc>
              <a:buClrTx/>
              <a:defRPr sz="1600">
                <a:solidFill>
                  <a:srgbClr val="003359"/>
                </a:solidFill>
              </a:defRPr>
            </a:lvl3pPr>
            <a:lvl4pPr>
              <a:lnSpc>
                <a:spcPct val="120000"/>
              </a:lnSpc>
              <a:buClrTx/>
              <a:defRPr sz="1400">
                <a:solidFill>
                  <a:srgbClr val="003359"/>
                </a:solidFill>
              </a:defRPr>
            </a:lvl4pPr>
            <a:lvl5pPr>
              <a:lnSpc>
                <a:spcPct val="120000"/>
              </a:lnSpc>
              <a:buClrTx/>
              <a:defRPr sz="1400">
                <a:solidFill>
                  <a:srgbClr val="003359"/>
                </a:solidFill>
              </a:defRPr>
            </a:lvl5pPr>
          </a:lstStyle>
          <a:p>
            <a:pPr lvl="0"/>
            <a:r>
              <a:rPr lang="en-US"/>
              <a:t>Edit Master text styles</a:t>
            </a:r>
          </a:p>
        </p:txBody>
      </p:sp>
      <p:sp>
        <p:nvSpPr>
          <p:cNvPr id="17" name="Picture Placeholder 15"/>
          <p:cNvSpPr>
            <a:spLocks noGrp="1"/>
          </p:cNvSpPr>
          <p:nvPr>
            <p:ph type="pic" sz="quarter" idx="19"/>
          </p:nvPr>
        </p:nvSpPr>
        <p:spPr>
          <a:xfrm>
            <a:off x="7279921" y="1531436"/>
            <a:ext cx="4440999" cy="4432448"/>
          </a:xfrm>
          <a:prstGeom prst="rect">
            <a:avLst/>
          </a:prstGeom>
        </p:spPr>
        <p:txBody>
          <a:bodyPr vert="horz"/>
          <a:lstStyle/>
          <a:p>
            <a:pPr lvl="0"/>
            <a:r>
              <a:rPr lang="en-US" noProof="0" dirty="0"/>
              <a:t>Click icon to add picture</a:t>
            </a:r>
          </a:p>
        </p:txBody>
      </p:sp>
      <p:sp>
        <p:nvSpPr>
          <p:cNvPr id="6" name="Slide Number Placeholder 2"/>
          <p:cNvSpPr>
            <a:spLocks noGrp="1"/>
          </p:cNvSpPr>
          <p:nvPr>
            <p:ph type="sldNum" sz="quarter" idx="20"/>
          </p:nvPr>
        </p:nvSpPr>
        <p:spPr/>
        <p:txBody>
          <a:bodyPr/>
          <a:lstStyle>
            <a:lvl1pPr>
              <a:defRPr/>
            </a:lvl1pPr>
          </a:lstStyle>
          <a:p>
            <a:pPr>
              <a:defRPr/>
            </a:pPr>
            <a:fld id="{43454E40-0E1C-4E92-8463-B1AC5689DC5D}" type="slidenum">
              <a:rPr lang="en-US" altLang="en-US"/>
              <a:pPr>
                <a:defRPr/>
              </a:pPr>
              <a:t>‹#›</a:t>
            </a:fld>
            <a:endParaRPr lang="en-US" altLang="en-US" dirty="0"/>
          </a:p>
        </p:txBody>
      </p:sp>
    </p:spTree>
    <p:extLst>
      <p:ext uri="{BB962C8B-B14F-4D97-AF65-F5344CB8AC3E}">
        <p14:creationId xmlns:p14="http://schemas.microsoft.com/office/powerpoint/2010/main" val="30439294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Section Break Slide Option 1">
    <p:spTree>
      <p:nvGrpSpPr>
        <p:cNvPr id="1" name=""/>
        <p:cNvGrpSpPr/>
        <p:nvPr/>
      </p:nvGrpSpPr>
      <p:grpSpPr>
        <a:xfrm>
          <a:off x="0" y="0"/>
          <a:ext cx="0" cy="0"/>
          <a:chOff x="0" y="0"/>
          <a:chExt cx="0" cy="0"/>
        </a:xfrm>
      </p:grpSpPr>
      <p:sp>
        <p:nvSpPr>
          <p:cNvPr id="3" name="Rectangle 2"/>
          <p:cNvSpPr/>
          <p:nvPr userDrawn="1"/>
        </p:nvSpPr>
        <p:spPr>
          <a:xfrm>
            <a:off x="0" y="1"/>
            <a:ext cx="12192000" cy="63658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anchor="ctr"/>
          <a:lstStyle/>
          <a:p>
            <a:pPr algn="ctr" defTabSz="457118" eaLnBrk="1" fontAlgn="auto" hangingPunct="1">
              <a:spcBef>
                <a:spcPts val="0"/>
              </a:spcBef>
              <a:spcAft>
                <a:spcPts val="0"/>
              </a:spcAft>
              <a:defRPr/>
            </a:pPr>
            <a:endParaRPr lang="en-US" sz="1800" dirty="0"/>
          </a:p>
        </p:txBody>
      </p:sp>
      <p:cxnSp>
        <p:nvCxnSpPr>
          <p:cNvPr id="4" name="Straight Connector 3"/>
          <p:cNvCxnSpPr/>
          <p:nvPr userDrawn="1"/>
        </p:nvCxnSpPr>
        <p:spPr>
          <a:xfrm>
            <a:off x="493185" y="4300538"/>
            <a:ext cx="11197167" cy="0"/>
          </a:xfrm>
          <a:prstGeom prst="line">
            <a:avLst/>
          </a:prstGeom>
          <a:ln>
            <a:solidFill>
              <a:srgbClr val="0094D7"/>
            </a:solidFill>
          </a:ln>
        </p:spPr>
        <p:style>
          <a:lnRef idx="1">
            <a:schemeClr val="dk1"/>
          </a:lnRef>
          <a:fillRef idx="0">
            <a:schemeClr val="dk1"/>
          </a:fillRef>
          <a:effectRef idx="0">
            <a:schemeClr val="dk1"/>
          </a:effectRef>
          <a:fontRef idx="minor">
            <a:schemeClr val="tx1"/>
          </a:fontRef>
        </p:style>
      </p:cxnSp>
      <p:pic>
        <p:nvPicPr>
          <p:cNvPr id="5"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09201" y="2154239"/>
            <a:ext cx="1581151"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p:cNvCxnSpPr/>
          <p:nvPr userDrawn="1"/>
        </p:nvCxnSpPr>
        <p:spPr>
          <a:xfrm>
            <a:off x="491067" y="2274888"/>
            <a:ext cx="933026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4" name="Title 1"/>
          <p:cNvSpPr>
            <a:spLocks noGrp="1"/>
          </p:cNvSpPr>
          <p:nvPr>
            <p:ph type="ctrTitle"/>
          </p:nvPr>
        </p:nvSpPr>
        <p:spPr>
          <a:xfrm>
            <a:off x="491873" y="2849717"/>
            <a:ext cx="11200595" cy="1139977"/>
          </a:xfrm>
          <a:prstGeom prst="rect">
            <a:avLst/>
          </a:prstGeom>
        </p:spPr>
        <p:txBody>
          <a:bodyPr lIns="91424" tIns="45712" rIns="91424" bIns="45712" anchor="b"/>
          <a:lstStyle>
            <a:lvl1pPr marL="0" marR="0" indent="0" algn="l" defTabSz="455613" rtl="0" eaLnBrk="0" fontAlgn="base" latinLnBrk="0" hangingPunct="0">
              <a:lnSpc>
                <a:spcPct val="100000"/>
              </a:lnSpc>
              <a:spcBef>
                <a:spcPct val="0"/>
              </a:spcBef>
              <a:spcAft>
                <a:spcPct val="0"/>
              </a:spcAft>
              <a:buClrTx/>
              <a:buSzTx/>
              <a:buFontTx/>
              <a:buNone/>
              <a:tabLst/>
              <a:defRPr sz="2600" b="1" i="0" cap="all" baseline="0">
                <a:solidFill>
                  <a:schemeClr val="tx2"/>
                </a:solidFill>
                <a:latin typeface="Arial"/>
                <a:cs typeface="Arial"/>
              </a:defRPr>
            </a:lvl1pPr>
          </a:lstStyle>
          <a:p>
            <a:r>
              <a:rPr lang="en-US"/>
              <a:t>Click to edit Master title style</a:t>
            </a:r>
            <a:endParaRPr lang="en-US" dirty="0"/>
          </a:p>
        </p:txBody>
      </p:sp>
      <p:sp>
        <p:nvSpPr>
          <p:cNvPr id="7" name="Slide Number Placeholder 2"/>
          <p:cNvSpPr>
            <a:spLocks noGrp="1"/>
          </p:cNvSpPr>
          <p:nvPr>
            <p:ph type="sldNum" sz="quarter" idx="10"/>
          </p:nvPr>
        </p:nvSpPr>
        <p:spPr/>
        <p:txBody>
          <a:bodyPr/>
          <a:lstStyle>
            <a:lvl1pPr>
              <a:defRPr/>
            </a:lvl1pPr>
          </a:lstStyle>
          <a:p>
            <a:pPr>
              <a:defRPr/>
            </a:pPr>
            <a:fld id="{74B76FF2-89D2-4375-B093-B2B9846E8376}" type="slidenum">
              <a:rPr lang="en-US" altLang="en-US"/>
              <a:pPr>
                <a:defRPr/>
              </a:pPr>
              <a:t>‹#›</a:t>
            </a:fld>
            <a:endParaRPr lang="en-US" altLang="en-US" dirty="0"/>
          </a:p>
        </p:txBody>
      </p:sp>
    </p:spTree>
    <p:extLst>
      <p:ext uri="{BB962C8B-B14F-4D97-AF65-F5344CB8AC3E}">
        <p14:creationId xmlns:p14="http://schemas.microsoft.com/office/powerpoint/2010/main" val="39027091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Section Break Slide Option 2">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anchor="ctr"/>
          <a:lstStyle/>
          <a:p>
            <a:pPr algn="ctr" defTabSz="457118" eaLnBrk="1" fontAlgn="auto" hangingPunct="1">
              <a:spcBef>
                <a:spcPts val="0"/>
              </a:spcBef>
              <a:spcAft>
                <a:spcPts val="0"/>
              </a:spcAft>
              <a:defRPr/>
            </a:pPr>
            <a:endParaRPr lang="en-US" sz="1800" dirty="0"/>
          </a:p>
        </p:txBody>
      </p:sp>
      <p:cxnSp>
        <p:nvCxnSpPr>
          <p:cNvPr id="4" name="Straight Connector 3"/>
          <p:cNvCxnSpPr/>
          <p:nvPr userDrawn="1"/>
        </p:nvCxnSpPr>
        <p:spPr>
          <a:xfrm>
            <a:off x="493185" y="4300538"/>
            <a:ext cx="11197167" cy="0"/>
          </a:xfrm>
          <a:prstGeom prst="line">
            <a:avLst/>
          </a:prstGeom>
          <a:ln>
            <a:solidFill>
              <a:srgbClr val="FFFFFF"/>
            </a:solidFill>
          </a:ln>
        </p:spPr>
        <p:style>
          <a:lnRef idx="1">
            <a:schemeClr val="dk1"/>
          </a:lnRef>
          <a:fillRef idx="0">
            <a:schemeClr val="dk1"/>
          </a:fillRef>
          <a:effectRef idx="0">
            <a:schemeClr val="dk1"/>
          </a:effectRef>
          <a:fontRef idx="minor">
            <a:schemeClr val="tx1"/>
          </a:fontRef>
        </p:style>
      </p:cxnSp>
      <p:sp>
        <p:nvSpPr>
          <p:cNvPr id="5" name="Rectangle 10"/>
          <p:cNvSpPr>
            <a:spLocks/>
          </p:cNvSpPr>
          <p:nvPr userDrawn="1"/>
        </p:nvSpPr>
        <p:spPr bwMode="auto">
          <a:xfrm>
            <a:off x="488951" y="6459539"/>
            <a:ext cx="1991783"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800" dirty="0">
                <a:solidFill>
                  <a:srgbClr val="FFFFFF"/>
                </a:solidFill>
                <a:cs typeface="Arial" panose="020B0604020202020204" pitchFamily="34" charset="0"/>
              </a:rPr>
              <a:t>Confidential and proprietary. </a:t>
            </a:r>
            <a:endParaRPr lang="en-US" altLang="en-US" sz="600" dirty="0">
              <a:solidFill>
                <a:srgbClr val="FFFFFF"/>
              </a:solidFill>
              <a:cs typeface="Arial" panose="020B0604020202020204" pitchFamily="34" charset="0"/>
              <a:sym typeface="Arial" panose="020B0604020202020204" pitchFamily="34" charset="0"/>
            </a:endParaRPr>
          </a:p>
        </p:txBody>
      </p:sp>
      <p:pic>
        <p:nvPicPr>
          <p:cNvPr id="6"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09201" y="2154239"/>
            <a:ext cx="1581151"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userDrawn="1"/>
        </p:nvCxnSpPr>
        <p:spPr>
          <a:xfrm>
            <a:off x="491067" y="2274888"/>
            <a:ext cx="9330267"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24" name="Title 1"/>
          <p:cNvSpPr>
            <a:spLocks noGrp="1"/>
          </p:cNvSpPr>
          <p:nvPr>
            <p:ph type="ctrTitle"/>
          </p:nvPr>
        </p:nvSpPr>
        <p:spPr>
          <a:xfrm>
            <a:off x="491873" y="2849717"/>
            <a:ext cx="11200595" cy="1139977"/>
          </a:xfrm>
          <a:prstGeom prst="rect">
            <a:avLst/>
          </a:prstGeom>
        </p:spPr>
        <p:txBody>
          <a:bodyPr lIns="91424" tIns="45712" rIns="91424" bIns="45712" anchor="b"/>
          <a:lstStyle>
            <a:lvl1pPr marL="0" marR="0" indent="0" algn="l" defTabSz="455613" rtl="0" eaLnBrk="0" fontAlgn="base" latinLnBrk="0" hangingPunct="0">
              <a:lnSpc>
                <a:spcPct val="100000"/>
              </a:lnSpc>
              <a:spcBef>
                <a:spcPct val="0"/>
              </a:spcBef>
              <a:spcAft>
                <a:spcPct val="0"/>
              </a:spcAft>
              <a:buClrTx/>
              <a:buSzTx/>
              <a:buFontTx/>
              <a:buNone/>
              <a:tabLst/>
              <a:defRPr sz="2600" b="1" i="0" cap="all" baseline="0">
                <a:solidFill>
                  <a:schemeClr val="bg1"/>
                </a:solidFill>
                <a:latin typeface="Arial"/>
                <a:cs typeface="Arial"/>
              </a:defRPr>
            </a:lvl1pPr>
          </a:lstStyle>
          <a:p>
            <a:r>
              <a:rPr lang="en-US"/>
              <a:t>Click to edit Master title style</a:t>
            </a:r>
            <a:endParaRPr lang="en-US" dirty="0"/>
          </a:p>
        </p:txBody>
      </p:sp>
      <p:sp>
        <p:nvSpPr>
          <p:cNvPr id="8" name="Slide Number Placeholder 2"/>
          <p:cNvSpPr>
            <a:spLocks noGrp="1"/>
          </p:cNvSpPr>
          <p:nvPr>
            <p:ph type="sldNum" sz="quarter" idx="10"/>
          </p:nvPr>
        </p:nvSpPr>
        <p:spPr/>
        <p:txBody>
          <a:bodyPr/>
          <a:lstStyle>
            <a:lvl1pPr>
              <a:defRPr>
                <a:solidFill>
                  <a:schemeClr val="bg1"/>
                </a:solidFill>
              </a:defRPr>
            </a:lvl1pPr>
          </a:lstStyle>
          <a:p>
            <a:pPr>
              <a:defRPr/>
            </a:pPr>
            <a:fld id="{C40E18C7-0DFC-4F21-BC1B-A83502A969DF}" type="slidenum">
              <a:rPr lang="en-US" altLang="en-US"/>
              <a:pPr>
                <a:defRPr/>
              </a:pPr>
              <a:t>‹#›</a:t>
            </a:fld>
            <a:endParaRPr lang="en-US" altLang="en-US" dirty="0"/>
          </a:p>
        </p:txBody>
      </p:sp>
    </p:spTree>
    <p:extLst>
      <p:ext uri="{BB962C8B-B14F-4D97-AF65-F5344CB8AC3E}">
        <p14:creationId xmlns:p14="http://schemas.microsoft.com/office/powerpoint/2010/main" val="3371490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Section Break Slide Option 3">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anchor="ctr"/>
          <a:lstStyle/>
          <a:p>
            <a:pPr algn="ctr" defTabSz="457118" eaLnBrk="1" fontAlgn="auto" hangingPunct="1">
              <a:spcBef>
                <a:spcPts val="0"/>
              </a:spcBef>
              <a:spcAft>
                <a:spcPts val="0"/>
              </a:spcAft>
              <a:defRPr/>
            </a:pPr>
            <a:endParaRPr lang="en-US" sz="1800" dirty="0"/>
          </a:p>
        </p:txBody>
      </p:sp>
      <p:cxnSp>
        <p:nvCxnSpPr>
          <p:cNvPr id="4" name="Straight Connector 3"/>
          <p:cNvCxnSpPr/>
          <p:nvPr userDrawn="1"/>
        </p:nvCxnSpPr>
        <p:spPr>
          <a:xfrm>
            <a:off x="493185" y="4300538"/>
            <a:ext cx="11197167" cy="0"/>
          </a:xfrm>
          <a:prstGeom prst="line">
            <a:avLst/>
          </a:prstGeom>
          <a:ln>
            <a:solidFill>
              <a:srgbClr val="0094D7"/>
            </a:solidFill>
          </a:ln>
        </p:spPr>
        <p:style>
          <a:lnRef idx="1">
            <a:schemeClr val="dk1"/>
          </a:lnRef>
          <a:fillRef idx="0">
            <a:schemeClr val="dk1"/>
          </a:fillRef>
          <a:effectRef idx="0">
            <a:schemeClr val="dk1"/>
          </a:effectRef>
          <a:fontRef idx="minor">
            <a:schemeClr val="tx1"/>
          </a:fontRef>
        </p:style>
      </p:cxnSp>
      <p:sp>
        <p:nvSpPr>
          <p:cNvPr id="5" name="Rectangle 10"/>
          <p:cNvSpPr>
            <a:spLocks/>
          </p:cNvSpPr>
          <p:nvPr userDrawn="1"/>
        </p:nvSpPr>
        <p:spPr bwMode="auto">
          <a:xfrm>
            <a:off x="488951" y="6459539"/>
            <a:ext cx="1991783"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800" dirty="0">
                <a:solidFill>
                  <a:srgbClr val="FFFFFF"/>
                </a:solidFill>
                <a:cs typeface="Arial" panose="020B0604020202020204" pitchFamily="34" charset="0"/>
              </a:rPr>
              <a:t>Confidential and proprietary. </a:t>
            </a:r>
            <a:endParaRPr lang="en-US" altLang="en-US" sz="600" dirty="0">
              <a:solidFill>
                <a:srgbClr val="FFFFFF"/>
              </a:solidFill>
              <a:cs typeface="Arial" panose="020B0604020202020204" pitchFamily="34" charset="0"/>
              <a:sym typeface="Arial" panose="020B0604020202020204" pitchFamily="34" charset="0"/>
            </a:endParaRPr>
          </a:p>
        </p:txBody>
      </p:sp>
      <p:pic>
        <p:nvPicPr>
          <p:cNvPr id="6"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109201" y="2154239"/>
            <a:ext cx="1581151"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userDrawn="1"/>
        </p:nvCxnSpPr>
        <p:spPr>
          <a:xfrm>
            <a:off x="491067" y="2274888"/>
            <a:ext cx="933026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4" name="Title 1"/>
          <p:cNvSpPr>
            <a:spLocks noGrp="1"/>
          </p:cNvSpPr>
          <p:nvPr>
            <p:ph type="ctrTitle"/>
          </p:nvPr>
        </p:nvSpPr>
        <p:spPr>
          <a:xfrm>
            <a:off x="491873" y="2849717"/>
            <a:ext cx="11200595" cy="1139977"/>
          </a:xfrm>
          <a:prstGeom prst="rect">
            <a:avLst/>
          </a:prstGeom>
        </p:spPr>
        <p:txBody>
          <a:bodyPr lIns="91424" tIns="45712" rIns="91424" bIns="45712" anchor="b"/>
          <a:lstStyle>
            <a:lvl1pPr marL="0" marR="0" indent="0" algn="l" defTabSz="455613" rtl="0" eaLnBrk="0" fontAlgn="base" latinLnBrk="0" hangingPunct="0">
              <a:lnSpc>
                <a:spcPct val="100000"/>
              </a:lnSpc>
              <a:spcBef>
                <a:spcPct val="0"/>
              </a:spcBef>
              <a:spcAft>
                <a:spcPct val="0"/>
              </a:spcAft>
              <a:buClrTx/>
              <a:buSzTx/>
              <a:buFontTx/>
              <a:buNone/>
              <a:tabLst/>
              <a:defRPr sz="2600" b="1" i="0" cap="all" baseline="0">
                <a:solidFill>
                  <a:schemeClr val="bg1"/>
                </a:solidFill>
                <a:latin typeface="Arial"/>
                <a:cs typeface="Arial"/>
              </a:defRPr>
            </a:lvl1pPr>
          </a:lstStyle>
          <a:p>
            <a:r>
              <a:rPr lang="en-US"/>
              <a:t>Click to edit Master title style</a:t>
            </a:r>
            <a:endParaRPr lang="en-US" dirty="0"/>
          </a:p>
        </p:txBody>
      </p:sp>
      <p:sp>
        <p:nvSpPr>
          <p:cNvPr id="8" name="Slide Number Placeholder 2"/>
          <p:cNvSpPr>
            <a:spLocks noGrp="1"/>
          </p:cNvSpPr>
          <p:nvPr>
            <p:ph type="sldNum" sz="quarter" idx="10"/>
          </p:nvPr>
        </p:nvSpPr>
        <p:spPr/>
        <p:txBody>
          <a:bodyPr/>
          <a:lstStyle>
            <a:lvl1pPr>
              <a:defRPr>
                <a:solidFill>
                  <a:schemeClr val="bg1"/>
                </a:solidFill>
              </a:defRPr>
            </a:lvl1pPr>
          </a:lstStyle>
          <a:p>
            <a:pPr>
              <a:defRPr/>
            </a:pPr>
            <a:fld id="{8FD3EB03-6E9E-4BBA-83E5-6A724D9F581E}" type="slidenum">
              <a:rPr lang="en-US" altLang="en-US"/>
              <a:pPr>
                <a:defRPr/>
              </a:pPr>
              <a:t>‹#›</a:t>
            </a:fld>
            <a:endParaRPr lang="en-US" altLang="en-US" dirty="0"/>
          </a:p>
        </p:txBody>
      </p:sp>
    </p:spTree>
    <p:extLst>
      <p:ext uri="{BB962C8B-B14F-4D97-AF65-F5344CB8AC3E}">
        <p14:creationId xmlns:p14="http://schemas.microsoft.com/office/powerpoint/2010/main" val="26044586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Thank You Slide Option 1">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anchor="ctr"/>
          <a:lstStyle/>
          <a:p>
            <a:pPr algn="ctr" defTabSz="457118" eaLnBrk="1" fontAlgn="auto" hangingPunct="1">
              <a:spcBef>
                <a:spcPts val="0"/>
              </a:spcBef>
              <a:spcAft>
                <a:spcPts val="0"/>
              </a:spcAft>
              <a:defRPr/>
            </a:pPr>
            <a:endParaRPr lang="en-US" sz="1800" dirty="0"/>
          </a:p>
        </p:txBody>
      </p:sp>
      <p:sp>
        <p:nvSpPr>
          <p:cNvPr id="5" name="Rectangle 10"/>
          <p:cNvSpPr>
            <a:spLocks/>
          </p:cNvSpPr>
          <p:nvPr userDrawn="1"/>
        </p:nvSpPr>
        <p:spPr bwMode="auto">
          <a:xfrm>
            <a:off x="2673351" y="6459539"/>
            <a:ext cx="900430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defRPr/>
            </a:pPr>
            <a:r>
              <a:rPr lang="en-US" altLang="en-US" sz="800" dirty="0">
                <a:solidFill>
                  <a:srgbClr val="FFFFFF"/>
                </a:solidFill>
                <a:cs typeface="Arial" panose="020B0604020202020204" pitchFamily="34" charset="0"/>
              </a:rPr>
              <a:t>Blue Cross</a:t>
            </a:r>
            <a:r>
              <a:rPr lang="en-US" altLang="en-US" sz="800" baseline="30000" dirty="0">
                <a:solidFill>
                  <a:srgbClr val="FFFFFF"/>
                </a:solidFill>
                <a:cs typeface="Arial" panose="020B0604020202020204" pitchFamily="34" charset="0"/>
              </a:rPr>
              <a:t>®</a:t>
            </a:r>
            <a:r>
              <a:rPr lang="en-US" altLang="en-US" sz="800" dirty="0">
                <a:solidFill>
                  <a:srgbClr val="FFFFFF"/>
                </a:solidFill>
                <a:cs typeface="Arial" panose="020B0604020202020204" pitchFamily="34" charset="0"/>
              </a:rPr>
              <a:t> and Blue Shield</a:t>
            </a:r>
            <a:r>
              <a:rPr lang="en-US" altLang="en-US" sz="800" baseline="30000" dirty="0">
                <a:solidFill>
                  <a:srgbClr val="FFFFFF"/>
                </a:solidFill>
                <a:cs typeface="Arial" panose="020B0604020202020204" pitchFamily="34" charset="0"/>
              </a:rPr>
              <a:t>®</a:t>
            </a:r>
            <a:r>
              <a:rPr lang="en-US" altLang="en-US" sz="800" dirty="0">
                <a:solidFill>
                  <a:srgbClr val="FFFFFF"/>
                </a:solidFill>
                <a:cs typeface="Arial" panose="020B0604020202020204" pitchFamily="34" charset="0"/>
              </a:rPr>
              <a:t> of Minnesota and Blue Plus</a:t>
            </a:r>
            <a:r>
              <a:rPr lang="en-US" altLang="en-US" sz="800" baseline="30000" dirty="0">
                <a:solidFill>
                  <a:srgbClr val="FFFFFF"/>
                </a:solidFill>
                <a:cs typeface="Arial" panose="020B0604020202020204" pitchFamily="34" charset="0"/>
              </a:rPr>
              <a:t>®</a:t>
            </a:r>
            <a:r>
              <a:rPr lang="en-US" altLang="en-US" sz="800" dirty="0">
                <a:solidFill>
                  <a:srgbClr val="FFFFFF"/>
                </a:solidFill>
                <a:cs typeface="Arial" panose="020B0604020202020204" pitchFamily="34" charset="0"/>
              </a:rPr>
              <a:t> are nonprofit independent licensees of the Blue Cross and Blue Shield Association.</a:t>
            </a:r>
            <a:endParaRPr lang="en-US" altLang="en-US" sz="600" dirty="0">
              <a:solidFill>
                <a:srgbClr val="FFFFFF"/>
              </a:solidFill>
              <a:cs typeface="Arial" panose="020B0604020202020204" pitchFamily="34" charset="0"/>
              <a:sym typeface="Arial" panose="020B0604020202020204" pitchFamily="34" charset="0"/>
            </a:endParaRPr>
          </a:p>
        </p:txBody>
      </p:sp>
      <p:sp>
        <p:nvSpPr>
          <p:cNvPr id="6" name="Rectangle 10"/>
          <p:cNvSpPr>
            <a:spLocks/>
          </p:cNvSpPr>
          <p:nvPr userDrawn="1"/>
        </p:nvSpPr>
        <p:spPr bwMode="auto">
          <a:xfrm>
            <a:off x="488951" y="6459539"/>
            <a:ext cx="1991783"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800" dirty="0">
                <a:solidFill>
                  <a:srgbClr val="FFFFFF"/>
                </a:solidFill>
                <a:cs typeface="Arial" panose="020B0604020202020204" pitchFamily="34" charset="0"/>
              </a:rPr>
              <a:t>Confidential and proprietary. </a:t>
            </a:r>
            <a:endParaRPr lang="en-US" altLang="en-US" sz="600" dirty="0">
              <a:solidFill>
                <a:srgbClr val="FFFFFF"/>
              </a:solidFill>
              <a:cs typeface="Arial" panose="020B0604020202020204" pitchFamily="34" charset="0"/>
              <a:sym typeface="Arial" panose="020B0604020202020204" pitchFamily="34" charset="0"/>
            </a:endParaRPr>
          </a:p>
        </p:txBody>
      </p:sp>
      <p:cxnSp>
        <p:nvCxnSpPr>
          <p:cNvPr id="7" name="Straight Connector 6"/>
          <p:cNvCxnSpPr/>
          <p:nvPr userDrawn="1"/>
        </p:nvCxnSpPr>
        <p:spPr>
          <a:xfrm>
            <a:off x="491067" y="5340350"/>
            <a:ext cx="11199284"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8"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459385" y="1112839"/>
            <a:ext cx="2230967"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userDrawn="1"/>
        </p:nvCxnSpPr>
        <p:spPr>
          <a:xfrm>
            <a:off x="491067" y="1277938"/>
            <a:ext cx="861271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11" name="Title 1"/>
          <p:cNvSpPr>
            <a:spLocks noGrp="1"/>
          </p:cNvSpPr>
          <p:nvPr>
            <p:ph type="ctrTitle"/>
          </p:nvPr>
        </p:nvSpPr>
        <p:spPr>
          <a:xfrm>
            <a:off x="440268" y="1941837"/>
            <a:ext cx="11252200" cy="1139977"/>
          </a:xfrm>
          <a:prstGeom prst="rect">
            <a:avLst/>
          </a:prstGeom>
        </p:spPr>
        <p:txBody>
          <a:bodyPr lIns="0" tIns="45712" rIns="91424" bIns="45712" anchor="b"/>
          <a:lstStyle>
            <a:lvl1pPr>
              <a:lnSpc>
                <a:spcPct val="100000"/>
              </a:lnSpc>
              <a:defRPr sz="2800" b="1" i="0" cap="all" baseline="0">
                <a:solidFill>
                  <a:srgbClr val="F9F9FF"/>
                </a:solidFill>
                <a:latin typeface="Arial"/>
                <a:cs typeface="Arial"/>
              </a:defRPr>
            </a:lvl1pPr>
          </a:lstStyle>
          <a:p>
            <a:r>
              <a:rPr lang="en-US"/>
              <a:t>Click to edit Master title style</a:t>
            </a:r>
            <a:endParaRPr lang="en-US" dirty="0"/>
          </a:p>
        </p:txBody>
      </p:sp>
      <p:sp>
        <p:nvSpPr>
          <p:cNvPr id="12" name="Text Placeholder 2"/>
          <p:cNvSpPr>
            <a:spLocks noGrp="1"/>
          </p:cNvSpPr>
          <p:nvPr>
            <p:ph type="body" sz="quarter" idx="14"/>
          </p:nvPr>
        </p:nvSpPr>
        <p:spPr>
          <a:xfrm>
            <a:off x="440268" y="3217826"/>
            <a:ext cx="11252200" cy="1848448"/>
          </a:xfrm>
          <a:prstGeom prst="rect">
            <a:avLst/>
          </a:prstGeom>
        </p:spPr>
        <p:txBody>
          <a:bodyPr vert="horz" lIns="0" tIns="0" rIns="0" bIns="0" anchor="t"/>
          <a:lstStyle>
            <a:lvl1pPr marL="0" indent="0">
              <a:lnSpc>
                <a:spcPct val="120000"/>
              </a:lnSpc>
              <a:buClrTx/>
              <a:buNone/>
              <a:defRPr sz="1800" b="0">
                <a:solidFill>
                  <a:schemeClr val="bg1"/>
                </a:solidFill>
              </a:defRPr>
            </a:lvl1pPr>
            <a:lvl2pPr>
              <a:lnSpc>
                <a:spcPct val="120000"/>
              </a:lnSpc>
              <a:buClrTx/>
              <a:defRPr sz="1800">
                <a:solidFill>
                  <a:srgbClr val="003359"/>
                </a:solidFill>
              </a:defRPr>
            </a:lvl2pPr>
            <a:lvl3pPr>
              <a:lnSpc>
                <a:spcPct val="120000"/>
              </a:lnSpc>
              <a:buClrTx/>
              <a:defRPr sz="1600">
                <a:solidFill>
                  <a:srgbClr val="003359"/>
                </a:solidFill>
              </a:defRPr>
            </a:lvl3pPr>
            <a:lvl4pPr>
              <a:lnSpc>
                <a:spcPct val="120000"/>
              </a:lnSpc>
              <a:buClrTx/>
              <a:defRPr sz="1400">
                <a:solidFill>
                  <a:srgbClr val="003359"/>
                </a:solidFill>
              </a:defRPr>
            </a:lvl4pPr>
            <a:lvl5pPr>
              <a:lnSpc>
                <a:spcPct val="120000"/>
              </a:lnSpc>
              <a:buClrTx/>
              <a:defRPr sz="1400">
                <a:solidFill>
                  <a:srgbClr val="003359"/>
                </a:solidFill>
              </a:defRPr>
            </a:lvl5pPr>
          </a:lstStyle>
          <a:p>
            <a:pPr lvl="0"/>
            <a:r>
              <a:rPr lang="en-US"/>
              <a:t>Edit Master text styles</a:t>
            </a:r>
          </a:p>
        </p:txBody>
      </p:sp>
    </p:spTree>
    <p:extLst>
      <p:ext uri="{BB962C8B-B14F-4D97-AF65-F5344CB8AC3E}">
        <p14:creationId xmlns:p14="http://schemas.microsoft.com/office/powerpoint/2010/main" val="4125698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No Photo)">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anchor="ctr"/>
          <a:lstStyle/>
          <a:p>
            <a:pPr algn="ctr" defTabSz="609475" eaLnBrk="1" fontAlgn="auto" hangingPunct="1">
              <a:spcBef>
                <a:spcPts val="0"/>
              </a:spcBef>
              <a:spcAft>
                <a:spcPts val="0"/>
              </a:spcAft>
              <a:defRPr/>
            </a:pPr>
            <a:endParaRPr lang="en-US" sz="2400" dirty="0">
              <a:solidFill>
                <a:srgbClr val="FFFFFF"/>
              </a:solidFill>
            </a:endParaRPr>
          </a:p>
        </p:txBody>
      </p:sp>
      <p:sp>
        <p:nvSpPr>
          <p:cNvPr id="5" name="Rectangle 10"/>
          <p:cNvSpPr>
            <a:spLocks/>
          </p:cNvSpPr>
          <p:nvPr userDrawn="1"/>
        </p:nvSpPr>
        <p:spPr bwMode="auto">
          <a:xfrm>
            <a:off x="2673351" y="6460068"/>
            <a:ext cx="9004300" cy="192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defRPr/>
            </a:pPr>
            <a:r>
              <a:rPr lang="en-US" altLang="en-US" sz="1067" dirty="0">
                <a:solidFill>
                  <a:srgbClr val="FFFFFF"/>
                </a:solidFill>
                <a:cs typeface="Arial" panose="020B0604020202020204" pitchFamily="34" charset="0"/>
              </a:rPr>
              <a:t>Blue Cross</a:t>
            </a:r>
            <a:r>
              <a:rPr lang="en-US" altLang="en-US" sz="1067" baseline="30000" dirty="0">
                <a:solidFill>
                  <a:srgbClr val="FFFFFF"/>
                </a:solidFill>
                <a:cs typeface="Arial" panose="020B0604020202020204" pitchFamily="34" charset="0"/>
              </a:rPr>
              <a:t>®</a:t>
            </a:r>
            <a:r>
              <a:rPr lang="en-US" altLang="en-US" sz="1067" dirty="0">
                <a:solidFill>
                  <a:srgbClr val="FFFFFF"/>
                </a:solidFill>
                <a:cs typeface="Arial" panose="020B0604020202020204" pitchFamily="34" charset="0"/>
              </a:rPr>
              <a:t> and Blue Shield</a:t>
            </a:r>
            <a:r>
              <a:rPr lang="en-US" altLang="en-US" sz="1067" baseline="30000" dirty="0">
                <a:solidFill>
                  <a:srgbClr val="FFFFFF"/>
                </a:solidFill>
                <a:cs typeface="Arial" panose="020B0604020202020204" pitchFamily="34" charset="0"/>
              </a:rPr>
              <a:t>®</a:t>
            </a:r>
            <a:r>
              <a:rPr lang="en-US" altLang="en-US" sz="1067" dirty="0">
                <a:solidFill>
                  <a:srgbClr val="FFFFFF"/>
                </a:solidFill>
                <a:cs typeface="Arial" panose="020B0604020202020204" pitchFamily="34" charset="0"/>
              </a:rPr>
              <a:t> of Minnesota and Blue Plus</a:t>
            </a:r>
            <a:r>
              <a:rPr lang="en-US" altLang="en-US" sz="1067" baseline="30000" dirty="0">
                <a:solidFill>
                  <a:srgbClr val="FFFFFF"/>
                </a:solidFill>
                <a:cs typeface="Arial" panose="020B0604020202020204" pitchFamily="34" charset="0"/>
              </a:rPr>
              <a:t>®</a:t>
            </a:r>
            <a:r>
              <a:rPr lang="en-US" altLang="en-US" sz="1067" dirty="0">
                <a:solidFill>
                  <a:srgbClr val="FFFFFF"/>
                </a:solidFill>
                <a:cs typeface="Arial" panose="020B0604020202020204" pitchFamily="34" charset="0"/>
              </a:rPr>
              <a:t> are nonprofit independent licensees of the Blue Cross and Blue Shield Association.</a:t>
            </a:r>
            <a:endParaRPr lang="en-US" altLang="en-US" sz="800" dirty="0">
              <a:solidFill>
                <a:srgbClr val="FFFFFF"/>
              </a:solidFill>
              <a:cs typeface="Arial" panose="020B0604020202020204" pitchFamily="34" charset="0"/>
              <a:sym typeface="Arial" panose="020B0604020202020204" pitchFamily="34" charset="0"/>
            </a:endParaRPr>
          </a:p>
        </p:txBody>
      </p:sp>
      <p:sp>
        <p:nvSpPr>
          <p:cNvPr id="6" name="Rectangle 10"/>
          <p:cNvSpPr>
            <a:spLocks/>
          </p:cNvSpPr>
          <p:nvPr userDrawn="1"/>
        </p:nvSpPr>
        <p:spPr bwMode="auto">
          <a:xfrm>
            <a:off x="488951" y="6460068"/>
            <a:ext cx="1991783" cy="192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1067" dirty="0">
                <a:solidFill>
                  <a:srgbClr val="FFFFFF"/>
                </a:solidFill>
                <a:cs typeface="Arial" panose="020B0604020202020204" pitchFamily="34" charset="0"/>
              </a:rPr>
              <a:t>Confidential and proprietary. </a:t>
            </a:r>
            <a:endParaRPr lang="en-US" altLang="en-US" sz="800" dirty="0">
              <a:solidFill>
                <a:srgbClr val="FFFFFF"/>
              </a:solidFill>
              <a:cs typeface="Arial" panose="020B0604020202020204" pitchFamily="34" charset="0"/>
              <a:sym typeface="Arial" panose="020B0604020202020204" pitchFamily="34" charset="0"/>
            </a:endParaRPr>
          </a:p>
        </p:txBody>
      </p:sp>
      <p:cxnSp>
        <p:nvCxnSpPr>
          <p:cNvPr id="7" name="Straight Connector 6"/>
          <p:cNvCxnSpPr/>
          <p:nvPr userDrawn="1"/>
        </p:nvCxnSpPr>
        <p:spPr>
          <a:xfrm>
            <a:off x="491067" y="5433484"/>
            <a:ext cx="11199284"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8"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459385" y="599018"/>
            <a:ext cx="2230967"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userDrawn="1"/>
        </p:nvCxnSpPr>
        <p:spPr>
          <a:xfrm>
            <a:off x="491067" y="819151"/>
            <a:ext cx="861271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15" name="Title 1"/>
          <p:cNvSpPr>
            <a:spLocks noGrp="1"/>
          </p:cNvSpPr>
          <p:nvPr>
            <p:ph type="ctrTitle"/>
          </p:nvPr>
        </p:nvSpPr>
        <p:spPr>
          <a:xfrm>
            <a:off x="494272" y="2602013"/>
            <a:ext cx="11194305" cy="1139977"/>
          </a:xfrm>
          <a:prstGeom prst="rect">
            <a:avLst/>
          </a:prstGeom>
        </p:spPr>
        <p:txBody>
          <a:bodyPr lIns="0" tIns="45712" rIns="91424" bIns="45712" anchor="b"/>
          <a:lstStyle>
            <a:lvl1pPr>
              <a:lnSpc>
                <a:spcPct val="100000"/>
              </a:lnSpc>
              <a:defRPr sz="3733" b="1" i="0" cap="all" baseline="0">
                <a:solidFill>
                  <a:srgbClr val="F9F9FF"/>
                </a:solidFill>
                <a:latin typeface="Arial"/>
                <a:cs typeface="Arial"/>
              </a:defRPr>
            </a:lvl1pPr>
          </a:lstStyle>
          <a:p>
            <a:r>
              <a:rPr lang="en-US"/>
              <a:t>Click to edit Master title style</a:t>
            </a:r>
            <a:endParaRPr lang="en-US" dirty="0"/>
          </a:p>
        </p:txBody>
      </p:sp>
      <p:sp>
        <p:nvSpPr>
          <p:cNvPr id="16" name="Text Placeholder 2"/>
          <p:cNvSpPr>
            <a:spLocks noGrp="1"/>
          </p:cNvSpPr>
          <p:nvPr>
            <p:ph type="body" sz="quarter" idx="14"/>
          </p:nvPr>
        </p:nvSpPr>
        <p:spPr>
          <a:xfrm>
            <a:off x="494272" y="3878002"/>
            <a:ext cx="11194305" cy="777085"/>
          </a:xfrm>
          <a:prstGeom prst="rect">
            <a:avLst/>
          </a:prstGeom>
        </p:spPr>
        <p:txBody>
          <a:bodyPr vert="horz" lIns="0" tIns="0" rIns="0" bIns="0" anchor="t"/>
          <a:lstStyle>
            <a:lvl1pPr marL="0" indent="0">
              <a:lnSpc>
                <a:spcPct val="120000"/>
              </a:lnSpc>
              <a:buClrTx/>
              <a:buNone/>
              <a:defRPr sz="2400" b="0">
                <a:solidFill>
                  <a:schemeClr val="bg1"/>
                </a:solidFill>
              </a:defRPr>
            </a:lvl1pPr>
            <a:lvl2pPr>
              <a:lnSpc>
                <a:spcPct val="120000"/>
              </a:lnSpc>
              <a:buClrTx/>
              <a:defRPr sz="2400">
                <a:solidFill>
                  <a:srgbClr val="003359"/>
                </a:solidFill>
              </a:defRPr>
            </a:lvl2pPr>
            <a:lvl3pPr>
              <a:lnSpc>
                <a:spcPct val="120000"/>
              </a:lnSpc>
              <a:buClrTx/>
              <a:defRPr sz="2133">
                <a:solidFill>
                  <a:srgbClr val="003359"/>
                </a:solidFill>
              </a:defRPr>
            </a:lvl3pPr>
            <a:lvl4pPr>
              <a:lnSpc>
                <a:spcPct val="120000"/>
              </a:lnSpc>
              <a:buClrTx/>
              <a:defRPr sz="1867">
                <a:solidFill>
                  <a:srgbClr val="003359"/>
                </a:solidFill>
              </a:defRPr>
            </a:lvl4pPr>
            <a:lvl5pPr>
              <a:lnSpc>
                <a:spcPct val="120000"/>
              </a:lnSpc>
              <a:buClrTx/>
              <a:defRPr sz="1867">
                <a:solidFill>
                  <a:srgbClr val="003359"/>
                </a:solidFill>
              </a:defRPr>
            </a:lvl5pPr>
          </a:lstStyle>
          <a:p>
            <a:pPr lvl="0"/>
            <a:r>
              <a:rPr lang="en-US"/>
              <a:t>Click to edit Master text styles</a:t>
            </a:r>
          </a:p>
        </p:txBody>
      </p:sp>
    </p:spTree>
    <p:extLst>
      <p:ext uri="{BB962C8B-B14F-4D97-AF65-F5344CB8AC3E}">
        <p14:creationId xmlns:p14="http://schemas.microsoft.com/office/powerpoint/2010/main" val="11873755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Thank You Slide Option 2">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anchor="ctr"/>
          <a:lstStyle/>
          <a:p>
            <a:pPr algn="ctr" defTabSz="457118" eaLnBrk="1" fontAlgn="auto" hangingPunct="1">
              <a:spcBef>
                <a:spcPts val="0"/>
              </a:spcBef>
              <a:spcAft>
                <a:spcPts val="0"/>
              </a:spcAft>
              <a:defRPr/>
            </a:pPr>
            <a:endParaRPr lang="en-US" sz="1800" dirty="0"/>
          </a:p>
        </p:txBody>
      </p:sp>
      <p:sp>
        <p:nvSpPr>
          <p:cNvPr id="5" name="Rectangle 10"/>
          <p:cNvSpPr>
            <a:spLocks/>
          </p:cNvSpPr>
          <p:nvPr userDrawn="1"/>
        </p:nvSpPr>
        <p:spPr bwMode="auto">
          <a:xfrm>
            <a:off x="2673351" y="6459539"/>
            <a:ext cx="900430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defRPr/>
            </a:pPr>
            <a:r>
              <a:rPr lang="en-US" altLang="en-US" sz="800" dirty="0">
                <a:solidFill>
                  <a:srgbClr val="FFFFFF"/>
                </a:solidFill>
                <a:cs typeface="Arial" panose="020B0604020202020204" pitchFamily="34" charset="0"/>
              </a:rPr>
              <a:t>Blue Cross</a:t>
            </a:r>
            <a:r>
              <a:rPr lang="en-US" altLang="en-US" sz="800" baseline="30000" dirty="0">
                <a:solidFill>
                  <a:srgbClr val="FFFFFF"/>
                </a:solidFill>
                <a:cs typeface="Arial" panose="020B0604020202020204" pitchFamily="34" charset="0"/>
              </a:rPr>
              <a:t>®</a:t>
            </a:r>
            <a:r>
              <a:rPr lang="en-US" altLang="en-US" sz="800" dirty="0">
                <a:solidFill>
                  <a:srgbClr val="FFFFFF"/>
                </a:solidFill>
                <a:cs typeface="Arial" panose="020B0604020202020204" pitchFamily="34" charset="0"/>
              </a:rPr>
              <a:t> and Blue Shield</a:t>
            </a:r>
            <a:r>
              <a:rPr lang="en-US" altLang="en-US" sz="800" baseline="30000" dirty="0">
                <a:solidFill>
                  <a:srgbClr val="FFFFFF"/>
                </a:solidFill>
                <a:cs typeface="Arial" panose="020B0604020202020204" pitchFamily="34" charset="0"/>
              </a:rPr>
              <a:t>®</a:t>
            </a:r>
            <a:r>
              <a:rPr lang="en-US" altLang="en-US" sz="800" dirty="0">
                <a:solidFill>
                  <a:srgbClr val="FFFFFF"/>
                </a:solidFill>
                <a:cs typeface="Arial" panose="020B0604020202020204" pitchFamily="34" charset="0"/>
              </a:rPr>
              <a:t> of Minnesota and Blue Plus</a:t>
            </a:r>
            <a:r>
              <a:rPr lang="en-US" altLang="en-US" sz="800" baseline="30000" dirty="0">
                <a:solidFill>
                  <a:srgbClr val="FFFFFF"/>
                </a:solidFill>
                <a:cs typeface="Arial" panose="020B0604020202020204" pitchFamily="34" charset="0"/>
              </a:rPr>
              <a:t>®</a:t>
            </a:r>
            <a:r>
              <a:rPr lang="en-US" altLang="en-US" sz="800" dirty="0">
                <a:solidFill>
                  <a:srgbClr val="FFFFFF"/>
                </a:solidFill>
                <a:cs typeface="Arial" panose="020B0604020202020204" pitchFamily="34" charset="0"/>
              </a:rPr>
              <a:t> are nonprofit independent licensees of the Blue Cross and Blue Shield Association.</a:t>
            </a:r>
            <a:endParaRPr lang="en-US" altLang="en-US" sz="600" dirty="0">
              <a:solidFill>
                <a:srgbClr val="FFFFFF"/>
              </a:solidFill>
              <a:cs typeface="Arial" panose="020B0604020202020204" pitchFamily="34" charset="0"/>
              <a:sym typeface="Arial" panose="020B0604020202020204" pitchFamily="34" charset="0"/>
            </a:endParaRPr>
          </a:p>
        </p:txBody>
      </p:sp>
      <p:sp>
        <p:nvSpPr>
          <p:cNvPr id="6" name="Rectangle 10"/>
          <p:cNvSpPr>
            <a:spLocks/>
          </p:cNvSpPr>
          <p:nvPr userDrawn="1"/>
        </p:nvSpPr>
        <p:spPr bwMode="auto">
          <a:xfrm>
            <a:off x="488951" y="6459539"/>
            <a:ext cx="1991783"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800" dirty="0">
                <a:solidFill>
                  <a:srgbClr val="FFFFFF"/>
                </a:solidFill>
                <a:cs typeface="Arial" panose="020B0604020202020204" pitchFamily="34" charset="0"/>
              </a:rPr>
              <a:t>Confidential and proprietary. </a:t>
            </a:r>
            <a:endParaRPr lang="en-US" altLang="en-US" sz="600" dirty="0">
              <a:solidFill>
                <a:srgbClr val="FFFFFF"/>
              </a:solidFill>
              <a:cs typeface="Arial" panose="020B0604020202020204" pitchFamily="34" charset="0"/>
              <a:sym typeface="Arial" panose="020B0604020202020204" pitchFamily="34" charset="0"/>
            </a:endParaRPr>
          </a:p>
        </p:txBody>
      </p:sp>
      <p:cxnSp>
        <p:nvCxnSpPr>
          <p:cNvPr id="7" name="Straight Connector 6"/>
          <p:cNvCxnSpPr/>
          <p:nvPr userDrawn="1"/>
        </p:nvCxnSpPr>
        <p:spPr>
          <a:xfrm>
            <a:off x="491067" y="5340350"/>
            <a:ext cx="11199284"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pic>
        <p:nvPicPr>
          <p:cNvPr id="8"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459385" y="635001"/>
            <a:ext cx="2230967"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userDrawn="1"/>
        </p:nvCxnSpPr>
        <p:spPr>
          <a:xfrm>
            <a:off x="491067" y="800100"/>
            <a:ext cx="8612717" cy="0"/>
          </a:xfrm>
          <a:prstGeom prst="line">
            <a:avLst/>
          </a:prstGeom>
          <a:ln>
            <a:solidFill>
              <a:srgbClr val="FFFFFF"/>
            </a:solidFill>
          </a:ln>
        </p:spPr>
        <p:style>
          <a:lnRef idx="1">
            <a:schemeClr val="dk1"/>
          </a:lnRef>
          <a:fillRef idx="0">
            <a:schemeClr val="dk1"/>
          </a:fillRef>
          <a:effectRef idx="0">
            <a:schemeClr val="dk1"/>
          </a:effectRef>
          <a:fontRef idx="minor">
            <a:schemeClr val="tx1"/>
          </a:fontRef>
        </p:style>
      </p:cxnSp>
      <p:sp>
        <p:nvSpPr>
          <p:cNvPr id="11" name="Title 1"/>
          <p:cNvSpPr>
            <a:spLocks noGrp="1"/>
          </p:cNvSpPr>
          <p:nvPr>
            <p:ph type="ctrTitle"/>
          </p:nvPr>
        </p:nvSpPr>
        <p:spPr>
          <a:xfrm>
            <a:off x="440268" y="1941837"/>
            <a:ext cx="11252200" cy="1139977"/>
          </a:xfrm>
          <a:prstGeom prst="rect">
            <a:avLst/>
          </a:prstGeom>
        </p:spPr>
        <p:txBody>
          <a:bodyPr lIns="0" tIns="45712" rIns="91424" bIns="45712" anchor="b"/>
          <a:lstStyle>
            <a:lvl1pPr>
              <a:lnSpc>
                <a:spcPct val="100000"/>
              </a:lnSpc>
              <a:defRPr sz="2800" b="1" i="0" cap="all" baseline="0">
                <a:solidFill>
                  <a:srgbClr val="F9F9FF"/>
                </a:solidFill>
                <a:latin typeface="Arial"/>
                <a:cs typeface="Arial"/>
              </a:defRPr>
            </a:lvl1pPr>
          </a:lstStyle>
          <a:p>
            <a:r>
              <a:rPr lang="en-US"/>
              <a:t>Click to edit Master title style</a:t>
            </a:r>
            <a:endParaRPr lang="en-US" dirty="0"/>
          </a:p>
        </p:txBody>
      </p:sp>
      <p:sp>
        <p:nvSpPr>
          <p:cNvPr id="12" name="Text Placeholder 2"/>
          <p:cNvSpPr>
            <a:spLocks noGrp="1"/>
          </p:cNvSpPr>
          <p:nvPr>
            <p:ph type="body" sz="quarter" idx="14"/>
          </p:nvPr>
        </p:nvSpPr>
        <p:spPr>
          <a:xfrm>
            <a:off x="440268" y="3217826"/>
            <a:ext cx="11252200" cy="1848448"/>
          </a:xfrm>
          <a:prstGeom prst="rect">
            <a:avLst/>
          </a:prstGeom>
        </p:spPr>
        <p:txBody>
          <a:bodyPr vert="horz" lIns="0" tIns="0" rIns="0" bIns="0" anchor="t"/>
          <a:lstStyle>
            <a:lvl1pPr marL="0" indent="0">
              <a:lnSpc>
                <a:spcPct val="120000"/>
              </a:lnSpc>
              <a:buClrTx/>
              <a:buNone/>
              <a:defRPr sz="1800" b="0">
                <a:solidFill>
                  <a:schemeClr val="bg1"/>
                </a:solidFill>
              </a:defRPr>
            </a:lvl1pPr>
            <a:lvl2pPr>
              <a:lnSpc>
                <a:spcPct val="120000"/>
              </a:lnSpc>
              <a:buClrTx/>
              <a:defRPr sz="1800">
                <a:solidFill>
                  <a:srgbClr val="003359"/>
                </a:solidFill>
              </a:defRPr>
            </a:lvl2pPr>
            <a:lvl3pPr>
              <a:lnSpc>
                <a:spcPct val="120000"/>
              </a:lnSpc>
              <a:buClrTx/>
              <a:defRPr sz="1600">
                <a:solidFill>
                  <a:srgbClr val="003359"/>
                </a:solidFill>
              </a:defRPr>
            </a:lvl3pPr>
            <a:lvl4pPr>
              <a:lnSpc>
                <a:spcPct val="120000"/>
              </a:lnSpc>
              <a:buClrTx/>
              <a:defRPr sz="1400">
                <a:solidFill>
                  <a:srgbClr val="003359"/>
                </a:solidFill>
              </a:defRPr>
            </a:lvl4pPr>
            <a:lvl5pPr>
              <a:lnSpc>
                <a:spcPct val="120000"/>
              </a:lnSpc>
              <a:buClrTx/>
              <a:defRPr sz="1400">
                <a:solidFill>
                  <a:srgbClr val="003359"/>
                </a:solidFill>
              </a:defRPr>
            </a:lvl5pPr>
          </a:lstStyle>
          <a:p>
            <a:pPr lvl="0"/>
            <a:r>
              <a:rPr lang="en-US"/>
              <a:t>Edit Master text styles</a:t>
            </a:r>
          </a:p>
        </p:txBody>
      </p:sp>
    </p:spTree>
    <p:extLst>
      <p:ext uri="{BB962C8B-B14F-4D97-AF65-F5344CB8AC3E}">
        <p14:creationId xmlns:p14="http://schemas.microsoft.com/office/powerpoint/2010/main" val="29904040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Thank You Slide Option 3">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24" tIns="45712" rIns="91424" bIns="45712" anchor="ctr"/>
          <a:lstStyle/>
          <a:p>
            <a:pPr algn="ctr" defTabSz="457118" eaLnBrk="1" fontAlgn="auto" hangingPunct="1">
              <a:spcBef>
                <a:spcPts val="0"/>
              </a:spcBef>
              <a:spcAft>
                <a:spcPts val="0"/>
              </a:spcAft>
              <a:defRPr/>
            </a:pPr>
            <a:endParaRPr lang="en-US" sz="1800" dirty="0"/>
          </a:p>
        </p:txBody>
      </p:sp>
      <p:sp>
        <p:nvSpPr>
          <p:cNvPr id="5" name="Rectangle 10"/>
          <p:cNvSpPr>
            <a:spLocks/>
          </p:cNvSpPr>
          <p:nvPr userDrawn="1"/>
        </p:nvSpPr>
        <p:spPr bwMode="auto">
          <a:xfrm>
            <a:off x="2673351" y="6459539"/>
            <a:ext cx="900430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defRPr/>
            </a:pPr>
            <a:r>
              <a:rPr lang="en-US" altLang="en-US" sz="800" dirty="0">
                <a:solidFill>
                  <a:srgbClr val="7F7F7F"/>
                </a:solidFill>
                <a:cs typeface="Arial" panose="020B0604020202020204" pitchFamily="34" charset="0"/>
              </a:rPr>
              <a:t>Blue Cross</a:t>
            </a:r>
            <a:r>
              <a:rPr lang="en-US" altLang="en-US" sz="800" baseline="30000" dirty="0">
                <a:solidFill>
                  <a:srgbClr val="7F7F7F"/>
                </a:solidFill>
                <a:cs typeface="Arial" panose="020B0604020202020204" pitchFamily="34" charset="0"/>
              </a:rPr>
              <a:t>®</a:t>
            </a:r>
            <a:r>
              <a:rPr lang="en-US" altLang="en-US" sz="800" dirty="0">
                <a:solidFill>
                  <a:srgbClr val="7F7F7F"/>
                </a:solidFill>
                <a:cs typeface="Arial" panose="020B0604020202020204" pitchFamily="34" charset="0"/>
              </a:rPr>
              <a:t> and Blue Shield</a:t>
            </a:r>
            <a:r>
              <a:rPr lang="en-US" altLang="en-US" sz="800" baseline="30000" dirty="0">
                <a:solidFill>
                  <a:srgbClr val="7F7F7F"/>
                </a:solidFill>
                <a:cs typeface="Arial" panose="020B0604020202020204" pitchFamily="34" charset="0"/>
              </a:rPr>
              <a:t>®</a:t>
            </a:r>
            <a:r>
              <a:rPr lang="en-US" altLang="en-US" sz="800" dirty="0">
                <a:solidFill>
                  <a:srgbClr val="7F7F7F"/>
                </a:solidFill>
                <a:cs typeface="Arial" panose="020B0604020202020204" pitchFamily="34" charset="0"/>
              </a:rPr>
              <a:t> of Minnesota and Blue Plus</a:t>
            </a:r>
            <a:r>
              <a:rPr lang="en-US" altLang="en-US" sz="800" baseline="30000" dirty="0">
                <a:solidFill>
                  <a:srgbClr val="7F7F7F"/>
                </a:solidFill>
                <a:cs typeface="Arial" panose="020B0604020202020204" pitchFamily="34" charset="0"/>
              </a:rPr>
              <a:t>®</a:t>
            </a:r>
            <a:r>
              <a:rPr lang="en-US" altLang="en-US" sz="800" dirty="0">
                <a:solidFill>
                  <a:srgbClr val="7F7F7F"/>
                </a:solidFill>
                <a:cs typeface="Arial" panose="020B0604020202020204" pitchFamily="34" charset="0"/>
              </a:rPr>
              <a:t> are nonprofit independent licensees of the Blue Cross and Blue Shield Association.</a:t>
            </a:r>
            <a:endParaRPr lang="en-US" altLang="en-US" sz="600" dirty="0">
              <a:solidFill>
                <a:srgbClr val="7F7F7F"/>
              </a:solidFill>
              <a:cs typeface="Arial" panose="020B0604020202020204" pitchFamily="34" charset="0"/>
              <a:sym typeface="Arial" panose="020B0604020202020204" pitchFamily="34" charset="0"/>
            </a:endParaRPr>
          </a:p>
        </p:txBody>
      </p:sp>
      <p:sp>
        <p:nvSpPr>
          <p:cNvPr id="6" name="Rectangle 10"/>
          <p:cNvSpPr>
            <a:spLocks/>
          </p:cNvSpPr>
          <p:nvPr userDrawn="1"/>
        </p:nvSpPr>
        <p:spPr bwMode="auto">
          <a:xfrm>
            <a:off x="488951" y="6459539"/>
            <a:ext cx="1991783"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800" dirty="0">
                <a:solidFill>
                  <a:srgbClr val="7F7F7F"/>
                </a:solidFill>
                <a:cs typeface="Arial" panose="020B0604020202020204" pitchFamily="34" charset="0"/>
              </a:rPr>
              <a:t>Confidential and proprietary. </a:t>
            </a:r>
            <a:endParaRPr lang="en-US" altLang="en-US" sz="600" dirty="0">
              <a:solidFill>
                <a:srgbClr val="7F7F7F"/>
              </a:solidFill>
              <a:cs typeface="Arial" panose="020B0604020202020204" pitchFamily="34" charset="0"/>
              <a:sym typeface="Arial" panose="020B0604020202020204" pitchFamily="34" charset="0"/>
            </a:endParaRPr>
          </a:p>
        </p:txBody>
      </p:sp>
      <p:cxnSp>
        <p:nvCxnSpPr>
          <p:cNvPr id="7" name="Straight Connector 6"/>
          <p:cNvCxnSpPr/>
          <p:nvPr userDrawn="1"/>
        </p:nvCxnSpPr>
        <p:spPr>
          <a:xfrm>
            <a:off x="491067" y="5340350"/>
            <a:ext cx="11199284"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8"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459385" y="644526"/>
            <a:ext cx="2230967"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userDrawn="1"/>
        </p:nvCxnSpPr>
        <p:spPr>
          <a:xfrm>
            <a:off x="491067" y="811213"/>
            <a:ext cx="861271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11" name="Title 1"/>
          <p:cNvSpPr>
            <a:spLocks noGrp="1"/>
          </p:cNvSpPr>
          <p:nvPr>
            <p:ph type="ctrTitle"/>
          </p:nvPr>
        </p:nvSpPr>
        <p:spPr>
          <a:xfrm>
            <a:off x="440268" y="1941837"/>
            <a:ext cx="11252200" cy="1139977"/>
          </a:xfrm>
          <a:prstGeom prst="rect">
            <a:avLst/>
          </a:prstGeom>
        </p:spPr>
        <p:txBody>
          <a:bodyPr lIns="0" tIns="45712" rIns="91424" bIns="45712" anchor="b"/>
          <a:lstStyle>
            <a:lvl1pPr>
              <a:lnSpc>
                <a:spcPct val="100000"/>
              </a:lnSpc>
              <a:defRPr sz="2800" b="1" i="0" cap="all" baseline="0">
                <a:solidFill>
                  <a:schemeClr val="tx2"/>
                </a:solidFill>
                <a:latin typeface="Arial"/>
                <a:cs typeface="Arial"/>
              </a:defRPr>
            </a:lvl1pPr>
          </a:lstStyle>
          <a:p>
            <a:r>
              <a:rPr lang="en-US"/>
              <a:t>Click to edit Master title style</a:t>
            </a:r>
            <a:endParaRPr lang="en-US" dirty="0"/>
          </a:p>
        </p:txBody>
      </p:sp>
      <p:sp>
        <p:nvSpPr>
          <p:cNvPr id="12" name="Text Placeholder 2"/>
          <p:cNvSpPr>
            <a:spLocks noGrp="1"/>
          </p:cNvSpPr>
          <p:nvPr>
            <p:ph type="body" sz="quarter" idx="14"/>
          </p:nvPr>
        </p:nvSpPr>
        <p:spPr>
          <a:xfrm>
            <a:off x="440268" y="3217826"/>
            <a:ext cx="11252200" cy="1848448"/>
          </a:xfrm>
          <a:prstGeom prst="rect">
            <a:avLst/>
          </a:prstGeom>
        </p:spPr>
        <p:txBody>
          <a:bodyPr vert="horz" lIns="0" tIns="0" rIns="0" bIns="0" anchor="t"/>
          <a:lstStyle>
            <a:lvl1pPr marL="0" indent="0">
              <a:lnSpc>
                <a:spcPct val="120000"/>
              </a:lnSpc>
              <a:buClrTx/>
              <a:buNone/>
              <a:defRPr sz="1800" b="0">
                <a:solidFill>
                  <a:schemeClr val="tx2"/>
                </a:solidFill>
              </a:defRPr>
            </a:lvl1pPr>
            <a:lvl2pPr>
              <a:lnSpc>
                <a:spcPct val="120000"/>
              </a:lnSpc>
              <a:buClrTx/>
              <a:defRPr sz="1800">
                <a:solidFill>
                  <a:srgbClr val="003359"/>
                </a:solidFill>
              </a:defRPr>
            </a:lvl2pPr>
            <a:lvl3pPr>
              <a:lnSpc>
                <a:spcPct val="120000"/>
              </a:lnSpc>
              <a:buClrTx/>
              <a:defRPr sz="1600">
                <a:solidFill>
                  <a:srgbClr val="003359"/>
                </a:solidFill>
              </a:defRPr>
            </a:lvl3pPr>
            <a:lvl4pPr>
              <a:lnSpc>
                <a:spcPct val="120000"/>
              </a:lnSpc>
              <a:buClrTx/>
              <a:defRPr sz="1400">
                <a:solidFill>
                  <a:srgbClr val="003359"/>
                </a:solidFill>
              </a:defRPr>
            </a:lvl4pPr>
            <a:lvl5pPr>
              <a:lnSpc>
                <a:spcPct val="120000"/>
              </a:lnSpc>
              <a:buClrTx/>
              <a:defRPr sz="1400">
                <a:solidFill>
                  <a:srgbClr val="003359"/>
                </a:solidFill>
              </a:defRPr>
            </a:lvl5pPr>
          </a:lstStyle>
          <a:p>
            <a:pPr lvl="0"/>
            <a:r>
              <a:rPr lang="en-US"/>
              <a:t>Edit Master text styles</a:t>
            </a:r>
          </a:p>
        </p:txBody>
      </p:sp>
    </p:spTree>
    <p:extLst>
      <p:ext uri="{BB962C8B-B14F-4D97-AF65-F5344CB8AC3E}">
        <p14:creationId xmlns:p14="http://schemas.microsoft.com/office/powerpoint/2010/main" val="37874747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Appendix Slide">
    <p:spTree>
      <p:nvGrpSpPr>
        <p:cNvPr id="1" name=""/>
        <p:cNvGrpSpPr/>
        <p:nvPr/>
      </p:nvGrpSpPr>
      <p:grpSpPr>
        <a:xfrm>
          <a:off x="0" y="0"/>
          <a:ext cx="0" cy="0"/>
          <a:chOff x="0" y="0"/>
          <a:chExt cx="0" cy="0"/>
        </a:xfrm>
      </p:grpSpPr>
      <p:sp>
        <p:nvSpPr>
          <p:cNvPr id="4" name="TextBox 9"/>
          <p:cNvSpPr txBox="1">
            <a:spLocks noChangeArrowheads="1"/>
          </p:cNvSpPr>
          <p:nvPr userDrawn="1"/>
        </p:nvSpPr>
        <p:spPr bwMode="auto">
          <a:xfrm>
            <a:off x="11417300" y="6751638"/>
            <a:ext cx="1219200" cy="914400"/>
          </a:xfrm>
          <a:prstGeom prst="rect">
            <a:avLst/>
          </a:prstGeom>
          <a:noFill/>
          <a:ln>
            <a:noFill/>
          </a:ln>
          <a:extLst>
            <a:ext uri="{909E8E84-426E-40dd-AFC4-6F175D3DCCD1}"/>
            <a:ext uri="{91240B29-F687-4f45-9708-019B960494DF}"/>
          </a:extLst>
        </p:spPr>
        <p:txBody>
          <a:bodyPr wrap="none" lIns="91424" tIns="45712" rIns="91424" bIns="45712"/>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457118" eaLnBrk="1" hangingPunct="1">
              <a:defRPr/>
            </a:pPr>
            <a:endParaRPr lang="en-US" sz="1500" dirty="0"/>
          </a:p>
        </p:txBody>
      </p:sp>
      <p:sp>
        <p:nvSpPr>
          <p:cNvPr id="5" name="TextBox 9"/>
          <p:cNvSpPr txBox="1">
            <a:spLocks noChangeArrowheads="1"/>
          </p:cNvSpPr>
          <p:nvPr userDrawn="1"/>
        </p:nvSpPr>
        <p:spPr bwMode="auto">
          <a:xfrm>
            <a:off x="1902884" y="6604000"/>
            <a:ext cx="1219200" cy="914400"/>
          </a:xfrm>
          <a:prstGeom prst="rect">
            <a:avLst/>
          </a:prstGeom>
          <a:noFill/>
          <a:ln>
            <a:noFill/>
          </a:ln>
          <a:extLst>
            <a:ext uri="{909E8E84-426E-40dd-AFC4-6F175D3DCCD1}"/>
            <a:ext uri="{91240B29-F687-4f45-9708-019B960494DF}"/>
          </a:extLst>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endParaRPr lang="en-US" sz="1500" dirty="0"/>
          </a:p>
        </p:txBody>
      </p:sp>
      <p:sp>
        <p:nvSpPr>
          <p:cNvPr id="17" name="Text Placeholder 2"/>
          <p:cNvSpPr>
            <a:spLocks noGrp="1"/>
          </p:cNvSpPr>
          <p:nvPr>
            <p:ph type="body" sz="quarter" idx="11"/>
          </p:nvPr>
        </p:nvSpPr>
        <p:spPr>
          <a:xfrm>
            <a:off x="495244" y="1532195"/>
            <a:ext cx="11194219" cy="4436805"/>
          </a:xfrm>
          <a:prstGeom prst="rect">
            <a:avLst/>
          </a:prstGeom>
        </p:spPr>
        <p:txBody>
          <a:bodyPr vert="horz" lIns="0" tIns="0" rIns="0" bIns="0"/>
          <a:lstStyle>
            <a:lvl1pPr>
              <a:lnSpc>
                <a:spcPct val="120000"/>
              </a:lnSpc>
              <a:buClrTx/>
              <a:defRPr sz="1400">
                <a:solidFill>
                  <a:srgbClr val="003359"/>
                </a:solidFill>
              </a:defRPr>
            </a:lvl1pPr>
            <a:lvl2pPr>
              <a:lnSpc>
                <a:spcPct val="120000"/>
              </a:lnSpc>
              <a:buClrTx/>
              <a:defRPr sz="1200">
                <a:solidFill>
                  <a:srgbClr val="003359"/>
                </a:solidFill>
              </a:defRPr>
            </a:lvl2pPr>
            <a:lvl3pPr>
              <a:lnSpc>
                <a:spcPct val="120000"/>
              </a:lnSpc>
              <a:buClrTx/>
              <a:defRPr sz="1000">
                <a:solidFill>
                  <a:srgbClr val="003359"/>
                </a:solidFill>
              </a:defRPr>
            </a:lvl3pPr>
            <a:lvl4pPr>
              <a:lnSpc>
                <a:spcPct val="120000"/>
              </a:lnSpc>
              <a:buClrTx/>
              <a:defRPr sz="1000">
                <a:solidFill>
                  <a:srgbClr val="003359"/>
                </a:solidFill>
              </a:defRPr>
            </a:lvl4pPr>
            <a:lvl5pPr>
              <a:lnSpc>
                <a:spcPct val="120000"/>
              </a:lnSpc>
              <a:buClrTx/>
              <a:defRPr sz="800">
                <a:solidFill>
                  <a:srgbClr val="003359"/>
                </a:solidFill>
              </a:defRPr>
            </a:lvl5pPr>
          </a:lstStyle>
          <a:p>
            <a:pPr lvl="0"/>
            <a:r>
              <a:rPr lang="en-US"/>
              <a:t>Edit Master text styles</a:t>
            </a:r>
          </a:p>
          <a:p>
            <a:pPr lvl="1"/>
            <a:r>
              <a:rPr lang="en-US"/>
              <a:t>Second level</a:t>
            </a:r>
          </a:p>
          <a:p>
            <a:pPr lvl="2"/>
            <a:r>
              <a:rPr lang="en-US"/>
              <a:t>Third level</a:t>
            </a:r>
          </a:p>
        </p:txBody>
      </p:sp>
      <p:sp>
        <p:nvSpPr>
          <p:cNvPr id="9" name="Title 1"/>
          <p:cNvSpPr>
            <a:spLocks noGrp="1"/>
          </p:cNvSpPr>
          <p:nvPr>
            <p:ph type="title"/>
          </p:nvPr>
        </p:nvSpPr>
        <p:spPr>
          <a:xfrm>
            <a:off x="491612" y="179301"/>
            <a:ext cx="8838641" cy="792101"/>
          </a:xfrm>
          <a:prstGeom prst="rect">
            <a:avLst/>
          </a:prstGeom>
        </p:spPr>
        <p:txBody>
          <a:bodyPr lIns="0" tIns="0" rIns="0" bIns="0" anchor="b"/>
          <a:lstStyle>
            <a:lvl1pPr>
              <a:lnSpc>
                <a:spcPct val="90000"/>
              </a:lnSpc>
              <a:defRPr sz="2600" b="1" i="0" baseline="0">
                <a:solidFill>
                  <a:srgbClr val="003359"/>
                </a:solidFill>
                <a:latin typeface="Arial"/>
                <a:cs typeface="Arial"/>
              </a:defRPr>
            </a:lvl1pPr>
          </a:lstStyle>
          <a:p>
            <a:r>
              <a:rPr lang="en-US"/>
              <a:t>Click to edit Master title style</a:t>
            </a:r>
            <a:endParaRPr lang="en-US" dirty="0"/>
          </a:p>
        </p:txBody>
      </p:sp>
      <p:sp>
        <p:nvSpPr>
          <p:cNvPr id="6" name="Slide Number Placeholder 2"/>
          <p:cNvSpPr>
            <a:spLocks noGrp="1"/>
          </p:cNvSpPr>
          <p:nvPr>
            <p:ph type="sldNum" sz="quarter" idx="12"/>
          </p:nvPr>
        </p:nvSpPr>
        <p:spPr/>
        <p:txBody>
          <a:bodyPr/>
          <a:lstStyle>
            <a:lvl1pPr>
              <a:defRPr/>
            </a:lvl1pPr>
          </a:lstStyle>
          <a:p>
            <a:pPr>
              <a:defRPr/>
            </a:pPr>
            <a:fld id="{75EFB9A6-DB7B-4CB0-AEC4-769DFCA95278}" type="slidenum">
              <a:rPr lang="en-US" altLang="en-US"/>
              <a:pPr>
                <a:defRPr/>
              </a:pPr>
              <a:t>‹#›</a:t>
            </a:fld>
            <a:endParaRPr lang="en-US" altLang="en-US" dirty="0"/>
          </a:p>
        </p:txBody>
      </p:sp>
    </p:spTree>
    <p:extLst>
      <p:ext uri="{BB962C8B-B14F-4D97-AF65-F5344CB8AC3E}">
        <p14:creationId xmlns:p14="http://schemas.microsoft.com/office/powerpoint/2010/main" val="10577303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Content Slide 3">
    <p:spTree>
      <p:nvGrpSpPr>
        <p:cNvPr id="1" name=""/>
        <p:cNvGrpSpPr/>
        <p:nvPr/>
      </p:nvGrpSpPr>
      <p:grpSpPr>
        <a:xfrm>
          <a:off x="0" y="0"/>
          <a:ext cx="0" cy="0"/>
          <a:chOff x="0" y="0"/>
          <a:chExt cx="0" cy="0"/>
        </a:xfrm>
      </p:grpSpPr>
      <p:sp>
        <p:nvSpPr>
          <p:cNvPr id="2" name="Text Placeholder 2"/>
          <p:cNvSpPr>
            <a:spLocks noGrp="1"/>
          </p:cNvSpPr>
          <p:nvPr>
            <p:ph type="body" sz="quarter" idx="11"/>
          </p:nvPr>
        </p:nvSpPr>
        <p:spPr>
          <a:xfrm>
            <a:off x="311573" y="1109473"/>
            <a:ext cx="11377891" cy="4914156"/>
          </a:xfrm>
          <a:prstGeom prst="rect">
            <a:avLst/>
          </a:prstGeom>
        </p:spPr>
        <p:txBody>
          <a:bodyPr vert="horz" lIns="0" tIns="0" rIns="0" bIns="0"/>
          <a:lstStyle>
            <a:lvl1pPr>
              <a:lnSpc>
                <a:spcPct val="120000"/>
              </a:lnSpc>
              <a:buClrTx/>
              <a:defRPr sz="1800">
                <a:solidFill>
                  <a:srgbClr val="003359"/>
                </a:solidFill>
              </a:defRPr>
            </a:lvl1pPr>
            <a:lvl2pPr>
              <a:lnSpc>
                <a:spcPct val="120000"/>
              </a:lnSpc>
              <a:buClrTx/>
              <a:defRPr sz="1600">
                <a:solidFill>
                  <a:srgbClr val="003359"/>
                </a:solidFill>
              </a:defRPr>
            </a:lvl2pPr>
            <a:lvl3pPr>
              <a:lnSpc>
                <a:spcPct val="120000"/>
              </a:lnSpc>
              <a:buClrTx/>
              <a:defRPr sz="1400">
                <a:solidFill>
                  <a:srgbClr val="003359"/>
                </a:solidFill>
              </a:defRPr>
            </a:lvl3pPr>
            <a:lvl4pPr>
              <a:lnSpc>
                <a:spcPct val="120000"/>
              </a:lnSpc>
              <a:buClrTx/>
              <a:defRPr sz="1200">
                <a:solidFill>
                  <a:srgbClr val="003359"/>
                </a:solidFill>
              </a:defRPr>
            </a:lvl4pPr>
            <a:lvl5pPr>
              <a:lnSpc>
                <a:spcPct val="120000"/>
              </a:lnSpc>
              <a:buClrTx/>
              <a:defRPr sz="1000">
                <a:solidFill>
                  <a:srgbClr val="003359"/>
                </a:solidFill>
              </a:defRPr>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1"/>
          <p:cNvSpPr>
            <a:spLocks noGrp="1"/>
          </p:cNvSpPr>
          <p:nvPr>
            <p:ph type="title"/>
          </p:nvPr>
        </p:nvSpPr>
        <p:spPr>
          <a:xfrm>
            <a:off x="311575" y="148516"/>
            <a:ext cx="9478972" cy="583007"/>
          </a:xfrm>
          <a:prstGeom prst="rect">
            <a:avLst/>
          </a:prstGeom>
        </p:spPr>
        <p:txBody>
          <a:bodyPr lIns="0" tIns="0" rIns="0" bIns="0" anchor="b"/>
          <a:lstStyle>
            <a:lvl1pPr>
              <a:lnSpc>
                <a:spcPct val="90000"/>
              </a:lnSpc>
              <a:defRPr sz="2400" b="1" i="0" baseline="0">
                <a:solidFill>
                  <a:srgbClr val="003359"/>
                </a:solidFill>
                <a:latin typeface="Arial"/>
                <a:cs typeface="Arial"/>
              </a:defRPr>
            </a:lvl1pPr>
          </a:lstStyle>
          <a:p>
            <a:r>
              <a:rPr lang="en-US" dirty="0"/>
              <a:t>Click to edit Master title style</a:t>
            </a:r>
          </a:p>
        </p:txBody>
      </p:sp>
      <p:sp>
        <p:nvSpPr>
          <p:cNvPr id="4" name="Slide Number Placeholder 2"/>
          <p:cNvSpPr>
            <a:spLocks noGrp="1"/>
          </p:cNvSpPr>
          <p:nvPr>
            <p:ph type="sldNum" sz="quarter" idx="4"/>
          </p:nvPr>
        </p:nvSpPr>
        <p:spPr>
          <a:xfrm>
            <a:off x="11226800" y="6489702"/>
            <a:ext cx="670984" cy="194733"/>
          </a:xfrm>
          <a:prstGeom prst="rect">
            <a:avLst/>
          </a:prstGeom>
          <a:ln>
            <a:noFill/>
          </a:ln>
        </p:spPr>
        <p:txBody>
          <a:bodyPr vert="horz" wrap="square" lIns="91422" tIns="45711" rIns="91422" bIns="45711" numCol="1" anchor="ctr" anchorCtr="0" compatLnSpc="1">
            <a:prstTxWarp prst="textNoShape">
              <a:avLst/>
            </a:prstTxWarp>
          </a:bodyPr>
          <a:lstStyle>
            <a:lvl1pPr algn="r" defTabSz="455602" eaLnBrk="1" hangingPunct="1">
              <a:defRPr sz="500" b="1">
                <a:solidFill>
                  <a:schemeClr val="bg1">
                    <a:lumMod val="50000"/>
                  </a:schemeClr>
                </a:solidFill>
              </a:defRPr>
            </a:lvl1pPr>
          </a:lstStyle>
          <a:p>
            <a:fld id="{977A76B0-F87C-6D4A-A4B7-68C845A71209}" type="slidenum">
              <a:rPr lang="en-US" altLang="en-US" smtClean="0"/>
              <a:pPr/>
              <a:t>‹#›</a:t>
            </a:fld>
            <a:endParaRPr lang="en-US" altLang="en-US" dirty="0"/>
          </a:p>
        </p:txBody>
      </p:sp>
    </p:spTree>
    <p:extLst>
      <p:ext uri="{BB962C8B-B14F-4D97-AF65-F5344CB8AC3E}">
        <p14:creationId xmlns:p14="http://schemas.microsoft.com/office/powerpoint/2010/main" val="23086144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6_Content Slide 3">
    <p:spTree>
      <p:nvGrpSpPr>
        <p:cNvPr id="1" name=""/>
        <p:cNvGrpSpPr/>
        <p:nvPr/>
      </p:nvGrpSpPr>
      <p:grpSpPr>
        <a:xfrm>
          <a:off x="0" y="0"/>
          <a:ext cx="0" cy="0"/>
          <a:chOff x="0" y="0"/>
          <a:chExt cx="0" cy="0"/>
        </a:xfrm>
      </p:grpSpPr>
      <p:sp>
        <p:nvSpPr>
          <p:cNvPr id="2" name="TextBox 5"/>
          <p:cNvSpPr txBox="1">
            <a:spLocks noChangeArrowheads="1"/>
          </p:cNvSpPr>
          <p:nvPr userDrawn="1"/>
        </p:nvSpPr>
        <p:spPr bwMode="auto">
          <a:xfrm>
            <a:off x="11590868" y="971554"/>
            <a:ext cx="601133" cy="1035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p>
            <a:pPr eaLnBrk="1" hangingPunct="1"/>
            <a:endParaRPr lang="x-none" altLang="x-none" sz="1500"/>
          </a:p>
        </p:txBody>
      </p:sp>
      <p:sp>
        <p:nvSpPr>
          <p:cNvPr id="3" name="TextBox 6"/>
          <p:cNvSpPr txBox="1">
            <a:spLocks noChangeArrowheads="1"/>
          </p:cNvSpPr>
          <p:nvPr userDrawn="1"/>
        </p:nvSpPr>
        <p:spPr bwMode="auto">
          <a:xfrm>
            <a:off x="10957984" y="783167"/>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p>
            <a:pPr eaLnBrk="1" hangingPunct="1"/>
            <a:endParaRPr lang="x-none" altLang="x-none" sz="1500"/>
          </a:p>
        </p:txBody>
      </p:sp>
      <p:sp>
        <p:nvSpPr>
          <p:cNvPr id="4" name="Slide Number Placeholder 2"/>
          <p:cNvSpPr>
            <a:spLocks noGrp="1"/>
          </p:cNvSpPr>
          <p:nvPr>
            <p:ph type="sldNum" sz="quarter" idx="10"/>
          </p:nvPr>
        </p:nvSpPr>
        <p:spPr/>
        <p:txBody>
          <a:bodyPr/>
          <a:lstStyle>
            <a:lvl1pPr>
              <a:defRPr/>
            </a:lvl1pPr>
          </a:lstStyle>
          <a:p>
            <a:pPr>
              <a:defRPr/>
            </a:pPr>
            <a:fld id="{06186A99-5B28-5F48-9C64-5DDB543E4863}" type="slidenum">
              <a:rPr lang="en-US" altLang="en-US"/>
              <a:pPr>
                <a:defRPr/>
              </a:pPr>
              <a:t>‹#›</a:t>
            </a:fld>
            <a:endParaRPr lang="en-US" altLang="en-US" dirty="0"/>
          </a:p>
        </p:txBody>
      </p:sp>
    </p:spTree>
    <p:extLst>
      <p:ext uri="{BB962C8B-B14F-4D97-AF65-F5344CB8AC3E}">
        <p14:creationId xmlns:p14="http://schemas.microsoft.com/office/powerpoint/2010/main" val="9289578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No Photo #2)">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anchor="ctr"/>
          <a:lstStyle/>
          <a:p>
            <a:pPr algn="ctr" defTabSz="609475" eaLnBrk="1" fontAlgn="auto" hangingPunct="1">
              <a:spcBef>
                <a:spcPts val="0"/>
              </a:spcBef>
              <a:spcAft>
                <a:spcPts val="0"/>
              </a:spcAft>
              <a:defRPr/>
            </a:pPr>
            <a:endParaRPr lang="en-US" sz="2400" dirty="0">
              <a:solidFill>
                <a:srgbClr val="FFFFFF"/>
              </a:solidFill>
            </a:endParaRPr>
          </a:p>
        </p:txBody>
      </p:sp>
      <p:sp>
        <p:nvSpPr>
          <p:cNvPr id="5" name="Rectangle 10"/>
          <p:cNvSpPr>
            <a:spLocks/>
          </p:cNvSpPr>
          <p:nvPr userDrawn="1"/>
        </p:nvSpPr>
        <p:spPr bwMode="auto">
          <a:xfrm>
            <a:off x="2673351" y="6460068"/>
            <a:ext cx="9004300" cy="192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defRPr/>
            </a:pPr>
            <a:r>
              <a:rPr lang="en-US" altLang="en-US" sz="1067" dirty="0">
                <a:solidFill>
                  <a:srgbClr val="7F7F7F"/>
                </a:solidFill>
                <a:cs typeface="Arial" panose="020B0604020202020204" pitchFamily="34" charset="0"/>
              </a:rPr>
              <a:t>Blue Cross</a:t>
            </a:r>
            <a:r>
              <a:rPr lang="en-US" altLang="en-US" sz="1067" baseline="30000" dirty="0">
                <a:solidFill>
                  <a:srgbClr val="7F7F7F"/>
                </a:solidFill>
                <a:cs typeface="Arial" panose="020B0604020202020204" pitchFamily="34" charset="0"/>
              </a:rPr>
              <a:t>®</a:t>
            </a:r>
            <a:r>
              <a:rPr lang="en-US" altLang="en-US" sz="1067" dirty="0">
                <a:solidFill>
                  <a:srgbClr val="7F7F7F"/>
                </a:solidFill>
                <a:cs typeface="Arial" panose="020B0604020202020204" pitchFamily="34" charset="0"/>
              </a:rPr>
              <a:t> and Blue Shield</a:t>
            </a:r>
            <a:r>
              <a:rPr lang="en-US" altLang="en-US" sz="1067" baseline="30000" dirty="0">
                <a:solidFill>
                  <a:srgbClr val="7F7F7F"/>
                </a:solidFill>
                <a:cs typeface="Arial" panose="020B0604020202020204" pitchFamily="34" charset="0"/>
              </a:rPr>
              <a:t>®</a:t>
            </a:r>
            <a:r>
              <a:rPr lang="en-US" altLang="en-US" sz="1067" dirty="0">
                <a:solidFill>
                  <a:srgbClr val="7F7F7F"/>
                </a:solidFill>
                <a:cs typeface="Arial" panose="020B0604020202020204" pitchFamily="34" charset="0"/>
              </a:rPr>
              <a:t> of Minnesota and Blue Plus</a:t>
            </a:r>
            <a:r>
              <a:rPr lang="en-US" altLang="en-US" sz="1067" baseline="30000" dirty="0">
                <a:solidFill>
                  <a:srgbClr val="7F7F7F"/>
                </a:solidFill>
                <a:cs typeface="Arial" panose="020B0604020202020204" pitchFamily="34" charset="0"/>
              </a:rPr>
              <a:t>®</a:t>
            </a:r>
            <a:r>
              <a:rPr lang="en-US" altLang="en-US" sz="1067" dirty="0">
                <a:solidFill>
                  <a:srgbClr val="7F7F7F"/>
                </a:solidFill>
                <a:cs typeface="Arial" panose="020B0604020202020204" pitchFamily="34" charset="0"/>
              </a:rPr>
              <a:t> are nonprofit independent licensees of the Blue Cross and Blue Shield Association.</a:t>
            </a:r>
            <a:endParaRPr lang="en-US" altLang="en-US" sz="800" dirty="0">
              <a:solidFill>
                <a:srgbClr val="7F7F7F"/>
              </a:solidFill>
              <a:cs typeface="Arial" panose="020B0604020202020204" pitchFamily="34" charset="0"/>
              <a:sym typeface="Arial" panose="020B0604020202020204" pitchFamily="34" charset="0"/>
            </a:endParaRPr>
          </a:p>
        </p:txBody>
      </p:sp>
      <p:sp>
        <p:nvSpPr>
          <p:cNvPr id="6" name="Rectangle 10"/>
          <p:cNvSpPr>
            <a:spLocks/>
          </p:cNvSpPr>
          <p:nvPr userDrawn="1"/>
        </p:nvSpPr>
        <p:spPr bwMode="auto">
          <a:xfrm>
            <a:off x="488951" y="6460068"/>
            <a:ext cx="1991783" cy="192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1067" dirty="0">
                <a:solidFill>
                  <a:srgbClr val="7F7F7F"/>
                </a:solidFill>
                <a:cs typeface="Arial" panose="020B0604020202020204" pitchFamily="34" charset="0"/>
              </a:rPr>
              <a:t>Confidential and proprietary. </a:t>
            </a:r>
            <a:endParaRPr lang="en-US" altLang="en-US" sz="800" dirty="0">
              <a:solidFill>
                <a:srgbClr val="7F7F7F"/>
              </a:solidFill>
              <a:cs typeface="Arial" panose="020B0604020202020204" pitchFamily="34" charset="0"/>
              <a:sym typeface="Arial" panose="020B0604020202020204" pitchFamily="34" charset="0"/>
            </a:endParaRPr>
          </a:p>
        </p:txBody>
      </p:sp>
      <p:cxnSp>
        <p:nvCxnSpPr>
          <p:cNvPr id="7" name="Straight Connector 6"/>
          <p:cNvCxnSpPr/>
          <p:nvPr userDrawn="1"/>
        </p:nvCxnSpPr>
        <p:spPr>
          <a:xfrm>
            <a:off x="491067" y="5433484"/>
            <a:ext cx="11199284"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8" name="Straight Connector 7"/>
          <p:cNvCxnSpPr/>
          <p:nvPr userDrawn="1"/>
        </p:nvCxnSpPr>
        <p:spPr>
          <a:xfrm>
            <a:off x="491067" y="819151"/>
            <a:ext cx="861271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9" name="Picture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459385" y="599018"/>
            <a:ext cx="2230967"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
          <p:cNvSpPr>
            <a:spLocks noGrp="1"/>
          </p:cNvSpPr>
          <p:nvPr>
            <p:ph type="ctrTitle"/>
          </p:nvPr>
        </p:nvSpPr>
        <p:spPr>
          <a:xfrm>
            <a:off x="494272" y="2602013"/>
            <a:ext cx="11194305" cy="1139977"/>
          </a:xfrm>
          <a:prstGeom prst="rect">
            <a:avLst/>
          </a:prstGeom>
        </p:spPr>
        <p:txBody>
          <a:bodyPr lIns="0" tIns="45712" rIns="91424" bIns="45712" anchor="b"/>
          <a:lstStyle>
            <a:lvl1pPr>
              <a:lnSpc>
                <a:spcPct val="100000"/>
              </a:lnSpc>
              <a:defRPr sz="3733" b="1" i="0" cap="all" baseline="0">
                <a:solidFill>
                  <a:schemeClr val="tx2"/>
                </a:solidFill>
                <a:latin typeface="Arial"/>
                <a:cs typeface="Arial"/>
              </a:defRPr>
            </a:lvl1pPr>
          </a:lstStyle>
          <a:p>
            <a:r>
              <a:rPr lang="en-US"/>
              <a:t>Click to edit Master title style</a:t>
            </a:r>
            <a:endParaRPr lang="en-US" dirty="0"/>
          </a:p>
        </p:txBody>
      </p:sp>
      <p:sp>
        <p:nvSpPr>
          <p:cNvPr id="16" name="Text Placeholder 2"/>
          <p:cNvSpPr>
            <a:spLocks noGrp="1"/>
          </p:cNvSpPr>
          <p:nvPr>
            <p:ph type="body" sz="quarter" idx="14"/>
          </p:nvPr>
        </p:nvSpPr>
        <p:spPr>
          <a:xfrm>
            <a:off x="494272" y="3878002"/>
            <a:ext cx="11194305" cy="777085"/>
          </a:xfrm>
          <a:prstGeom prst="rect">
            <a:avLst/>
          </a:prstGeom>
        </p:spPr>
        <p:txBody>
          <a:bodyPr vert="horz" lIns="0" tIns="0" rIns="0" bIns="0" anchor="t"/>
          <a:lstStyle>
            <a:lvl1pPr marL="0" indent="0">
              <a:lnSpc>
                <a:spcPct val="120000"/>
              </a:lnSpc>
              <a:buClrTx/>
              <a:buNone/>
              <a:defRPr sz="2400" b="0">
                <a:solidFill>
                  <a:schemeClr val="tx2"/>
                </a:solidFill>
              </a:defRPr>
            </a:lvl1pPr>
            <a:lvl2pPr>
              <a:lnSpc>
                <a:spcPct val="120000"/>
              </a:lnSpc>
              <a:buClrTx/>
              <a:defRPr sz="2400">
                <a:solidFill>
                  <a:srgbClr val="003359"/>
                </a:solidFill>
              </a:defRPr>
            </a:lvl2pPr>
            <a:lvl3pPr>
              <a:lnSpc>
                <a:spcPct val="120000"/>
              </a:lnSpc>
              <a:buClrTx/>
              <a:defRPr sz="2133">
                <a:solidFill>
                  <a:srgbClr val="003359"/>
                </a:solidFill>
              </a:defRPr>
            </a:lvl3pPr>
            <a:lvl4pPr>
              <a:lnSpc>
                <a:spcPct val="120000"/>
              </a:lnSpc>
              <a:buClrTx/>
              <a:defRPr sz="1867">
                <a:solidFill>
                  <a:srgbClr val="003359"/>
                </a:solidFill>
              </a:defRPr>
            </a:lvl4pPr>
            <a:lvl5pPr>
              <a:lnSpc>
                <a:spcPct val="120000"/>
              </a:lnSpc>
              <a:buClrTx/>
              <a:defRPr sz="1867">
                <a:solidFill>
                  <a:srgbClr val="003359"/>
                </a:solidFill>
              </a:defRPr>
            </a:lvl5pPr>
          </a:lstStyle>
          <a:p>
            <a:pPr lvl="0"/>
            <a:r>
              <a:rPr lang="en-US"/>
              <a:t>Click to edit Master text styles</a:t>
            </a:r>
          </a:p>
        </p:txBody>
      </p:sp>
    </p:spTree>
    <p:extLst>
      <p:ext uri="{BB962C8B-B14F-4D97-AF65-F5344CB8AC3E}">
        <p14:creationId xmlns:p14="http://schemas.microsoft.com/office/powerpoint/2010/main" val="3850357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1 Column)">
    <p:spTree>
      <p:nvGrpSpPr>
        <p:cNvPr id="1" name=""/>
        <p:cNvGrpSpPr/>
        <p:nvPr/>
      </p:nvGrpSpPr>
      <p:grpSpPr>
        <a:xfrm>
          <a:off x="0" y="0"/>
          <a:ext cx="0" cy="0"/>
          <a:chOff x="0" y="0"/>
          <a:chExt cx="0" cy="0"/>
        </a:xfrm>
      </p:grpSpPr>
      <p:sp>
        <p:nvSpPr>
          <p:cNvPr id="4" name="TextBox 9"/>
          <p:cNvSpPr txBox="1">
            <a:spLocks noChangeArrowheads="1"/>
          </p:cNvSpPr>
          <p:nvPr userDrawn="1"/>
        </p:nvSpPr>
        <p:spPr bwMode="auto">
          <a:xfrm>
            <a:off x="11417300" y="6752167"/>
            <a:ext cx="1219200" cy="914400"/>
          </a:xfrm>
          <a:prstGeom prst="rect">
            <a:avLst/>
          </a:prstGeom>
          <a:noFill/>
          <a:ln>
            <a:noFill/>
          </a:ln>
          <a:extLst>
            <a:ext uri="{909E8E84-426E-40dd-AFC4-6F175D3DCCD1}"/>
            <a:ext uri="{91240B29-F687-4f45-9708-019B960494DF}"/>
          </a:extLst>
        </p:spPr>
        <p:txBody>
          <a:bodyPr wrap="none" lIns="121899" tIns="60949" rIns="121899" bIns="60949"/>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609475" eaLnBrk="1" hangingPunct="1">
              <a:defRPr/>
            </a:pPr>
            <a:endParaRPr lang="en-US" sz="2000" dirty="0">
              <a:solidFill>
                <a:srgbClr val="0094D7"/>
              </a:solidFill>
            </a:endParaRPr>
          </a:p>
        </p:txBody>
      </p:sp>
      <p:sp>
        <p:nvSpPr>
          <p:cNvPr id="5" name="TextBox 9"/>
          <p:cNvSpPr txBox="1">
            <a:spLocks noChangeArrowheads="1"/>
          </p:cNvSpPr>
          <p:nvPr userDrawn="1"/>
        </p:nvSpPr>
        <p:spPr bwMode="auto">
          <a:xfrm>
            <a:off x="1902884" y="6604000"/>
            <a:ext cx="1219200" cy="914400"/>
          </a:xfrm>
          <a:prstGeom prst="rect">
            <a:avLst/>
          </a:prstGeom>
          <a:noFill/>
          <a:ln>
            <a:noFill/>
          </a:ln>
          <a:extLst>
            <a:ext uri="{909E8E84-426E-40dd-AFC4-6F175D3DCCD1}"/>
            <a:ext uri="{91240B29-F687-4f45-9708-019B960494DF}"/>
          </a:extLst>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endParaRPr lang="en-US" sz="2000" dirty="0">
              <a:solidFill>
                <a:srgbClr val="0094D7"/>
              </a:solidFill>
            </a:endParaRPr>
          </a:p>
        </p:txBody>
      </p:sp>
      <p:sp>
        <p:nvSpPr>
          <p:cNvPr id="17" name="Text Placeholder 2"/>
          <p:cNvSpPr>
            <a:spLocks noGrp="1"/>
          </p:cNvSpPr>
          <p:nvPr>
            <p:ph type="body" sz="quarter" idx="11"/>
          </p:nvPr>
        </p:nvSpPr>
        <p:spPr>
          <a:xfrm>
            <a:off x="495244" y="1871112"/>
            <a:ext cx="11194219" cy="4152515"/>
          </a:xfrm>
          <a:prstGeom prst="rect">
            <a:avLst/>
          </a:prstGeom>
        </p:spPr>
        <p:txBody>
          <a:bodyPr vert="horz" lIns="0" tIns="0" rIns="0" bIns="0"/>
          <a:lstStyle>
            <a:lvl1pPr>
              <a:lnSpc>
                <a:spcPct val="120000"/>
              </a:lnSpc>
              <a:buClrTx/>
              <a:defRPr sz="2400">
                <a:solidFill>
                  <a:srgbClr val="003359"/>
                </a:solidFill>
              </a:defRPr>
            </a:lvl1pPr>
            <a:lvl2pPr>
              <a:lnSpc>
                <a:spcPct val="120000"/>
              </a:lnSpc>
              <a:buClrTx/>
              <a:defRPr sz="2133">
                <a:solidFill>
                  <a:srgbClr val="003359"/>
                </a:solidFill>
              </a:defRPr>
            </a:lvl2pPr>
            <a:lvl3pPr>
              <a:lnSpc>
                <a:spcPct val="120000"/>
              </a:lnSpc>
              <a:buClrTx/>
              <a:defRPr sz="1867">
                <a:solidFill>
                  <a:srgbClr val="003359"/>
                </a:solidFill>
              </a:defRPr>
            </a:lvl3pPr>
            <a:lvl4pPr>
              <a:lnSpc>
                <a:spcPct val="120000"/>
              </a:lnSpc>
              <a:buClrTx/>
              <a:defRPr sz="1600">
                <a:solidFill>
                  <a:srgbClr val="003359"/>
                </a:solidFill>
              </a:defRPr>
            </a:lvl4pPr>
            <a:lvl5pPr>
              <a:lnSpc>
                <a:spcPct val="120000"/>
              </a:lnSpc>
              <a:buClrTx/>
              <a:defRPr sz="1333">
                <a:solidFill>
                  <a:srgbClr val="00335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491612" y="148513"/>
            <a:ext cx="9298933" cy="1021427"/>
          </a:xfrm>
          <a:prstGeom prst="rect">
            <a:avLst/>
          </a:prstGeom>
        </p:spPr>
        <p:txBody>
          <a:bodyPr lIns="0" tIns="0" rIns="0" bIns="0" anchor="b"/>
          <a:lstStyle>
            <a:lvl1pPr>
              <a:lnSpc>
                <a:spcPct val="90000"/>
              </a:lnSpc>
              <a:defRPr sz="3467" b="1" i="0" baseline="0">
                <a:solidFill>
                  <a:srgbClr val="003359"/>
                </a:solidFill>
                <a:latin typeface="Arial"/>
                <a:cs typeface="Arial"/>
              </a:defRPr>
            </a:lvl1pPr>
          </a:lstStyle>
          <a:p>
            <a:r>
              <a:rPr lang="en-US"/>
              <a:t>Click to edit Master title style</a:t>
            </a:r>
            <a:endParaRPr lang="en-US" dirty="0"/>
          </a:p>
        </p:txBody>
      </p:sp>
      <p:sp>
        <p:nvSpPr>
          <p:cNvPr id="6" name="Slide Number Placeholder 2"/>
          <p:cNvSpPr>
            <a:spLocks noGrp="1"/>
          </p:cNvSpPr>
          <p:nvPr>
            <p:ph type="sldNum" sz="quarter" idx="12"/>
          </p:nvPr>
        </p:nvSpPr>
        <p:spPr/>
        <p:txBody>
          <a:bodyPr/>
          <a:lstStyle>
            <a:lvl1pPr>
              <a:defRPr>
                <a:solidFill>
                  <a:schemeClr val="accent1"/>
                </a:solidFill>
              </a:defRPr>
            </a:lvl1pPr>
          </a:lstStyle>
          <a:p>
            <a:pPr>
              <a:defRPr/>
            </a:pPr>
            <a:fld id="{72F39CDF-070F-46DA-A713-13ACA74619E8}" type="slidenum">
              <a:rPr lang="en-US" altLang="en-US" smtClean="0"/>
              <a:pPr>
                <a:defRPr/>
              </a:pPr>
              <a:t>‹#›</a:t>
            </a:fld>
            <a:endParaRPr lang="en-US" altLang="en-US" dirty="0"/>
          </a:p>
        </p:txBody>
      </p:sp>
    </p:spTree>
    <p:extLst>
      <p:ext uri="{BB962C8B-B14F-4D97-AF65-F5344CB8AC3E}">
        <p14:creationId xmlns:p14="http://schemas.microsoft.com/office/powerpoint/2010/main" val="673650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1 Column with Sources)">
    <p:spTree>
      <p:nvGrpSpPr>
        <p:cNvPr id="1" name=""/>
        <p:cNvGrpSpPr/>
        <p:nvPr/>
      </p:nvGrpSpPr>
      <p:grpSpPr>
        <a:xfrm>
          <a:off x="0" y="0"/>
          <a:ext cx="0" cy="0"/>
          <a:chOff x="0" y="0"/>
          <a:chExt cx="0" cy="0"/>
        </a:xfrm>
      </p:grpSpPr>
      <p:sp>
        <p:nvSpPr>
          <p:cNvPr id="5" name="TextBox 9"/>
          <p:cNvSpPr txBox="1">
            <a:spLocks noChangeArrowheads="1"/>
          </p:cNvSpPr>
          <p:nvPr userDrawn="1"/>
        </p:nvSpPr>
        <p:spPr bwMode="auto">
          <a:xfrm>
            <a:off x="11417300" y="6752167"/>
            <a:ext cx="1219200" cy="914400"/>
          </a:xfrm>
          <a:prstGeom prst="rect">
            <a:avLst/>
          </a:prstGeom>
          <a:noFill/>
          <a:ln>
            <a:noFill/>
          </a:ln>
          <a:extLst>
            <a:ext uri="{909E8E84-426E-40dd-AFC4-6F175D3DCCD1}"/>
            <a:ext uri="{91240B29-F687-4f45-9708-019B960494DF}"/>
          </a:extLst>
        </p:spPr>
        <p:txBody>
          <a:bodyPr wrap="none" lIns="121899" tIns="60949" rIns="121899" bIns="60949"/>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609475" eaLnBrk="1" hangingPunct="1">
              <a:defRPr/>
            </a:pPr>
            <a:endParaRPr lang="en-US" sz="2000" dirty="0">
              <a:solidFill>
                <a:srgbClr val="0094D7"/>
              </a:solidFill>
            </a:endParaRPr>
          </a:p>
        </p:txBody>
      </p:sp>
      <p:sp>
        <p:nvSpPr>
          <p:cNvPr id="7" name="Text Placeholder 2"/>
          <p:cNvSpPr>
            <a:spLocks noGrp="1"/>
          </p:cNvSpPr>
          <p:nvPr>
            <p:ph type="body" sz="quarter" idx="13"/>
          </p:nvPr>
        </p:nvSpPr>
        <p:spPr>
          <a:xfrm>
            <a:off x="495244" y="5997678"/>
            <a:ext cx="11194219" cy="290871"/>
          </a:xfrm>
          <a:prstGeom prst="rect">
            <a:avLst/>
          </a:prstGeom>
        </p:spPr>
        <p:txBody>
          <a:bodyPr vert="horz" lIns="0" tIns="0" rIns="0" bIns="0" anchor="b"/>
          <a:lstStyle>
            <a:lvl1pPr marL="0" indent="0" algn="l">
              <a:lnSpc>
                <a:spcPct val="120000"/>
              </a:lnSpc>
              <a:buClrTx/>
              <a:buNone/>
              <a:defRPr sz="1067">
                <a:solidFill>
                  <a:schemeClr val="bg1">
                    <a:lumMod val="50000"/>
                  </a:schemeClr>
                </a:solidFill>
              </a:defRPr>
            </a:lvl1pPr>
            <a:lvl2pPr>
              <a:lnSpc>
                <a:spcPct val="120000"/>
              </a:lnSpc>
              <a:buClrTx/>
              <a:defRPr sz="2400">
                <a:solidFill>
                  <a:srgbClr val="003359"/>
                </a:solidFill>
              </a:defRPr>
            </a:lvl2pPr>
            <a:lvl3pPr>
              <a:lnSpc>
                <a:spcPct val="120000"/>
              </a:lnSpc>
              <a:buClrTx/>
              <a:defRPr sz="2133">
                <a:solidFill>
                  <a:srgbClr val="003359"/>
                </a:solidFill>
              </a:defRPr>
            </a:lvl3pPr>
            <a:lvl4pPr>
              <a:lnSpc>
                <a:spcPct val="120000"/>
              </a:lnSpc>
              <a:buClrTx/>
              <a:defRPr sz="1867">
                <a:solidFill>
                  <a:srgbClr val="003359"/>
                </a:solidFill>
              </a:defRPr>
            </a:lvl4pPr>
            <a:lvl5pPr>
              <a:lnSpc>
                <a:spcPct val="120000"/>
              </a:lnSpc>
              <a:buClrTx/>
              <a:defRPr sz="1867">
                <a:solidFill>
                  <a:srgbClr val="003359"/>
                </a:solidFill>
              </a:defRPr>
            </a:lvl5pPr>
          </a:lstStyle>
          <a:p>
            <a:pPr lvl="0"/>
            <a:r>
              <a:rPr lang="en-US"/>
              <a:t>Click to edit Master text styles</a:t>
            </a:r>
          </a:p>
        </p:txBody>
      </p:sp>
      <p:sp>
        <p:nvSpPr>
          <p:cNvPr id="11" name="Title 1"/>
          <p:cNvSpPr>
            <a:spLocks noGrp="1"/>
          </p:cNvSpPr>
          <p:nvPr>
            <p:ph type="title"/>
          </p:nvPr>
        </p:nvSpPr>
        <p:spPr>
          <a:xfrm>
            <a:off x="491612" y="153942"/>
            <a:ext cx="9314328" cy="1015997"/>
          </a:xfrm>
          <a:prstGeom prst="rect">
            <a:avLst/>
          </a:prstGeom>
        </p:spPr>
        <p:txBody>
          <a:bodyPr lIns="0" tIns="0" rIns="0" bIns="0" anchor="b"/>
          <a:lstStyle>
            <a:lvl1pPr>
              <a:lnSpc>
                <a:spcPct val="90000"/>
              </a:lnSpc>
              <a:defRPr sz="3467" b="1" i="0" baseline="0">
                <a:solidFill>
                  <a:srgbClr val="003359"/>
                </a:solidFill>
                <a:latin typeface="Arial"/>
                <a:cs typeface="Arial"/>
              </a:defRPr>
            </a:lvl1pPr>
          </a:lstStyle>
          <a:p>
            <a:r>
              <a:rPr lang="en-US"/>
              <a:t>Click to edit Master title style</a:t>
            </a:r>
            <a:endParaRPr lang="en-US" dirty="0"/>
          </a:p>
        </p:txBody>
      </p:sp>
      <p:sp>
        <p:nvSpPr>
          <p:cNvPr id="15" name="Text Placeholder 2"/>
          <p:cNvSpPr>
            <a:spLocks noGrp="1"/>
          </p:cNvSpPr>
          <p:nvPr>
            <p:ph type="body" sz="quarter" idx="11"/>
          </p:nvPr>
        </p:nvSpPr>
        <p:spPr>
          <a:xfrm>
            <a:off x="495244" y="1871112"/>
            <a:ext cx="11194219" cy="4152515"/>
          </a:xfrm>
          <a:prstGeom prst="rect">
            <a:avLst/>
          </a:prstGeom>
        </p:spPr>
        <p:txBody>
          <a:bodyPr vert="horz" lIns="0" tIns="0" rIns="0" bIns="0"/>
          <a:lstStyle>
            <a:lvl1pPr>
              <a:lnSpc>
                <a:spcPct val="120000"/>
              </a:lnSpc>
              <a:buClrTx/>
              <a:defRPr sz="2400">
                <a:solidFill>
                  <a:srgbClr val="003359"/>
                </a:solidFill>
              </a:defRPr>
            </a:lvl1pPr>
            <a:lvl2pPr>
              <a:lnSpc>
                <a:spcPct val="120000"/>
              </a:lnSpc>
              <a:buClrTx/>
              <a:defRPr sz="2133">
                <a:solidFill>
                  <a:srgbClr val="003359"/>
                </a:solidFill>
              </a:defRPr>
            </a:lvl2pPr>
            <a:lvl3pPr>
              <a:lnSpc>
                <a:spcPct val="120000"/>
              </a:lnSpc>
              <a:buClrTx/>
              <a:defRPr sz="1867">
                <a:solidFill>
                  <a:srgbClr val="003359"/>
                </a:solidFill>
              </a:defRPr>
            </a:lvl3pPr>
            <a:lvl4pPr>
              <a:lnSpc>
                <a:spcPct val="120000"/>
              </a:lnSpc>
              <a:buClrTx/>
              <a:defRPr sz="1600">
                <a:solidFill>
                  <a:srgbClr val="003359"/>
                </a:solidFill>
              </a:defRPr>
            </a:lvl4pPr>
            <a:lvl5pPr>
              <a:lnSpc>
                <a:spcPct val="120000"/>
              </a:lnSpc>
              <a:buClrTx/>
              <a:defRPr sz="1333">
                <a:solidFill>
                  <a:srgbClr val="00335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2"/>
          <p:cNvSpPr>
            <a:spLocks noGrp="1"/>
          </p:cNvSpPr>
          <p:nvPr>
            <p:ph type="sldNum" sz="quarter" idx="14"/>
          </p:nvPr>
        </p:nvSpPr>
        <p:spPr/>
        <p:txBody>
          <a:bodyPr/>
          <a:lstStyle>
            <a:lvl1pPr>
              <a:defRPr>
                <a:solidFill>
                  <a:schemeClr val="accent1"/>
                </a:solidFill>
              </a:defRPr>
            </a:lvl1pPr>
          </a:lstStyle>
          <a:p>
            <a:pPr>
              <a:defRPr/>
            </a:pPr>
            <a:fld id="{C95ABC6D-453D-4AA5-9B56-4E5CBFD35564}" type="slidenum">
              <a:rPr lang="en-US" altLang="en-US" smtClean="0"/>
              <a:pPr>
                <a:defRPr/>
              </a:pPr>
              <a:t>‹#›</a:t>
            </a:fld>
            <a:endParaRPr lang="en-US" altLang="en-US" dirty="0"/>
          </a:p>
        </p:txBody>
      </p:sp>
    </p:spTree>
    <p:extLst>
      <p:ext uri="{BB962C8B-B14F-4D97-AF65-F5344CB8AC3E}">
        <p14:creationId xmlns:p14="http://schemas.microsoft.com/office/powerpoint/2010/main" val="6745404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1 Column with Image)">
    <p:spTree>
      <p:nvGrpSpPr>
        <p:cNvPr id="1" name=""/>
        <p:cNvGrpSpPr/>
        <p:nvPr/>
      </p:nvGrpSpPr>
      <p:grpSpPr>
        <a:xfrm>
          <a:off x="0" y="0"/>
          <a:ext cx="0" cy="0"/>
          <a:chOff x="0" y="0"/>
          <a:chExt cx="0" cy="0"/>
        </a:xfrm>
      </p:grpSpPr>
      <p:sp>
        <p:nvSpPr>
          <p:cNvPr id="17" name="Picture Placeholder 15"/>
          <p:cNvSpPr>
            <a:spLocks noGrp="1"/>
          </p:cNvSpPr>
          <p:nvPr>
            <p:ph type="pic" sz="quarter" idx="19"/>
          </p:nvPr>
        </p:nvSpPr>
        <p:spPr>
          <a:xfrm>
            <a:off x="7279922" y="1875015"/>
            <a:ext cx="4440999" cy="4143495"/>
          </a:xfrm>
          <a:prstGeom prst="rect">
            <a:avLst/>
          </a:prstGeom>
        </p:spPr>
        <p:txBody>
          <a:bodyPr vert="horz"/>
          <a:lstStyle/>
          <a:p>
            <a:pPr lvl="0"/>
            <a:r>
              <a:rPr lang="en-US" noProof="0" dirty="0"/>
              <a:t>Click icon to add picture</a:t>
            </a:r>
          </a:p>
        </p:txBody>
      </p:sp>
      <p:sp>
        <p:nvSpPr>
          <p:cNvPr id="11" name="Title 1"/>
          <p:cNvSpPr>
            <a:spLocks noGrp="1"/>
          </p:cNvSpPr>
          <p:nvPr>
            <p:ph type="title"/>
          </p:nvPr>
        </p:nvSpPr>
        <p:spPr>
          <a:xfrm>
            <a:off x="491613" y="154935"/>
            <a:ext cx="9340647" cy="1015005"/>
          </a:xfrm>
          <a:prstGeom prst="rect">
            <a:avLst/>
          </a:prstGeom>
        </p:spPr>
        <p:txBody>
          <a:bodyPr lIns="0" tIns="0" rIns="0" bIns="0" anchor="b"/>
          <a:lstStyle>
            <a:lvl1pPr>
              <a:lnSpc>
                <a:spcPct val="90000"/>
              </a:lnSpc>
              <a:defRPr sz="3467" b="1" i="0" baseline="0">
                <a:solidFill>
                  <a:srgbClr val="003359"/>
                </a:solidFill>
                <a:latin typeface="Arial"/>
                <a:cs typeface="Arial"/>
              </a:defRPr>
            </a:lvl1pPr>
          </a:lstStyle>
          <a:p>
            <a:r>
              <a:rPr lang="en-US"/>
              <a:t>Click to edit Master title style</a:t>
            </a:r>
            <a:endParaRPr lang="en-US" dirty="0"/>
          </a:p>
        </p:txBody>
      </p:sp>
      <p:sp>
        <p:nvSpPr>
          <p:cNvPr id="13" name="Text Placeholder 2"/>
          <p:cNvSpPr>
            <a:spLocks noGrp="1"/>
          </p:cNvSpPr>
          <p:nvPr>
            <p:ph type="body" sz="quarter" idx="11"/>
          </p:nvPr>
        </p:nvSpPr>
        <p:spPr>
          <a:xfrm>
            <a:off x="495245" y="1871112"/>
            <a:ext cx="6278089" cy="4152515"/>
          </a:xfrm>
          <a:prstGeom prst="rect">
            <a:avLst/>
          </a:prstGeom>
        </p:spPr>
        <p:txBody>
          <a:bodyPr vert="horz" lIns="0" tIns="0" rIns="0" bIns="0"/>
          <a:lstStyle>
            <a:lvl1pPr>
              <a:lnSpc>
                <a:spcPct val="120000"/>
              </a:lnSpc>
              <a:buClrTx/>
              <a:defRPr sz="2400">
                <a:solidFill>
                  <a:srgbClr val="003359"/>
                </a:solidFill>
              </a:defRPr>
            </a:lvl1pPr>
            <a:lvl2pPr>
              <a:lnSpc>
                <a:spcPct val="120000"/>
              </a:lnSpc>
              <a:buClrTx/>
              <a:defRPr sz="2133">
                <a:solidFill>
                  <a:srgbClr val="003359"/>
                </a:solidFill>
              </a:defRPr>
            </a:lvl2pPr>
            <a:lvl3pPr>
              <a:lnSpc>
                <a:spcPct val="120000"/>
              </a:lnSpc>
              <a:buClrTx/>
              <a:defRPr sz="1867">
                <a:solidFill>
                  <a:srgbClr val="003359"/>
                </a:solidFill>
              </a:defRPr>
            </a:lvl3pPr>
            <a:lvl4pPr>
              <a:lnSpc>
                <a:spcPct val="120000"/>
              </a:lnSpc>
              <a:buClrTx/>
              <a:defRPr sz="1600">
                <a:solidFill>
                  <a:srgbClr val="003359"/>
                </a:solidFill>
              </a:defRPr>
            </a:lvl4pPr>
            <a:lvl5pPr>
              <a:lnSpc>
                <a:spcPct val="120000"/>
              </a:lnSpc>
              <a:buClrTx/>
              <a:defRPr sz="1333">
                <a:solidFill>
                  <a:srgbClr val="00335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2"/>
          <p:cNvSpPr>
            <a:spLocks noGrp="1"/>
          </p:cNvSpPr>
          <p:nvPr>
            <p:ph type="sldNum" sz="quarter" idx="20"/>
          </p:nvPr>
        </p:nvSpPr>
        <p:spPr/>
        <p:txBody>
          <a:bodyPr/>
          <a:lstStyle>
            <a:lvl1pPr>
              <a:defRPr/>
            </a:lvl1pPr>
          </a:lstStyle>
          <a:p>
            <a:pPr>
              <a:defRPr/>
            </a:pPr>
            <a:fld id="{8DF7E0F4-7E9F-41F5-857F-485C6121CF11}" type="slidenum">
              <a:rPr lang="en-US" altLang="en-US"/>
              <a:pPr>
                <a:defRPr/>
              </a:pPr>
              <a:t>‹#›</a:t>
            </a:fld>
            <a:endParaRPr lang="en-US" altLang="en-US" dirty="0"/>
          </a:p>
        </p:txBody>
      </p:sp>
    </p:spTree>
    <p:extLst>
      <p:ext uri="{BB962C8B-B14F-4D97-AF65-F5344CB8AC3E}">
        <p14:creationId xmlns:p14="http://schemas.microsoft.com/office/powerpoint/2010/main" val="128570598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image" Target="../media/image1.emf"/><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8" name="TextBox 1"/>
          <p:cNvSpPr txBox="1">
            <a:spLocks noChangeArrowheads="1"/>
          </p:cNvSpPr>
          <p:nvPr userDrawn="1"/>
        </p:nvSpPr>
        <p:spPr bwMode="auto">
          <a:xfrm>
            <a:off x="11550651" y="6411384"/>
            <a:ext cx="1219200" cy="914400"/>
          </a:xfrm>
          <a:prstGeom prst="rect">
            <a:avLst/>
          </a:prstGeom>
          <a:noFill/>
          <a:ln>
            <a:noFill/>
          </a:ln>
          <a:extLst>
            <a:ext uri="{909E8E84-426E-40dd-AFC4-6F175D3DCCD1}"/>
            <a:ext uri="{91240B29-F687-4f45-9708-019B960494DF}"/>
          </a:extLst>
        </p:spPr>
        <p:txBody>
          <a:bodyPr wrap="none" lIns="121899" tIns="60949" rIns="121899" bIns="60949"/>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609475" eaLnBrk="1" hangingPunct="1">
              <a:defRPr/>
            </a:pPr>
            <a:endParaRPr lang="en-US" sz="2000" dirty="0">
              <a:solidFill>
                <a:srgbClr val="0094D7"/>
              </a:solidFill>
            </a:endParaRPr>
          </a:p>
        </p:txBody>
      </p:sp>
      <p:sp>
        <p:nvSpPr>
          <p:cNvPr id="3" name="Slide Number Placeholder 2"/>
          <p:cNvSpPr>
            <a:spLocks noGrp="1"/>
          </p:cNvSpPr>
          <p:nvPr>
            <p:ph type="sldNum" sz="quarter" idx="4"/>
          </p:nvPr>
        </p:nvSpPr>
        <p:spPr>
          <a:xfrm>
            <a:off x="8845551" y="6466417"/>
            <a:ext cx="2844800" cy="186267"/>
          </a:xfrm>
          <a:prstGeom prst="rect">
            <a:avLst/>
          </a:prstGeom>
        </p:spPr>
        <p:txBody>
          <a:bodyPr vert="horz" wrap="square" lIns="91424" tIns="45712" rIns="91424" bIns="45712" numCol="1" anchor="b" anchorCtr="0" compatLnSpc="1">
            <a:prstTxWarp prst="textNoShape">
              <a:avLst/>
            </a:prstTxWarp>
          </a:bodyPr>
          <a:lstStyle>
            <a:lvl1pPr algn="r" eaLnBrk="1" hangingPunct="1">
              <a:defRPr sz="1400">
                <a:solidFill>
                  <a:schemeClr val="accent1"/>
                </a:solidFill>
                <a:cs typeface="Arial" panose="020B0604020202020204" pitchFamily="34" charset="0"/>
              </a:defRPr>
            </a:lvl1pPr>
          </a:lstStyle>
          <a:p>
            <a:pPr>
              <a:defRPr/>
            </a:pPr>
            <a:fld id="{C30FC4CA-8C5F-4614-867C-93B7A69E37AB}" type="slidenum">
              <a:rPr lang="en-US" altLang="en-US" smtClean="0"/>
              <a:pPr>
                <a:defRPr/>
              </a:pPr>
              <a:t>‹#›</a:t>
            </a:fld>
            <a:endParaRPr lang="en-US" altLang="en-US" dirty="0"/>
          </a:p>
        </p:txBody>
      </p:sp>
      <p:sp>
        <p:nvSpPr>
          <p:cNvPr id="2" name="Rectangle 10"/>
          <p:cNvSpPr>
            <a:spLocks/>
          </p:cNvSpPr>
          <p:nvPr userDrawn="1"/>
        </p:nvSpPr>
        <p:spPr bwMode="auto">
          <a:xfrm>
            <a:off x="488951" y="6460068"/>
            <a:ext cx="1991783" cy="192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1067" dirty="0">
                <a:solidFill>
                  <a:srgbClr val="7F7F7F"/>
                </a:solidFill>
                <a:cs typeface="Arial" panose="020B0604020202020204" pitchFamily="34" charset="0"/>
              </a:rPr>
              <a:t>Confidential and proprietary. </a:t>
            </a:r>
            <a:endParaRPr lang="en-US" altLang="en-US" sz="1067" dirty="0">
              <a:solidFill>
                <a:srgbClr val="7F7F7F"/>
              </a:solidFill>
              <a:cs typeface="Arial" panose="020B0604020202020204" pitchFamily="34" charset="0"/>
              <a:sym typeface="Arial" panose="020B0604020202020204" pitchFamily="34" charset="0"/>
            </a:endParaRPr>
          </a:p>
        </p:txBody>
      </p:sp>
      <p:cxnSp>
        <p:nvCxnSpPr>
          <p:cNvPr id="11" name="Straight Connector 10"/>
          <p:cNvCxnSpPr/>
          <p:nvPr userDrawn="1"/>
        </p:nvCxnSpPr>
        <p:spPr>
          <a:xfrm>
            <a:off x="491067" y="6339417"/>
            <a:ext cx="11199284"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pic>
        <p:nvPicPr>
          <p:cNvPr id="1030" name="Picture 1"/>
          <p:cNvPicPr>
            <a:picLocks noChangeAspect="1"/>
          </p:cNvPicPr>
          <p:nvPr userDrawn="1"/>
        </p:nvPicPr>
        <p:blipFill>
          <a:blip r:embed="rId56">
            <a:extLst>
              <a:ext uri="{28A0092B-C50C-407E-A947-70E740481C1C}">
                <a14:useLocalDpi xmlns:a14="http://schemas.microsoft.com/office/drawing/2010/main" val="0"/>
              </a:ext>
            </a:extLst>
          </a:blip>
          <a:srcRect/>
          <a:stretch>
            <a:fillRect/>
          </a:stretch>
        </p:blipFill>
        <p:spPr bwMode="auto">
          <a:xfrm>
            <a:off x="10109201" y="1083734"/>
            <a:ext cx="1581151" cy="531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p:cNvCxnSpPr/>
          <p:nvPr userDrawn="1"/>
        </p:nvCxnSpPr>
        <p:spPr>
          <a:xfrm>
            <a:off x="491067" y="1244600"/>
            <a:ext cx="933026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1926796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6" r:id="rId34"/>
    <p:sldLayoutId id="2147483697" r:id="rId35"/>
    <p:sldLayoutId id="2147483698" r:id="rId36"/>
    <p:sldLayoutId id="2147483699" r:id="rId37"/>
    <p:sldLayoutId id="2147483700" r:id="rId38"/>
    <p:sldLayoutId id="2147483701" r:id="rId39"/>
    <p:sldLayoutId id="2147483702" r:id="rId40"/>
    <p:sldLayoutId id="2147483703" r:id="rId41"/>
    <p:sldLayoutId id="2147483704" r:id="rId42"/>
    <p:sldLayoutId id="2147483705" r:id="rId43"/>
    <p:sldLayoutId id="2147483706" r:id="rId44"/>
    <p:sldLayoutId id="2147483707" r:id="rId45"/>
    <p:sldLayoutId id="2147483708" r:id="rId46"/>
    <p:sldLayoutId id="2147483709" r:id="rId47"/>
    <p:sldLayoutId id="2147483710" r:id="rId48"/>
    <p:sldLayoutId id="2147483711" r:id="rId49"/>
    <p:sldLayoutId id="2147483712" r:id="rId50"/>
    <p:sldLayoutId id="2147483713" r:id="rId51"/>
    <p:sldLayoutId id="2147483714" r:id="rId52"/>
    <p:sldLayoutId id="2147483716" r:id="rId53"/>
    <p:sldLayoutId id="2147483717" r:id="rId54"/>
  </p:sldLayoutIdLst>
  <p:hf hdr="0" ftr="0" dt="0"/>
  <p:txStyles>
    <p:titleStyle>
      <a:lvl1pPr algn="l" defTabSz="607469" rtl="0" eaLnBrk="1" fontAlgn="base" hangingPunct="1">
        <a:spcBef>
          <a:spcPct val="0"/>
        </a:spcBef>
        <a:spcAft>
          <a:spcPct val="0"/>
        </a:spcAft>
        <a:defRPr sz="4000" b="1" kern="1200" cap="all" spc="93">
          <a:solidFill>
            <a:srgbClr val="F9F9FF"/>
          </a:solidFill>
          <a:latin typeface="Arial Narrow"/>
          <a:ea typeface="MS PGothic" panose="020B0600070205080204" pitchFamily="34" charset="-128"/>
          <a:cs typeface="Arial Narrow"/>
        </a:defRPr>
      </a:lvl1pPr>
      <a:lvl2pPr algn="l" defTabSz="607469" rtl="0" eaLnBrk="1" fontAlgn="base" hangingPunct="1">
        <a:spcBef>
          <a:spcPct val="0"/>
        </a:spcBef>
        <a:spcAft>
          <a:spcPct val="0"/>
        </a:spcAft>
        <a:defRPr sz="4000" b="1">
          <a:solidFill>
            <a:srgbClr val="F9F9FF"/>
          </a:solidFill>
          <a:latin typeface="Arial Narrow" pitchFamily="34" charset="0"/>
          <a:ea typeface="MS PGothic" panose="020B0600070205080204" pitchFamily="34" charset="-128"/>
          <a:cs typeface="Arial Narrow" pitchFamily="34" charset="0"/>
        </a:defRPr>
      </a:lvl2pPr>
      <a:lvl3pPr algn="l" defTabSz="607469" rtl="0" eaLnBrk="1" fontAlgn="base" hangingPunct="1">
        <a:spcBef>
          <a:spcPct val="0"/>
        </a:spcBef>
        <a:spcAft>
          <a:spcPct val="0"/>
        </a:spcAft>
        <a:defRPr sz="4000" b="1">
          <a:solidFill>
            <a:srgbClr val="F9F9FF"/>
          </a:solidFill>
          <a:latin typeface="Arial Narrow" pitchFamily="34" charset="0"/>
          <a:ea typeface="MS PGothic" panose="020B0600070205080204" pitchFamily="34" charset="-128"/>
          <a:cs typeface="Arial Narrow" pitchFamily="34" charset="0"/>
        </a:defRPr>
      </a:lvl3pPr>
      <a:lvl4pPr algn="l" defTabSz="607469" rtl="0" eaLnBrk="1" fontAlgn="base" hangingPunct="1">
        <a:spcBef>
          <a:spcPct val="0"/>
        </a:spcBef>
        <a:spcAft>
          <a:spcPct val="0"/>
        </a:spcAft>
        <a:defRPr sz="4000" b="1">
          <a:solidFill>
            <a:srgbClr val="F9F9FF"/>
          </a:solidFill>
          <a:latin typeface="Arial Narrow" pitchFamily="34" charset="0"/>
          <a:ea typeface="MS PGothic" panose="020B0600070205080204" pitchFamily="34" charset="-128"/>
          <a:cs typeface="Arial Narrow" pitchFamily="34" charset="0"/>
        </a:defRPr>
      </a:lvl4pPr>
      <a:lvl5pPr algn="l" defTabSz="607469" rtl="0" eaLnBrk="1" fontAlgn="base" hangingPunct="1">
        <a:spcBef>
          <a:spcPct val="0"/>
        </a:spcBef>
        <a:spcAft>
          <a:spcPct val="0"/>
        </a:spcAft>
        <a:defRPr sz="4000" b="1">
          <a:solidFill>
            <a:srgbClr val="F9F9FF"/>
          </a:solidFill>
          <a:latin typeface="Arial Narrow" pitchFamily="34" charset="0"/>
          <a:ea typeface="MS PGothic" panose="020B0600070205080204" pitchFamily="34" charset="-128"/>
          <a:cs typeface="Arial Narrow" pitchFamily="34" charset="0"/>
        </a:defRPr>
      </a:lvl5pPr>
      <a:lvl6pPr marL="609475" algn="l" defTabSz="609475" rtl="0" eaLnBrk="1" fontAlgn="base" hangingPunct="1">
        <a:spcBef>
          <a:spcPct val="0"/>
        </a:spcBef>
        <a:spcAft>
          <a:spcPct val="0"/>
        </a:spcAft>
        <a:defRPr sz="4800" b="1">
          <a:solidFill>
            <a:schemeClr val="tx1"/>
          </a:solidFill>
          <a:latin typeface="Arial Narrow" pitchFamily="34" charset="0"/>
        </a:defRPr>
      </a:lvl6pPr>
      <a:lvl7pPr marL="1218952" algn="l" defTabSz="609475" rtl="0" eaLnBrk="1" fontAlgn="base" hangingPunct="1">
        <a:spcBef>
          <a:spcPct val="0"/>
        </a:spcBef>
        <a:spcAft>
          <a:spcPct val="0"/>
        </a:spcAft>
        <a:defRPr sz="4800" b="1">
          <a:solidFill>
            <a:schemeClr val="tx1"/>
          </a:solidFill>
          <a:latin typeface="Arial Narrow" pitchFamily="34" charset="0"/>
        </a:defRPr>
      </a:lvl7pPr>
      <a:lvl8pPr marL="1828426" algn="l" defTabSz="609475" rtl="0" eaLnBrk="1" fontAlgn="base" hangingPunct="1">
        <a:spcBef>
          <a:spcPct val="0"/>
        </a:spcBef>
        <a:spcAft>
          <a:spcPct val="0"/>
        </a:spcAft>
        <a:defRPr sz="4800" b="1">
          <a:solidFill>
            <a:schemeClr val="tx1"/>
          </a:solidFill>
          <a:latin typeface="Arial Narrow" pitchFamily="34" charset="0"/>
        </a:defRPr>
      </a:lvl8pPr>
      <a:lvl9pPr marL="2437904" algn="l" defTabSz="609475" rtl="0" eaLnBrk="1" fontAlgn="base" hangingPunct="1">
        <a:spcBef>
          <a:spcPct val="0"/>
        </a:spcBef>
        <a:spcAft>
          <a:spcPct val="0"/>
        </a:spcAft>
        <a:defRPr sz="4800" b="1">
          <a:solidFill>
            <a:schemeClr val="tx1"/>
          </a:solidFill>
          <a:latin typeface="Arial Narrow" pitchFamily="34" charset="0"/>
        </a:defRPr>
      </a:lvl9pPr>
    </p:titleStyle>
    <p:bodyStyle>
      <a:lvl1pPr marL="228594" indent="-228594" algn="l" defTabSz="607469" rtl="0" eaLnBrk="1" fontAlgn="base" hangingPunct="1">
        <a:lnSpc>
          <a:spcPts val="4000"/>
        </a:lnSpc>
        <a:spcBef>
          <a:spcPct val="0"/>
        </a:spcBef>
        <a:spcAft>
          <a:spcPct val="0"/>
        </a:spcAft>
        <a:buClr>
          <a:schemeClr val="tx1"/>
        </a:buClr>
        <a:buFont typeface="Arial" panose="020B0604020202020204" pitchFamily="34" charset="0"/>
        <a:buChar char="•"/>
        <a:defRPr sz="3200" kern="1200">
          <a:solidFill>
            <a:schemeClr val="tx1"/>
          </a:solidFill>
          <a:latin typeface="Arial" pitchFamily="34" charset="0"/>
          <a:ea typeface="MS PGothic" panose="020B0600070205080204" pitchFamily="34" charset="-128"/>
          <a:cs typeface="Arial Narrow"/>
        </a:defRPr>
      </a:lvl1pPr>
      <a:lvl2pPr marL="613818" indent="-228594" algn="l" defTabSz="607469" rtl="0" eaLnBrk="1" fontAlgn="base" hangingPunct="1">
        <a:lnSpc>
          <a:spcPts val="4000"/>
        </a:lnSpc>
        <a:spcBef>
          <a:spcPct val="0"/>
        </a:spcBef>
        <a:spcAft>
          <a:spcPct val="0"/>
        </a:spcAft>
        <a:buFont typeface="Arial" panose="020B0604020202020204" pitchFamily="34" charset="0"/>
        <a:buChar char="•"/>
        <a:defRPr sz="2933" kern="1200">
          <a:solidFill>
            <a:schemeClr val="tx1"/>
          </a:solidFill>
          <a:latin typeface="Arial" pitchFamily="34" charset="0"/>
          <a:ea typeface="Arial Narrow" pitchFamily="34" charset="0"/>
          <a:cs typeface="Arial Narrow"/>
        </a:defRPr>
      </a:lvl2pPr>
      <a:lvl3pPr marL="1062540" indent="-228594" algn="l" defTabSz="607469" rtl="0" eaLnBrk="1" fontAlgn="base" hangingPunct="1">
        <a:lnSpc>
          <a:spcPts val="4000"/>
        </a:lnSpc>
        <a:spcBef>
          <a:spcPct val="0"/>
        </a:spcBef>
        <a:spcAft>
          <a:spcPct val="0"/>
        </a:spcAft>
        <a:buFont typeface="Arial" panose="020B0604020202020204" pitchFamily="34" charset="0"/>
        <a:buChar char="•"/>
        <a:defRPr sz="2667" kern="1200">
          <a:solidFill>
            <a:schemeClr val="tx1"/>
          </a:solidFill>
          <a:latin typeface="Arial" pitchFamily="34" charset="0"/>
          <a:ea typeface="Arial Narrow" pitchFamily="34" charset="0"/>
          <a:cs typeface="Arial Narrow"/>
        </a:defRPr>
      </a:lvl3pPr>
      <a:lvl4pPr marL="1447764" indent="-228594" algn="l" defTabSz="607469" rtl="0" eaLnBrk="1" fontAlgn="base" hangingPunct="1">
        <a:lnSpc>
          <a:spcPts val="4000"/>
        </a:lnSpc>
        <a:spcBef>
          <a:spcPct val="0"/>
        </a:spcBef>
        <a:spcAft>
          <a:spcPct val="0"/>
        </a:spcAft>
        <a:buFont typeface="Arial" panose="020B0604020202020204" pitchFamily="34" charset="0"/>
        <a:buChar char="•"/>
        <a:defRPr kern="1200">
          <a:solidFill>
            <a:schemeClr val="tx1"/>
          </a:solidFill>
          <a:latin typeface="Arial" pitchFamily="34" charset="0"/>
          <a:ea typeface="Arial Narrow" pitchFamily="34" charset="0"/>
          <a:cs typeface="Arial Narrow"/>
        </a:defRPr>
      </a:lvl4pPr>
      <a:lvl5pPr marL="1832988" indent="-228594" algn="l" defTabSz="607469" rtl="0" eaLnBrk="1" fontAlgn="base" hangingPunct="1">
        <a:lnSpc>
          <a:spcPts val="4000"/>
        </a:lnSpc>
        <a:spcBef>
          <a:spcPct val="0"/>
        </a:spcBef>
        <a:spcAft>
          <a:spcPct val="0"/>
        </a:spcAft>
        <a:buFont typeface="Arial" panose="020B0604020202020204" pitchFamily="34" charset="0"/>
        <a:buChar char="•"/>
        <a:defRPr sz="2133" kern="1200">
          <a:solidFill>
            <a:schemeClr val="tx1"/>
          </a:solidFill>
          <a:latin typeface="Arial" pitchFamily="34" charset="0"/>
          <a:ea typeface="Arial Narrow" pitchFamily="34" charset="0"/>
          <a:cs typeface="Arial Narrow"/>
        </a:defRPr>
      </a:lvl5pPr>
      <a:lvl6pPr marL="3352119" indent="-304739" algn="l" defTabSz="609475" rtl="0" eaLnBrk="1" latinLnBrk="0" hangingPunct="1">
        <a:spcBef>
          <a:spcPct val="20000"/>
        </a:spcBef>
        <a:buFont typeface="Arial"/>
        <a:buChar char="•"/>
        <a:defRPr sz="2667" kern="1200">
          <a:solidFill>
            <a:schemeClr val="tx1"/>
          </a:solidFill>
          <a:latin typeface="+mn-lt"/>
          <a:ea typeface="+mn-ea"/>
          <a:cs typeface="+mn-cs"/>
        </a:defRPr>
      </a:lvl6pPr>
      <a:lvl7pPr marL="3961596" indent="-304739" algn="l" defTabSz="609475" rtl="0" eaLnBrk="1" latinLnBrk="0" hangingPunct="1">
        <a:spcBef>
          <a:spcPct val="20000"/>
        </a:spcBef>
        <a:buFont typeface="Arial"/>
        <a:buChar char="•"/>
        <a:defRPr sz="2667" kern="1200">
          <a:solidFill>
            <a:schemeClr val="tx1"/>
          </a:solidFill>
          <a:latin typeface="+mn-lt"/>
          <a:ea typeface="+mn-ea"/>
          <a:cs typeface="+mn-cs"/>
        </a:defRPr>
      </a:lvl7pPr>
      <a:lvl8pPr marL="4571071" indent="-304739" algn="l" defTabSz="609475" rtl="0" eaLnBrk="1" latinLnBrk="0" hangingPunct="1">
        <a:spcBef>
          <a:spcPct val="20000"/>
        </a:spcBef>
        <a:buFont typeface="Arial"/>
        <a:buChar char="•"/>
        <a:defRPr sz="2667" kern="1200">
          <a:solidFill>
            <a:schemeClr val="tx1"/>
          </a:solidFill>
          <a:latin typeface="+mn-lt"/>
          <a:ea typeface="+mn-ea"/>
          <a:cs typeface="+mn-cs"/>
        </a:defRPr>
      </a:lvl8pPr>
      <a:lvl9pPr marL="5180546" indent="-304739" algn="l" defTabSz="60947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475" rtl="0" eaLnBrk="1" latinLnBrk="0" hangingPunct="1">
        <a:defRPr sz="2400" kern="1200">
          <a:solidFill>
            <a:schemeClr val="tx1"/>
          </a:solidFill>
          <a:latin typeface="+mn-lt"/>
          <a:ea typeface="+mn-ea"/>
          <a:cs typeface="+mn-cs"/>
        </a:defRPr>
      </a:lvl1pPr>
      <a:lvl2pPr marL="609475" algn="l" defTabSz="609475" rtl="0" eaLnBrk="1" latinLnBrk="0" hangingPunct="1">
        <a:defRPr sz="2400" kern="1200">
          <a:solidFill>
            <a:schemeClr val="tx1"/>
          </a:solidFill>
          <a:latin typeface="+mn-lt"/>
          <a:ea typeface="+mn-ea"/>
          <a:cs typeface="+mn-cs"/>
        </a:defRPr>
      </a:lvl2pPr>
      <a:lvl3pPr marL="1218952" algn="l" defTabSz="609475" rtl="0" eaLnBrk="1" latinLnBrk="0" hangingPunct="1">
        <a:defRPr sz="2400" kern="1200">
          <a:solidFill>
            <a:schemeClr val="tx1"/>
          </a:solidFill>
          <a:latin typeface="+mn-lt"/>
          <a:ea typeface="+mn-ea"/>
          <a:cs typeface="+mn-cs"/>
        </a:defRPr>
      </a:lvl3pPr>
      <a:lvl4pPr marL="1828426" algn="l" defTabSz="609475" rtl="0" eaLnBrk="1" latinLnBrk="0" hangingPunct="1">
        <a:defRPr sz="2400" kern="1200">
          <a:solidFill>
            <a:schemeClr val="tx1"/>
          </a:solidFill>
          <a:latin typeface="+mn-lt"/>
          <a:ea typeface="+mn-ea"/>
          <a:cs typeface="+mn-cs"/>
        </a:defRPr>
      </a:lvl4pPr>
      <a:lvl5pPr marL="2437904" algn="l" defTabSz="609475" rtl="0" eaLnBrk="1" latinLnBrk="0" hangingPunct="1">
        <a:defRPr sz="2400" kern="1200">
          <a:solidFill>
            <a:schemeClr val="tx1"/>
          </a:solidFill>
          <a:latin typeface="+mn-lt"/>
          <a:ea typeface="+mn-ea"/>
          <a:cs typeface="+mn-cs"/>
        </a:defRPr>
      </a:lvl5pPr>
      <a:lvl6pPr marL="3047381" algn="l" defTabSz="609475" rtl="0" eaLnBrk="1" latinLnBrk="0" hangingPunct="1">
        <a:defRPr sz="2400" kern="1200">
          <a:solidFill>
            <a:schemeClr val="tx1"/>
          </a:solidFill>
          <a:latin typeface="+mn-lt"/>
          <a:ea typeface="+mn-ea"/>
          <a:cs typeface="+mn-cs"/>
        </a:defRPr>
      </a:lvl6pPr>
      <a:lvl7pPr marL="3656858" algn="l" defTabSz="609475" rtl="0" eaLnBrk="1" latinLnBrk="0" hangingPunct="1">
        <a:defRPr sz="2400" kern="1200">
          <a:solidFill>
            <a:schemeClr val="tx1"/>
          </a:solidFill>
          <a:latin typeface="+mn-lt"/>
          <a:ea typeface="+mn-ea"/>
          <a:cs typeface="+mn-cs"/>
        </a:defRPr>
      </a:lvl7pPr>
      <a:lvl8pPr marL="4266333" algn="l" defTabSz="609475" rtl="0" eaLnBrk="1" latinLnBrk="0" hangingPunct="1">
        <a:defRPr sz="2400" kern="1200">
          <a:solidFill>
            <a:schemeClr val="tx1"/>
          </a:solidFill>
          <a:latin typeface="+mn-lt"/>
          <a:ea typeface="+mn-ea"/>
          <a:cs typeface="+mn-cs"/>
        </a:defRPr>
      </a:lvl8pPr>
      <a:lvl9pPr marL="4875809" algn="l" defTabSz="60947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www.healthypeople.gov/2020/about/foundation-health-measures/Disparities"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svg"/><Relationship Id="rId3" Type="http://schemas.openxmlformats.org/officeDocument/2006/relationships/image" Target="../media/image21.svg"/><Relationship Id="rId7" Type="http://schemas.openxmlformats.org/officeDocument/2006/relationships/image" Target="../media/image25.svg"/><Relationship Id="rId12" Type="http://schemas.openxmlformats.org/officeDocument/2006/relationships/image" Target="../media/image30.png"/><Relationship Id="rId17" Type="http://schemas.openxmlformats.org/officeDocument/2006/relationships/image" Target="../media/image35.svg"/><Relationship Id="rId2" Type="http://schemas.openxmlformats.org/officeDocument/2006/relationships/image" Target="../media/image20.png"/><Relationship Id="rId16"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23.svg"/><Relationship Id="rId15" Type="http://schemas.openxmlformats.org/officeDocument/2006/relationships/image" Target="../media/image3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 Id="rId14"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3.png"/><Relationship Id="rId18" Type="http://schemas.openxmlformats.org/officeDocument/2006/relationships/image" Target="../media/image48.svg"/><Relationship Id="rId3" Type="http://schemas.openxmlformats.org/officeDocument/2006/relationships/diagramLayout" Target="../diagrams/layout3.xml"/><Relationship Id="rId7" Type="http://schemas.openxmlformats.org/officeDocument/2006/relationships/image" Target="../media/image37.png"/><Relationship Id="rId12" Type="http://schemas.openxmlformats.org/officeDocument/2006/relationships/image" Target="../media/image42.svg"/><Relationship Id="rId17" Type="http://schemas.openxmlformats.org/officeDocument/2006/relationships/image" Target="../media/image47.png"/><Relationship Id="rId2" Type="http://schemas.openxmlformats.org/officeDocument/2006/relationships/diagramData" Target="../diagrams/data3.xml"/><Relationship Id="rId16" Type="http://schemas.openxmlformats.org/officeDocument/2006/relationships/image" Target="../media/image46.svg"/><Relationship Id="rId20" Type="http://schemas.openxmlformats.org/officeDocument/2006/relationships/image" Target="../media/image50.svg"/><Relationship Id="rId1" Type="http://schemas.openxmlformats.org/officeDocument/2006/relationships/slideLayout" Target="../slideLayouts/slideLayout7.xml"/><Relationship Id="rId6" Type="http://schemas.microsoft.com/office/2007/relationships/diagramDrawing" Target="../diagrams/drawing3.xml"/><Relationship Id="rId11" Type="http://schemas.openxmlformats.org/officeDocument/2006/relationships/image" Target="../media/image41.png"/><Relationship Id="rId5" Type="http://schemas.openxmlformats.org/officeDocument/2006/relationships/diagramColors" Target="../diagrams/colors3.xml"/><Relationship Id="rId15" Type="http://schemas.openxmlformats.org/officeDocument/2006/relationships/image" Target="../media/image45.png"/><Relationship Id="rId10" Type="http://schemas.openxmlformats.org/officeDocument/2006/relationships/image" Target="../media/image40.svg"/><Relationship Id="rId19" Type="http://schemas.openxmlformats.org/officeDocument/2006/relationships/image" Target="../media/image49.png"/><Relationship Id="rId4" Type="http://schemas.openxmlformats.org/officeDocument/2006/relationships/diagramQuickStyle" Target="../diagrams/quickStyle3.xml"/><Relationship Id="rId9" Type="http://schemas.openxmlformats.org/officeDocument/2006/relationships/image" Target="../media/image39.png"/><Relationship Id="rId14" Type="http://schemas.openxmlformats.org/officeDocument/2006/relationships/image" Target="../media/image44.sv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FA1A55-F7B9-43C3-B95D-4C495BEB61E5}"/>
              </a:ext>
            </a:extLst>
          </p:cNvPr>
          <p:cNvSpPr>
            <a:spLocks noGrp="1"/>
          </p:cNvSpPr>
          <p:nvPr>
            <p:ph type="ctrTitle"/>
          </p:nvPr>
        </p:nvSpPr>
        <p:spPr/>
        <p:txBody>
          <a:bodyPr/>
          <a:lstStyle/>
          <a:p>
            <a:r>
              <a:rPr lang="en-US" dirty="0"/>
              <a:t>2024 Odam Mobile Clinic</a:t>
            </a:r>
            <a:br>
              <a:rPr lang="en-US" dirty="0"/>
            </a:br>
            <a:r>
              <a:rPr lang="en-US" sz="1600" dirty="0"/>
              <a:t>Bringing healthcare to hard-to-reach and high-risk populations in Medically Underserved Communities</a:t>
            </a:r>
          </a:p>
        </p:txBody>
      </p:sp>
      <p:sp>
        <p:nvSpPr>
          <p:cNvPr id="3" name="Text Placeholder 2">
            <a:extLst>
              <a:ext uri="{FF2B5EF4-FFF2-40B4-BE49-F238E27FC236}">
                <a16:creationId xmlns:a16="http://schemas.microsoft.com/office/drawing/2014/main" id="{325722DD-CAE7-488B-92A6-524599AE251B}"/>
              </a:ext>
            </a:extLst>
          </p:cNvPr>
          <p:cNvSpPr>
            <a:spLocks noGrp="1"/>
          </p:cNvSpPr>
          <p:nvPr>
            <p:ph type="body" sz="quarter" idx="14"/>
          </p:nvPr>
        </p:nvSpPr>
        <p:spPr/>
        <p:txBody>
          <a:bodyPr/>
          <a:lstStyle/>
          <a:p>
            <a:r>
              <a:rPr lang="en-US" sz="2400" dirty="0"/>
              <a:t>Marie Malinowski, Principal Program Manager, Medicaid Population Health</a:t>
            </a:r>
            <a:endParaRPr lang="en-US" dirty="0"/>
          </a:p>
        </p:txBody>
      </p:sp>
    </p:spTree>
    <p:extLst>
      <p:ext uri="{BB962C8B-B14F-4D97-AF65-F5344CB8AC3E}">
        <p14:creationId xmlns:p14="http://schemas.microsoft.com/office/powerpoint/2010/main" val="23226341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13A99B-B065-4F5F-957E-DC5FDF9C79E4}"/>
              </a:ext>
            </a:extLst>
          </p:cNvPr>
          <p:cNvSpPr>
            <a:spLocks noGrp="1"/>
          </p:cNvSpPr>
          <p:nvPr>
            <p:ph type="title"/>
          </p:nvPr>
        </p:nvSpPr>
        <p:spPr/>
        <p:txBody>
          <a:bodyPr/>
          <a:lstStyle/>
          <a:p>
            <a:r>
              <a:rPr lang="en-US" dirty="0"/>
              <a:t>FAQs</a:t>
            </a:r>
          </a:p>
        </p:txBody>
      </p:sp>
      <p:sp>
        <p:nvSpPr>
          <p:cNvPr id="4" name="Slide Number Placeholder 3">
            <a:extLst>
              <a:ext uri="{FF2B5EF4-FFF2-40B4-BE49-F238E27FC236}">
                <a16:creationId xmlns:a16="http://schemas.microsoft.com/office/drawing/2014/main" id="{75D7FDA5-650F-4B45-9987-74A5CE9FA84C}"/>
              </a:ext>
            </a:extLst>
          </p:cNvPr>
          <p:cNvSpPr>
            <a:spLocks noGrp="1"/>
          </p:cNvSpPr>
          <p:nvPr>
            <p:ph type="sldNum" sz="quarter" idx="12"/>
          </p:nvPr>
        </p:nvSpPr>
        <p:spPr/>
        <p:txBody>
          <a:bodyPr/>
          <a:lstStyle/>
          <a:p>
            <a:pPr>
              <a:defRPr/>
            </a:pPr>
            <a:fld id="{72F39CDF-070F-46DA-A713-13ACA74619E8}" type="slidenum">
              <a:rPr lang="en-US" altLang="en-US" smtClean="0"/>
              <a:pPr>
                <a:defRPr/>
              </a:pPr>
              <a:t>10</a:t>
            </a:fld>
            <a:endParaRPr lang="en-US" altLang="en-US" dirty="0"/>
          </a:p>
        </p:txBody>
      </p:sp>
      <p:pic>
        <p:nvPicPr>
          <p:cNvPr id="6" name="Picture 5">
            <a:extLst>
              <a:ext uri="{FF2B5EF4-FFF2-40B4-BE49-F238E27FC236}">
                <a16:creationId xmlns:a16="http://schemas.microsoft.com/office/drawing/2014/main" id="{716C44C8-296E-4206-BCC1-1B6292CC6E44}"/>
              </a:ext>
            </a:extLst>
          </p:cNvPr>
          <p:cNvPicPr>
            <a:picLocks noChangeAspect="1"/>
          </p:cNvPicPr>
          <p:nvPr/>
        </p:nvPicPr>
        <p:blipFill>
          <a:blip r:embed="rId2"/>
          <a:stretch>
            <a:fillRect/>
          </a:stretch>
        </p:blipFill>
        <p:spPr>
          <a:xfrm>
            <a:off x="8384344" y="877311"/>
            <a:ext cx="1543050" cy="771525"/>
          </a:xfrm>
          <a:prstGeom prst="rect">
            <a:avLst/>
          </a:prstGeom>
        </p:spPr>
      </p:pic>
      <p:graphicFrame>
        <p:nvGraphicFramePr>
          <p:cNvPr id="5" name="Diagram 4">
            <a:extLst>
              <a:ext uri="{FF2B5EF4-FFF2-40B4-BE49-F238E27FC236}">
                <a16:creationId xmlns:a16="http://schemas.microsoft.com/office/drawing/2014/main" id="{DF3D0FFC-75C4-4660-85C2-344790C20FA3}"/>
              </a:ext>
            </a:extLst>
          </p:cNvPr>
          <p:cNvGraphicFramePr/>
          <p:nvPr/>
        </p:nvGraphicFramePr>
        <p:xfrm>
          <a:off x="337785" y="1648836"/>
          <a:ext cx="11854215" cy="48163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829073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6F17AC-8605-1A12-6A9C-764FC58B3639}"/>
              </a:ext>
            </a:extLst>
          </p:cNvPr>
          <p:cNvSpPr>
            <a:spLocks noGrp="1"/>
          </p:cNvSpPr>
          <p:nvPr>
            <p:ph type="body" sz="quarter" idx="11"/>
          </p:nvPr>
        </p:nvSpPr>
        <p:spPr>
          <a:xfrm>
            <a:off x="468707" y="1728893"/>
            <a:ext cx="6054464" cy="3374506"/>
          </a:xfrm>
        </p:spPr>
        <p:txBody>
          <a:bodyPr/>
          <a:lstStyle/>
          <a:p>
            <a:pPr marL="0" indent="0">
              <a:lnSpc>
                <a:spcPct val="100000"/>
              </a:lnSpc>
              <a:spcBef>
                <a:spcPts val="600"/>
              </a:spcBef>
              <a:spcAft>
                <a:spcPts val="600"/>
              </a:spcAft>
              <a:buNone/>
            </a:pPr>
            <a:r>
              <a:rPr lang="en-US" sz="1600" dirty="0"/>
              <a:t>Living in a rural area has been recognized as a unique health disparity</a:t>
            </a:r>
            <a:r>
              <a:rPr lang="en-US" sz="1600" baseline="30000" dirty="0"/>
              <a:t>1</a:t>
            </a:r>
            <a:r>
              <a:rPr lang="en-US" sz="1600" dirty="0"/>
              <a:t>, resulting in higher rates of chronic disease, lack of access to mental health care, and higher rates of terminal illnesses</a:t>
            </a:r>
            <a:r>
              <a:rPr lang="en-US" sz="1600" baseline="30000" dirty="0"/>
              <a:t>2,3</a:t>
            </a:r>
            <a:r>
              <a:rPr lang="en-US" sz="1600" dirty="0"/>
              <a:t>. </a:t>
            </a:r>
          </a:p>
          <a:p>
            <a:pPr marL="0" indent="0">
              <a:lnSpc>
                <a:spcPct val="100000"/>
              </a:lnSpc>
              <a:spcBef>
                <a:spcPts val="600"/>
              </a:spcBef>
              <a:spcAft>
                <a:spcPts val="600"/>
              </a:spcAft>
              <a:buNone/>
            </a:pPr>
            <a:r>
              <a:rPr lang="en-US" sz="1600" dirty="0">
                <a:effectLst/>
                <a:ea typeface="Calibri" panose="020F0502020204030204" pitchFamily="34" charset="0"/>
                <a:cs typeface="Arial" panose="020B0604020202020204" pitchFamily="34" charset="0"/>
              </a:rPr>
              <a:t>Racial, ethnic, immigrants and linguistic minority people experience, or have experienced, historical trauma, provider bias, prejudice, and systemic discrimination, which influences and impacts how they seek and receive healthcare and how healthy they are</a:t>
            </a:r>
            <a:r>
              <a:rPr lang="en-US" sz="1800" baseline="30000" dirty="0"/>
              <a:t>4</a:t>
            </a:r>
            <a:r>
              <a:rPr lang="en-US" sz="1800" dirty="0">
                <a:effectLst/>
                <a:latin typeface="Times New Roman" panose="02020603050405020304" pitchFamily="18" charset="0"/>
                <a:ea typeface="Calibri" panose="020F0502020204030204" pitchFamily="34" charset="0"/>
              </a:rPr>
              <a:t>. </a:t>
            </a:r>
            <a:endParaRPr lang="en-US" sz="1600" dirty="0"/>
          </a:p>
          <a:p>
            <a:pPr marL="0" indent="0">
              <a:lnSpc>
                <a:spcPct val="100000"/>
              </a:lnSpc>
              <a:spcBef>
                <a:spcPts val="600"/>
              </a:spcBef>
              <a:spcAft>
                <a:spcPts val="600"/>
              </a:spcAft>
              <a:buNone/>
            </a:pPr>
            <a:r>
              <a:rPr lang="en-US" sz="1600" dirty="0"/>
              <a:t>Cultural competency is an essential consideration in addressing health disparities.</a:t>
            </a:r>
          </a:p>
          <a:p>
            <a:pPr marL="0" lvl="0" indent="0" defTabSz="914400">
              <a:lnSpc>
                <a:spcPct val="100000"/>
              </a:lnSpc>
              <a:spcBef>
                <a:spcPts val="0"/>
              </a:spcBef>
              <a:spcAft>
                <a:spcPts val="0"/>
              </a:spcAft>
              <a:buClrTx/>
              <a:buSzTx/>
              <a:buFont typeface="Arial" panose="020B0604020202020204" pitchFamily="34" charset="0"/>
              <a:buChar char="•"/>
            </a:pPr>
            <a:endParaRPr lang="en-US" sz="1600" b="1" dirty="0"/>
          </a:p>
          <a:p>
            <a:pPr lvl="1">
              <a:lnSpc>
                <a:spcPct val="100000"/>
              </a:lnSpc>
            </a:pPr>
            <a:endParaRPr lang="en-US" sz="1600" dirty="0">
              <a:solidFill>
                <a:schemeClr val="tx2"/>
              </a:solidFill>
              <a:latin typeface="+mn-lt"/>
            </a:endParaRPr>
          </a:p>
        </p:txBody>
      </p:sp>
      <p:sp>
        <p:nvSpPr>
          <p:cNvPr id="3" name="Title 2">
            <a:extLst>
              <a:ext uri="{FF2B5EF4-FFF2-40B4-BE49-F238E27FC236}">
                <a16:creationId xmlns:a16="http://schemas.microsoft.com/office/drawing/2014/main" id="{24EB5EF7-ACF7-AD6E-6C0B-83E7980562A6}"/>
              </a:ext>
            </a:extLst>
          </p:cNvPr>
          <p:cNvSpPr>
            <a:spLocks noGrp="1"/>
          </p:cNvSpPr>
          <p:nvPr>
            <p:ph type="title"/>
          </p:nvPr>
        </p:nvSpPr>
        <p:spPr/>
        <p:txBody>
          <a:bodyPr/>
          <a:lstStyle/>
          <a:p>
            <a:r>
              <a:rPr lang="en-US" dirty="0"/>
              <a:t>State of affairs</a:t>
            </a:r>
          </a:p>
        </p:txBody>
      </p:sp>
      <p:sp>
        <p:nvSpPr>
          <p:cNvPr id="4" name="Slide Number Placeholder 3">
            <a:extLst>
              <a:ext uri="{FF2B5EF4-FFF2-40B4-BE49-F238E27FC236}">
                <a16:creationId xmlns:a16="http://schemas.microsoft.com/office/drawing/2014/main" id="{F64A8273-9EDA-0063-BD9D-F4D4B0488FEF}"/>
              </a:ext>
            </a:extLst>
          </p:cNvPr>
          <p:cNvSpPr>
            <a:spLocks noGrp="1"/>
          </p:cNvSpPr>
          <p:nvPr>
            <p:ph type="sldNum" sz="quarter" idx="12"/>
          </p:nvPr>
        </p:nvSpPr>
        <p:spPr>
          <a:xfrm>
            <a:off x="8735693" y="6533756"/>
            <a:ext cx="2674121" cy="175731"/>
          </a:xfrm>
        </p:spPr>
        <p:txBody>
          <a:bodyPr/>
          <a:lstStyle/>
          <a:p>
            <a:pPr>
              <a:defRPr/>
            </a:pPr>
            <a:fld id="{72F39CDF-070F-46DA-A713-13ACA74619E8}" type="slidenum">
              <a:rPr lang="en-US" altLang="en-US" smtClean="0"/>
              <a:pPr>
                <a:defRPr/>
              </a:pPr>
              <a:t>2</a:t>
            </a:fld>
            <a:endParaRPr lang="en-US" altLang="en-US" dirty="0"/>
          </a:p>
        </p:txBody>
      </p:sp>
      <p:sp>
        <p:nvSpPr>
          <p:cNvPr id="6" name="TextBox 5">
            <a:extLst>
              <a:ext uri="{FF2B5EF4-FFF2-40B4-BE49-F238E27FC236}">
                <a16:creationId xmlns:a16="http://schemas.microsoft.com/office/drawing/2014/main" id="{9BF24BB7-B163-9A98-3F5B-A224E3242842}"/>
              </a:ext>
            </a:extLst>
          </p:cNvPr>
          <p:cNvSpPr txBox="1"/>
          <p:nvPr/>
        </p:nvSpPr>
        <p:spPr>
          <a:xfrm>
            <a:off x="276725" y="5230383"/>
            <a:ext cx="6733179" cy="1200329"/>
          </a:xfrm>
          <a:prstGeom prst="rect">
            <a:avLst/>
          </a:prstGeom>
          <a:noFill/>
        </p:spPr>
        <p:txBody>
          <a:bodyPr wrap="square">
            <a:spAutoFit/>
          </a:bodyPr>
          <a:lstStyle/>
          <a:p>
            <a:pPr marL="58738"/>
            <a:r>
              <a:rPr lang="en-US" sz="800" dirty="0">
                <a:ea typeface="Calibri" pitchFamily="34" charset="0"/>
                <a:cs typeface="Times New Roman" pitchFamily="18" charset="0"/>
              </a:rPr>
              <a:t>1. Healthy People. [(accessed on February 17, 2022)];2020 Available online: </a:t>
            </a:r>
            <a:r>
              <a:rPr lang="en-US" sz="800" dirty="0">
                <a:ea typeface="Calibri" pitchFamily="34" charset="0"/>
                <a:cs typeface="Times New Roman" pitchFamily="18" charset="0"/>
                <a:hlinkClick r:id="rId2"/>
              </a:rPr>
              <a:t>https://www.healthypeople.gov/2020/about/foundation-health-measures/Disparities</a:t>
            </a:r>
            <a:r>
              <a:rPr lang="en-US" sz="800" dirty="0">
                <a:ea typeface="Calibri" pitchFamily="34" charset="0"/>
                <a:cs typeface="Times New Roman" pitchFamily="18" charset="0"/>
              </a:rPr>
              <a:t>.</a:t>
            </a:r>
            <a:br>
              <a:rPr lang="en-US" sz="800" dirty="0">
                <a:ea typeface="Calibri" pitchFamily="34" charset="0"/>
                <a:cs typeface="Times New Roman" pitchFamily="18" charset="0"/>
              </a:rPr>
            </a:br>
            <a:r>
              <a:rPr lang="en-US" sz="800" dirty="0">
                <a:ea typeface="Calibri" pitchFamily="34" charset="0"/>
                <a:cs typeface="Times New Roman" pitchFamily="18" charset="0"/>
              </a:rPr>
              <a:t>2. Trout K.E., </a:t>
            </a:r>
            <a:r>
              <a:rPr lang="en-US" sz="800" dirty="0" err="1">
                <a:ea typeface="Calibri" pitchFamily="34" charset="0"/>
                <a:cs typeface="Times New Roman" pitchFamily="18" charset="0"/>
              </a:rPr>
              <a:t>Chaidez</a:t>
            </a:r>
            <a:r>
              <a:rPr lang="en-US" sz="800" dirty="0">
                <a:ea typeface="Calibri" pitchFamily="34" charset="0"/>
                <a:cs typeface="Times New Roman" pitchFamily="18" charset="0"/>
              </a:rPr>
              <a:t> V., Palmer-</a:t>
            </a:r>
            <a:r>
              <a:rPr lang="en-US" sz="800" dirty="0" err="1">
                <a:ea typeface="Calibri" pitchFamily="34" charset="0"/>
                <a:cs typeface="Times New Roman" pitchFamily="18" charset="0"/>
              </a:rPr>
              <a:t>Wackerly</a:t>
            </a:r>
            <a:r>
              <a:rPr lang="en-US" sz="800" dirty="0">
                <a:ea typeface="Calibri" pitchFamily="34" charset="0"/>
                <a:cs typeface="Times New Roman" pitchFamily="18" charset="0"/>
              </a:rPr>
              <a:t> A. Rural-Urban differences in roles and support for community health workers in the Midwest. Fam. Community Health. 2020;43:141–149.</a:t>
            </a:r>
          </a:p>
          <a:p>
            <a:pPr marL="58738"/>
            <a:r>
              <a:rPr lang="en-US" sz="800" dirty="0">
                <a:ea typeface="Calibri" pitchFamily="34" charset="0"/>
                <a:cs typeface="Times New Roman" pitchFamily="18" charset="0"/>
              </a:rPr>
              <a:t>3. Coughlin S.S., Clary C., Johnson J.A., Berman A., </a:t>
            </a:r>
            <a:r>
              <a:rPr lang="en-US" sz="800" dirty="0" err="1">
                <a:ea typeface="Calibri" pitchFamily="34" charset="0"/>
                <a:cs typeface="Times New Roman" pitchFamily="18" charset="0"/>
              </a:rPr>
              <a:t>Heboyan</a:t>
            </a:r>
            <a:r>
              <a:rPr lang="en-US" sz="800" dirty="0">
                <a:ea typeface="Calibri" pitchFamily="34" charset="0"/>
                <a:cs typeface="Times New Roman" pitchFamily="18" charset="0"/>
              </a:rPr>
              <a:t> V., </a:t>
            </a:r>
            <a:r>
              <a:rPr lang="en-US" sz="800" dirty="0" err="1">
                <a:ea typeface="Calibri" pitchFamily="34" charset="0"/>
                <a:cs typeface="Times New Roman" pitchFamily="18" charset="0"/>
              </a:rPr>
              <a:t>Benevides</a:t>
            </a:r>
            <a:r>
              <a:rPr lang="en-US" sz="800" dirty="0">
                <a:ea typeface="Calibri" pitchFamily="34" charset="0"/>
                <a:cs typeface="Times New Roman" pitchFamily="18" charset="0"/>
              </a:rPr>
              <a:t> T., Moore J., George V. Continuing challenges in rural health in the United States. J. Environ. Health Sci. 2019;5:90–92.</a:t>
            </a:r>
            <a:br>
              <a:rPr lang="en-US" sz="800" dirty="0">
                <a:ea typeface="Calibri" pitchFamily="34" charset="0"/>
                <a:cs typeface="Times New Roman" pitchFamily="18" charset="0"/>
              </a:rPr>
            </a:br>
            <a:r>
              <a:rPr lang="en-US" sz="800" dirty="0">
                <a:ea typeface="Calibri" pitchFamily="34" charset="0"/>
                <a:cs typeface="Times New Roman" pitchFamily="18" charset="0"/>
              </a:rPr>
              <a:t>4. </a:t>
            </a:r>
            <a:r>
              <a:rPr lang="en-US" sz="800" dirty="0" err="1">
                <a:ea typeface="Calibri" pitchFamily="34" charset="0"/>
                <a:cs typeface="Times New Roman" pitchFamily="18" charset="0"/>
              </a:rPr>
              <a:t>Castañeda</a:t>
            </a:r>
            <a:r>
              <a:rPr lang="en-US" sz="800" dirty="0">
                <a:ea typeface="Calibri" pitchFamily="34" charset="0"/>
                <a:cs typeface="Times New Roman" pitchFamily="18" charset="0"/>
              </a:rPr>
              <a:t> H., Holmes S.M., Madrigal D.S., </a:t>
            </a:r>
            <a:r>
              <a:rPr lang="en-US" sz="800" dirty="0" err="1">
                <a:ea typeface="Calibri" pitchFamily="34" charset="0"/>
                <a:cs typeface="Times New Roman" pitchFamily="18" charset="0"/>
              </a:rPr>
              <a:t>DeTrinidad</a:t>
            </a:r>
            <a:r>
              <a:rPr lang="en-US" sz="800" dirty="0">
                <a:ea typeface="Calibri" pitchFamily="34" charset="0"/>
                <a:cs typeface="Times New Roman" pitchFamily="18" charset="0"/>
              </a:rPr>
              <a:t> Young M., </a:t>
            </a:r>
            <a:r>
              <a:rPr lang="en-US" sz="800" dirty="0" err="1">
                <a:ea typeface="Calibri" pitchFamily="34" charset="0"/>
                <a:cs typeface="Times New Roman" pitchFamily="18" charset="0"/>
              </a:rPr>
              <a:t>Beyeler</a:t>
            </a:r>
            <a:r>
              <a:rPr lang="en-US" sz="800" dirty="0">
                <a:ea typeface="Calibri" pitchFamily="34" charset="0"/>
                <a:cs typeface="Times New Roman" pitchFamily="18" charset="0"/>
              </a:rPr>
              <a:t> N., Quesada J. Immigration as a social determinant of health. </a:t>
            </a:r>
            <a:r>
              <a:rPr lang="en-US" sz="800" dirty="0" err="1">
                <a:ea typeface="Calibri" pitchFamily="34" charset="0"/>
                <a:cs typeface="Times New Roman" pitchFamily="18" charset="0"/>
              </a:rPr>
              <a:t>Annu</a:t>
            </a:r>
            <a:r>
              <a:rPr lang="en-US" sz="800" dirty="0">
                <a:ea typeface="Calibri" pitchFamily="34" charset="0"/>
                <a:cs typeface="Times New Roman" pitchFamily="18" charset="0"/>
              </a:rPr>
              <a:t>. Rev. Public Health. 2015;36:375–392</a:t>
            </a:r>
            <a:r>
              <a:rPr lang="en-US" sz="800" b="1" dirty="0">
                <a:ea typeface="Calibri" pitchFamily="34" charset="0"/>
                <a:cs typeface="Times New Roman" pitchFamily="18" charset="0"/>
              </a:rPr>
              <a:t>. </a:t>
            </a:r>
          </a:p>
          <a:p>
            <a:pPr marL="58738">
              <a:buFontTx/>
              <a:buNone/>
            </a:pPr>
            <a:r>
              <a:rPr lang="en-US" sz="800" dirty="0">
                <a:ea typeface="Calibri" pitchFamily="34" charset="0"/>
                <a:cs typeface="Times New Roman" pitchFamily="18" charset="0"/>
              </a:rPr>
              <a:t> </a:t>
            </a:r>
          </a:p>
        </p:txBody>
      </p:sp>
      <p:pic>
        <p:nvPicPr>
          <p:cNvPr id="14" name="Picture 13">
            <a:extLst>
              <a:ext uri="{FF2B5EF4-FFF2-40B4-BE49-F238E27FC236}">
                <a16:creationId xmlns:a16="http://schemas.microsoft.com/office/drawing/2014/main" id="{DEF2121E-E4CD-1180-1BD6-7463FF96A38C}"/>
              </a:ext>
            </a:extLst>
          </p:cNvPr>
          <p:cNvPicPr>
            <a:picLocks noChangeAspect="1"/>
          </p:cNvPicPr>
          <p:nvPr/>
        </p:nvPicPr>
        <p:blipFill>
          <a:blip r:embed="rId3"/>
          <a:stretch>
            <a:fillRect/>
          </a:stretch>
        </p:blipFill>
        <p:spPr>
          <a:xfrm>
            <a:off x="7171718" y="1661712"/>
            <a:ext cx="4162229" cy="4601803"/>
          </a:xfrm>
          <a:prstGeom prst="rect">
            <a:avLst/>
          </a:prstGeom>
          <a:ln w="190500" cap="sq">
            <a:solidFill>
              <a:schemeClr val="tx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7" name="TextBox 16">
            <a:extLst>
              <a:ext uri="{FF2B5EF4-FFF2-40B4-BE49-F238E27FC236}">
                <a16:creationId xmlns:a16="http://schemas.microsoft.com/office/drawing/2014/main" id="{385D9BB5-A39B-41DA-E635-131C8BB58BA6}"/>
              </a:ext>
            </a:extLst>
          </p:cNvPr>
          <p:cNvSpPr txBox="1"/>
          <p:nvPr/>
        </p:nvSpPr>
        <p:spPr>
          <a:xfrm>
            <a:off x="7269476" y="1786129"/>
            <a:ext cx="3966711" cy="821485"/>
          </a:xfrm>
          <a:prstGeom prst="rect">
            <a:avLst/>
          </a:prstGeom>
        </p:spPr>
        <p:txBody>
          <a:bodyPr wrap="square" rtlCol="0">
            <a:noAutofit/>
          </a:bodyPr>
          <a:lstStyle/>
          <a:p>
            <a:pPr algn="ctr"/>
            <a:r>
              <a:rPr lang="en-US" sz="2000" b="1" dirty="0">
                <a:solidFill>
                  <a:schemeClr val="bg1"/>
                </a:solidFill>
              </a:rPr>
              <a:t>Health outcomes are only the tip of the iceberg</a:t>
            </a:r>
          </a:p>
        </p:txBody>
      </p:sp>
      <p:sp>
        <p:nvSpPr>
          <p:cNvPr id="19" name="TextBox 18">
            <a:extLst>
              <a:ext uri="{FF2B5EF4-FFF2-40B4-BE49-F238E27FC236}">
                <a16:creationId xmlns:a16="http://schemas.microsoft.com/office/drawing/2014/main" id="{5DE6D47B-AACB-19A8-61CD-C333680A0AD1}"/>
              </a:ext>
            </a:extLst>
          </p:cNvPr>
          <p:cNvSpPr txBox="1"/>
          <p:nvPr/>
        </p:nvSpPr>
        <p:spPr>
          <a:xfrm>
            <a:off x="9566104" y="3060215"/>
            <a:ext cx="1206370" cy="2043184"/>
          </a:xfrm>
          <a:prstGeom prst="rect">
            <a:avLst/>
          </a:prstGeom>
        </p:spPr>
        <p:txBody>
          <a:bodyPr wrap="square" rtlCol="0">
            <a:normAutofit/>
          </a:bodyPr>
          <a:lstStyle/>
          <a:p>
            <a:endParaRPr lang="en-US" sz="1500" dirty="0"/>
          </a:p>
        </p:txBody>
      </p:sp>
      <p:sp>
        <p:nvSpPr>
          <p:cNvPr id="20" name="TextBox 19">
            <a:extLst>
              <a:ext uri="{FF2B5EF4-FFF2-40B4-BE49-F238E27FC236}">
                <a16:creationId xmlns:a16="http://schemas.microsoft.com/office/drawing/2014/main" id="{3FA26A0F-69C5-E4A1-A285-C535B8141382}"/>
              </a:ext>
            </a:extLst>
          </p:cNvPr>
          <p:cNvSpPr txBox="1"/>
          <p:nvPr/>
        </p:nvSpPr>
        <p:spPr>
          <a:xfrm>
            <a:off x="9352062" y="3045693"/>
            <a:ext cx="1997015" cy="334278"/>
          </a:xfrm>
          <a:prstGeom prst="rect">
            <a:avLst/>
          </a:prstGeom>
        </p:spPr>
        <p:txBody>
          <a:bodyPr wrap="square" rtlCol="0">
            <a:normAutofit/>
          </a:bodyPr>
          <a:lstStyle/>
          <a:p>
            <a:r>
              <a:rPr lang="en-US" sz="1500" dirty="0">
                <a:solidFill>
                  <a:schemeClr val="bg1"/>
                </a:solidFill>
              </a:rPr>
              <a:t>Transportation barriers</a:t>
            </a:r>
            <a:endParaRPr lang="en-US" sz="1500" dirty="0"/>
          </a:p>
        </p:txBody>
      </p:sp>
      <p:sp>
        <p:nvSpPr>
          <p:cNvPr id="21" name="TextBox 20">
            <a:extLst>
              <a:ext uri="{FF2B5EF4-FFF2-40B4-BE49-F238E27FC236}">
                <a16:creationId xmlns:a16="http://schemas.microsoft.com/office/drawing/2014/main" id="{B7BFA865-D176-86E5-25DB-32B204EFB405}"/>
              </a:ext>
            </a:extLst>
          </p:cNvPr>
          <p:cNvSpPr txBox="1"/>
          <p:nvPr/>
        </p:nvSpPr>
        <p:spPr>
          <a:xfrm>
            <a:off x="7728474" y="5303988"/>
            <a:ext cx="3204421" cy="605847"/>
          </a:xfrm>
          <a:prstGeom prst="rect">
            <a:avLst/>
          </a:prstGeom>
        </p:spPr>
        <p:txBody>
          <a:bodyPr wrap="square" rtlCol="0">
            <a:normAutofit/>
          </a:bodyPr>
          <a:lstStyle/>
          <a:p>
            <a:endParaRPr lang="en-US" sz="1500" dirty="0"/>
          </a:p>
        </p:txBody>
      </p:sp>
      <p:sp>
        <p:nvSpPr>
          <p:cNvPr id="22" name="TextBox 21">
            <a:extLst>
              <a:ext uri="{FF2B5EF4-FFF2-40B4-BE49-F238E27FC236}">
                <a16:creationId xmlns:a16="http://schemas.microsoft.com/office/drawing/2014/main" id="{AABB2509-17AF-B8F8-7F03-F2948A522B36}"/>
              </a:ext>
            </a:extLst>
          </p:cNvPr>
          <p:cNvSpPr txBox="1"/>
          <p:nvPr/>
        </p:nvSpPr>
        <p:spPr>
          <a:xfrm>
            <a:off x="7789383" y="5346740"/>
            <a:ext cx="3204420" cy="862678"/>
          </a:xfrm>
          <a:prstGeom prst="rect">
            <a:avLst/>
          </a:prstGeom>
        </p:spPr>
        <p:txBody>
          <a:bodyPr wrap="none" rtlCol="0">
            <a:normAutofit/>
          </a:bodyPr>
          <a:lstStyle/>
          <a:p>
            <a:r>
              <a:rPr lang="en-US" sz="1500" dirty="0">
                <a:solidFill>
                  <a:schemeClr val="bg1"/>
                </a:solidFill>
              </a:rPr>
              <a:t>Lack of culturally-concordant care options</a:t>
            </a:r>
            <a:endParaRPr lang="en-US" sz="1500" dirty="0"/>
          </a:p>
        </p:txBody>
      </p:sp>
      <p:sp>
        <p:nvSpPr>
          <p:cNvPr id="24" name="TextBox 23">
            <a:extLst>
              <a:ext uri="{FF2B5EF4-FFF2-40B4-BE49-F238E27FC236}">
                <a16:creationId xmlns:a16="http://schemas.microsoft.com/office/drawing/2014/main" id="{414C8055-3F9C-D542-2F87-289886F0CDE9}"/>
              </a:ext>
            </a:extLst>
          </p:cNvPr>
          <p:cNvSpPr txBox="1"/>
          <p:nvPr/>
        </p:nvSpPr>
        <p:spPr>
          <a:xfrm>
            <a:off x="8259686" y="4821098"/>
            <a:ext cx="2673209" cy="369332"/>
          </a:xfrm>
          <a:prstGeom prst="rect">
            <a:avLst/>
          </a:prstGeom>
          <a:noFill/>
        </p:spPr>
        <p:txBody>
          <a:bodyPr wrap="square">
            <a:spAutoFit/>
          </a:bodyPr>
          <a:lstStyle/>
          <a:p>
            <a:r>
              <a:rPr lang="en-US" sz="1800" dirty="0">
                <a:solidFill>
                  <a:schemeClr val="bg1"/>
                </a:solidFill>
              </a:rPr>
              <a:t>Healthcare access barriers</a:t>
            </a:r>
          </a:p>
        </p:txBody>
      </p:sp>
      <p:sp>
        <p:nvSpPr>
          <p:cNvPr id="25" name="TextBox 24">
            <a:extLst>
              <a:ext uri="{FF2B5EF4-FFF2-40B4-BE49-F238E27FC236}">
                <a16:creationId xmlns:a16="http://schemas.microsoft.com/office/drawing/2014/main" id="{3BF5BF30-1A10-A8AF-1447-E96260A7B4BB}"/>
              </a:ext>
            </a:extLst>
          </p:cNvPr>
          <p:cNvSpPr txBox="1"/>
          <p:nvPr/>
        </p:nvSpPr>
        <p:spPr>
          <a:xfrm>
            <a:off x="9849384" y="3437904"/>
            <a:ext cx="1636327" cy="375839"/>
          </a:xfrm>
          <a:prstGeom prst="rect">
            <a:avLst/>
          </a:prstGeom>
        </p:spPr>
        <p:txBody>
          <a:bodyPr wrap="square" rtlCol="0">
            <a:normAutofit/>
          </a:bodyPr>
          <a:lstStyle/>
          <a:p>
            <a:r>
              <a:rPr lang="en-US" sz="1500" dirty="0">
                <a:solidFill>
                  <a:schemeClr val="bg1"/>
                </a:solidFill>
              </a:rPr>
              <a:t>Historical trauma</a:t>
            </a:r>
          </a:p>
        </p:txBody>
      </p:sp>
      <p:sp>
        <p:nvSpPr>
          <p:cNvPr id="26" name="TextBox 25">
            <a:extLst>
              <a:ext uri="{FF2B5EF4-FFF2-40B4-BE49-F238E27FC236}">
                <a16:creationId xmlns:a16="http://schemas.microsoft.com/office/drawing/2014/main" id="{E23728D3-12EF-5F40-5B96-704E578014B7}"/>
              </a:ext>
            </a:extLst>
          </p:cNvPr>
          <p:cNvSpPr txBox="1"/>
          <p:nvPr/>
        </p:nvSpPr>
        <p:spPr>
          <a:xfrm>
            <a:off x="10305939" y="4370359"/>
            <a:ext cx="1512825" cy="348441"/>
          </a:xfrm>
          <a:prstGeom prst="rect">
            <a:avLst/>
          </a:prstGeom>
        </p:spPr>
        <p:txBody>
          <a:bodyPr wrap="square" rtlCol="0">
            <a:normAutofit/>
          </a:bodyPr>
          <a:lstStyle/>
          <a:p>
            <a:r>
              <a:rPr lang="en-US" sz="1500" dirty="0">
                <a:solidFill>
                  <a:schemeClr val="bg1"/>
                </a:solidFill>
              </a:rPr>
              <a:t>Poverty</a:t>
            </a:r>
          </a:p>
        </p:txBody>
      </p:sp>
      <p:sp>
        <p:nvSpPr>
          <p:cNvPr id="27" name="TextBox 26">
            <a:extLst>
              <a:ext uri="{FF2B5EF4-FFF2-40B4-BE49-F238E27FC236}">
                <a16:creationId xmlns:a16="http://schemas.microsoft.com/office/drawing/2014/main" id="{813CCD98-EFF3-8140-2294-1B06606B7D6C}"/>
              </a:ext>
            </a:extLst>
          </p:cNvPr>
          <p:cNvSpPr txBox="1"/>
          <p:nvPr/>
        </p:nvSpPr>
        <p:spPr>
          <a:xfrm>
            <a:off x="9621889" y="5735571"/>
            <a:ext cx="1541986" cy="348527"/>
          </a:xfrm>
          <a:prstGeom prst="rect">
            <a:avLst/>
          </a:prstGeom>
        </p:spPr>
        <p:txBody>
          <a:bodyPr wrap="square" rtlCol="0">
            <a:normAutofit/>
          </a:bodyPr>
          <a:lstStyle/>
          <a:p>
            <a:r>
              <a:rPr lang="en-US" sz="1500" dirty="0">
                <a:solidFill>
                  <a:schemeClr val="bg1"/>
                </a:solidFill>
              </a:rPr>
              <a:t>Health literacy</a:t>
            </a:r>
          </a:p>
        </p:txBody>
      </p:sp>
      <p:sp>
        <p:nvSpPr>
          <p:cNvPr id="28" name="TextBox 27">
            <a:extLst>
              <a:ext uri="{FF2B5EF4-FFF2-40B4-BE49-F238E27FC236}">
                <a16:creationId xmlns:a16="http://schemas.microsoft.com/office/drawing/2014/main" id="{51A1A91C-C526-907B-E042-0A01B13AEC7F}"/>
              </a:ext>
            </a:extLst>
          </p:cNvPr>
          <p:cNvSpPr txBox="1"/>
          <p:nvPr/>
        </p:nvSpPr>
        <p:spPr>
          <a:xfrm>
            <a:off x="7774253" y="5774001"/>
            <a:ext cx="1136226" cy="322958"/>
          </a:xfrm>
          <a:prstGeom prst="rect">
            <a:avLst/>
          </a:prstGeom>
        </p:spPr>
        <p:txBody>
          <a:bodyPr wrap="square" rtlCol="0">
            <a:normAutofit/>
          </a:bodyPr>
          <a:lstStyle/>
          <a:p>
            <a:r>
              <a:rPr lang="en-US" sz="1500" dirty="0">
                <a:solidFill>
                  <a:schemeClr val="bg1"/>
                </a:solidFill>
              </a:rPr>
              <a:t>Genetics</a:t>
            </a:r>
            <a:endParaRPr lang="en-US" sz="1500" dirty="0"/>
          </a:p>
        </p:txBody>
      </p:sp>
      <p:sp>
        <p:nvSpPr>
          <p:cNvPr id="30" name="TextBox 29">
            <a:extLst>
              <a:ext uri="{FF2B5EF4-FFF2-40B4-BE49-F238E27FC236}">
                <a16:creationId xmlns:a16="http://schemas.microsoft.com/office/drawing/2014/main" id="{DD3CB128-DE7B-EDCC-67F8-90B3EE6A65AB}"/>
              </a:ext>
            </a:extLst>
          </p:cNvPr>
          <p:cNvSpPr txBox="1"/>
          <p:nvPr/>
        </p:nvSpPr>
        <p:spPr>
          <a:xfrm>
            <a:off x="7327422" y="3060215"/>
            <a:ext cx="1608260" cy="324608"/>
          </a:xfrm>
          <a:prstGeom prst="rect">
            <a:avLst/>
          </a:prstGeom>
        </p:spPr>
        <p:txBody>
          <a:bodyPr wrap="square" rtlCol="0">
            <a:normAutofit/>
          </a:bodyPr>
          <a:lstStyle/>
          <a:p>
            <a:r>
              <a:rPr lang="en-US" sz="1500" dirty="0">
                <a:solidFill>
                  <a:schemeClr val="bg1"/>
                </a:solidFill>
              </a:rPr>
              <a:t>Systemic racism</a:t>
            </a:r>
          </a:p>
        </p:txBody>
      </p:sp>
      <p:sp>
        <p:nvSpPr>
          <p:cNvPr id="31" name="TextBox 30">
            <a:extLst>
              <a:ext uri="{FF2B5EF4-FFF2-40B4-BE49-F238E27FC236}">
                <a16:creationId xmlns:a16="http://schemas.microsoft.com/office/drawing/2014/main" id="{5F3FFDE1-287C-1214-D373-EB428A881016}"/>
              </a:ext>
            </a:extLst>
          </p:cNvPr>
          <p:cNvSpPr txBox="1"/>
          <p:nvPr/>
        </p:nvSpPr>
        <p:spPr>
          <a:xfrm>
            <a:off x="7327422" y="3559974"/>
            <a:ext cx="1608260" cy="277450"/>
          </a:xfrm>
          <a:prstGeom prst="rect">
            <a:avLst/>
          </a:prstGeom>
        </p:spPr>
        <p:txBody>
          <a:bodyPr wrap="square" rtlCol="0">
            <a:normAutofit fontScale="92500" lnSpcReduction="20000"/>
          </a:bodyPr>
          <a:lstStyle/>
          <a:p>
            <a:r>
              <a:rPr lang="en-US" sz="1500" dirty="0">
                <a:solidFill>
                  <a:schemeClr val="bg1"/>
                </a:solidFill>
              </a:rPr>
              <a:t>Provider bias</a:t>
            </a:r>
          </a:p>
        </p:txBody>
      </p:sp>
      <p:sp>
        <p:nvSpPr>
          <p:cNvPr id="32" name="TextBox 31">
            <a:extLst>
              <a:ext uri="{FF2B5EF4-FFF2-40B4-BE49-F238E27FC236}">
                <a16:creationId xmlns:a16="http://schemas.microsoft.com/office/drawing/2014/main" id="{D2CF4EF5-DC05-4315-1270-36F0FD11595F}"/>
              </a:ext>
            </a:extLst>
          </p:cNvPr>
          <p:cNvSpPr txBox="1"/>
          <p:nvPr/>
        </p:nvSpPr>
        <p:spPr>
          <a:xfrm>
            <a:off x="8984921" y="3803895"/>
            <a:ext cx="993682" cy="509904"/>
          </a:xfrm>
          <a:prstGeom prst="rect">
            <a:avLst/>
          </a:prstGeom>
        </p:spPr>
        <p:txBody>
          <a:bodyPr wrap="square" rtlCol="0">
            <a:normAutofit/>
          </a:bodyPr>
          <a:lstStyle/>
          <a:p>
            <a:r>
              <a:rPr lang="en-US" sz="1500" dirty="0">
                <a:solidFill>
                  <a:schemeClr val="bg1"/>
                </a:solidFill>
              </a:rPr>
              <a:t>Zip code</a:t>
            </a:r>
          </a:p>
        </p:txBody>
      </p:sp>
      <p:sp>
        <p:nvSpPr>
          <p:cNvPr id="33" name="TextBox 32">
            <a:extLst>
              <a:ext uri="{FF2B5EF4-FFF2-40B4-BE49-F238E27FC236}">
                <a16:creationId xmlns:a16="http://schemas.microsoft.com/office/drawing/2014/main" id="{956AF842-9766-B95F-C527-74C706C016DE}"/>
              </a:ext>
            </a:extLst>
          </p:cNvPr>
          <p:cNvSpPr txBox="1"/>
          <p:nvPr/>
        </p:nvSpPr>
        <p:spPr>
          <a:xfrm>
            <a:off x="7350048" y="4127168"/>
            <a:ext cx="1883301" cy="365727"/>
          </a:xfrm>
          <a:prstGeom prst="rect">
            <a:avLst/>
          </a:prstGeom>
        </p:spPr>
        <p:txBody>
          <a:bodyPr wrap="square" rtlCol="0">
            <a:normAutofit/>
          </a:bodyPr>
          <a:lstStyle/>
          <a:p>
            <a:r>
              <a:rPr lang="en-US" sz="1500" dirty="0">
                <a:solidFill>
                  <a:schemeClr val="bg1"/>
                </a:solidFill>
              </a:rPr>
              <a:t>Employment status</a:t>
            </a:r>
          </a:p>
        </p:txBody>
      </p:sp>
      <p:sp>
        <p:nvSpPr>
          <p:cNvPr id="34" name="TextBox 33">
            <a:extLst>
              <a:ext uri="{FF2B5EF4-FFF2-40B4-BE49-F238E27FC236}">
                <a16:creationId xmlns:a16="http://schemas.microsoft.com/office/drawing/2014/main" id="{735C67CA-87E8-BD43-6AF6-CE07DBAC787E}"/>
              </a:ext>
            </a:extLst>
          </p:cNvPr>
          <p:cNvSpPr txBox="1"/>
          <p:nvPr/>
        </p:nvSpPr>
        <p:spPr>
          <a:xfrm>
            <a:off x="7539789" y="4556672"/>
            <a:ext cx="1923090" cy="268214"/>
          </a:xfrm>
          <a:prstGeom prst="rect">
            <a:avLst/>
          </a:prstGeom>
        </p:spPr>
        <p:txBody>
          <a:bodyPr wrap="square" rtlCol="0">
            <a:normAutofit fontScale="92500" lnSpcReduction="20000"/>
          </a:bodyPr>
          <a:lstStyle/>
          <a:p>
            <a:r>
              <a:rPr lang="en-US" sz="1500" dirty="0">
                <a:solidFill>
                  <a:schemeClr val="bg1"/>
                </a:solidFill>
              </a:rPr>
              <a:t>Language proficiency</a:t>
            </a:r>
          </a:p>
        </p:txBody>
      </p:sp>
      <p:sp>
        <p:nvSpPr>
          <p:cNvPr id="35" name="TextBox 34">
            <a:extLst>
              <a:ext uri="{FF2B5EF4-FFF2-40B4-BE49-F238E27FC236}">
                <a16:creationId xmlns:a16="http://schemas.microsoft.com/office/drawing/2014/main" id="{357F8505-DB27-4017-B0D8-E36442DC9CCF}"/>
              </a:ext>
            </a:extLst>
          </p:cNvPr>
          <p:cNvSpPr txBox="1"/>
          <p:nvPr/>
        </p:nvSpPr>
        <p:spPr>
          <a:xfrm>
            <a:off x="10134814" y="3700001"/>
            <a:ext cx="1214263" cy="522002"/>
          </a:xfrm>
          <a:prstGeom prst="rect">
            <a:avLst/>
          </a:prstGeom>
        </p:spPr>
        <p:txBody>
          <a:bodyPr wrap="square" rtlCol="0">
            <a:normAutofit lnSpcReduction="10000"/>
          </a:bodyPr>
          <a:lstStyle/>
          <a:p>
            <a:br>
              <a:rPr lang="en-US" sz="1500" dirty="0">
                <a:solidFill>
                  <a:schemeClr val="bg1"/>
                </a:solidFill>
              </a:rPr>
            </a:br>
            <a:r>
              <a:rPr lang="en-US" sz="1500" dirty="0">
                <a:solidFill>
                  <a:schemeClr val="bg1"/>
                </a:solidFill>
              </a:rPr>
              <a:t>Environment</a:t>
            </a:r>
          </a:p>
          <a:p>
            <a:endParaRPr lang="en-US" sz="1500" dirty="0"/>
          </a:p>
        </p:txBody>
      </p:sp>
    </p:spTree>
    <p:extLst>
      <p:ext uri="{BB962C8B-B14F-4D97-AF65-F5344CB8AC3E}">
        <p14:creationId xmlns:p14="http://schemas.microsoft.com/office/powerpoint/2010/main" val="2763385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EB5EF7-ACF7-AD6E-6C0B-83E7980562A6}"/>
              </a:ext>
            </a:extLst>
          </p:cNvPr>
          <p:cNvSpPr>
            <a:spLocks noGrp="1"/>
          </p:cNvSpPr>
          <p:nvPr>
            <p:ph type="title"/>
          </p:nvPr>
        </p:nvSpPr>
        <p:spPr/>
        <p:txBody>
          <a:bodyPr/>
          <a:lstStyle/>
          <a:p>
            <a:r>
              <a:rPr lang="en-US" sz="3400" dirty="0" err="1"/>
              <a:t>odAM</a:t>
            </a:r>
            <a:r>
              <a:rPr lang="en-US" sz="3400" dirty="0"/>
              <a:t> MOBILE CLINIC</a:t>
            </a:r>
          </a:p>
        </p:txBody>
      </p:sp>
      <p:sp>
        <p:nvSpPr>
          <p:cNvPr id="4" name="Slide Number Placeholder 3">
            <a:extLst>
              <a:ext uri="{FF2B5EF4-FFF2-40B4-BE49-F238E27FC236}">
                <a16:creationId xmlns:a16="http://schemas.microsoft.com/office/drawing/2014/main" id="{F64A8273-9EDA-0063-BD9D-F4D4B0488FEF}"/>
              </a:ext>
            </a:extLst>
          </p:cNvPr>
          <p:cNvSpPr>
            <a:spLocks noGrp="1"/>
          </p:cNvSpPr>
          <p:nvPr>
            <p:ph type="sldNum" sz="quarter" idx="12"/>
          </p:nvPr>
        </p:nvSpPr>
        <p:spPr/>
        <p:txBody>
          <a:bodyPr/>
          <a:lstStyle/>
          <a:p>
            <a:pPr>
              <a:defRPr/>
            </a:pPr>
            <a:fld id="{72F39CDF-070F-46DA-A713-13ACA74619E8}" type="slidenum">
              <a:rPr lang="en-US" altLang="en-US" smtClean="0"/>
              <a:pPr>
                <a:defRPr/>
              </a:pPr>
              <a:t>3</a:t>
            </a:fld>
            <a:endParaRPr lang="en-US" altLang="en-US" dirty="0"/>
          </a:p>
        </p:txBody>
      </p:sp>
      <p:pic>
        <p:nvPicPr>
          <p:cNvPr id="2" name="Picture 1">
            <a:extLst>
              <a:ext uri="{FF2B5EF4-FFF2-40B4-BE49-F238E27FC236}">
                <a16:creationId xmlns:a16="http://schemas.microsoft.com/office/drawing/2014/main" id="{65CA3DDD-68E2-A196-AFF6-18E34262C7C2}"/>
              </a:ext>
            </a:extLst>
          </p:cNvPr>
          <p:cNvPicPr>
            <a:picLocks noChangeAspect="1"/>
          </p:cNvPicPr>
          <p:nvPr/>
        </p:nvPicPr>
        <p:blipFill>
          <a:blip r:embed="rId2"/>
          <a:stretch>
            <a:fillRect/>
          </a:stretch>
        </p:blipFill>
        <p:spPr>
          <a:xfrm>
            <a:off x="7779930" y="1867149"/>
            <a:ext cx="3760749" cy="2142432"/>
          </a:xfrm>
          <a:prstGeom prst="snip2DiagRect">
            <a:avLst/>
          </a:prstGeom>
          <a:solidFill>
            <a:srgbClr val="FFFFFF">
              <a:shade val="85000"/>
            </a:srgbClr>
          </a:solidFill>
          <a:ln w="88900" cap="sq">
            <a:solidFill>
              <a:schemeClr val="tx2"/>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3FED92F3-7566-81A5-72FB-E50010688644}"/>
              </a:ext>
            </a:extLst>
          </p:cNvPr>
          <p:cNvPicPr>
            <a:picLocks noChangeAspect="1"/>
          </p:cNvPicPr>
          <p:nvPr/>
        </p:nvPicPr>
        <p:blipFill>
          <a:blip r:embed="rId3"/>
          <a:stretch>
            <a:fillRect/>
          </a:stretch>
        </p:blipFill>
        <p:spPr>
          <a:xfrm>
            <a:off x="6785811" y="4347372"/>
            <a:ext cx="3548578" cy="2053374"/>
          </a:xfrm>
          <a:prstGeom prst="round2DiagRect">
            <a:avLst>
              <a:gd name="adj1" fmla="val 16667"/>
              <a:gd name="adj2" fmla="val 0"/>
            </a:avLst>
          </a:prstGeom>
          <a:ln w="88900" cap="sq">
            <a:solidFill>
              <a:schemeClr val="tx2"/>
            </a:solidFill>
            <a:miter lim="800000"/>
          </a:ln>
          <a:effectLst>
            <a:outerShdw blurRad="254000" algn="tl" rotWithShape="0">
              <a:srgbClr val="000000">
                <a:alpha val="43000"/>
              </a:srgbClr>
            </a:outerShdw>
          </a:effectLst>
        </p:spPr>
      </p:pic>
      <p:sp>
        <p:nvSpPr>
          <p:cNvPr id="9" name="Text Placeholder 8">
            <a:extLst>
              <a:ext uri="{FF2B5EF4-FFF2-40B4-BE49-F238E27FC236}">
                <a16:creationId xmlns:a16="http://schemas.microsoft.com/office/drawing/2014/main" id="{87DE8E87-FC7E-2BCC-792D-F8DBB9D5D24F}"/>
              </a:ext>
            </a:extLst>
          </p:cNvPr>
          <p:cNvSpPr>
            <a:spLocks noGrp="1"/>
          </p:cNvSpPr>
          <p:nvPr>
            <p:ph type="body" sz="quarter" idx="11"/>
          </p:nvPr>
        </p:nvSpPr>
        <p:spPr>
          <a:xfrm>
            <a:off x="491612" y="1933323"/>
            <a:ext cx="6018245" cy="4152515"/>
          </a:xfrm>
        </p:spPr>
        <p:txBody>
          <a:bodyPr/>
          <a:lstStyle/>
          <a:p>
            <a:pPr marL="0" indent="0">
              <a:lnSpc>
                <a:spcPct val="100000"/>
              </a:lnSpc>
              <a:spcBef>
                <a:spcPts val="600"/>
              </a:spcBef>
              <a:spcAft>
                <a:spcPts val="600"/>
              </a:spcAft>
              <a:buFont typeface="Arial" panose="020B0604020202020204" pitchFamily="34" charset="0"/>
              <a:buNone/>
            </a:pPr>
            <a:r>
              <a:rPr lang="en-US" sz="1800" dirty="0">
                <a:solidFill>
                  <a:schemeClr val="tx2"/>
                </a:solidFill>
                <a:latin typeface="Arial Narrow" panose="020B0606020202030204" pitchFamily="34" charset="0"/>
                <a:ea typeface="Times New Roman" panose="02020603050405020304" pitchFamily="18" charset="0"/>
                <a:cs typeface="Arial" panose="020B0604020202020204" pitchFamily="34" charset="0"/>
              </a:rPr>
              <a:t>The Odam Medical Group Mobile Clinic program launched May 2022 to b</a:t>
            </a:r>
            <a:r>
              <a:rPr lang="en-US" sz="1800" spc="10" dirty="0">
                <a:solidFill>
                  <a:schemeClr val="tx2"/>
                </a:solidFill>
                <a:latin typeface="Arial Narrow" panose="020B0606020202030204" pitchFamily="34" charset="0"/>
                <a:ea typeface="Times New Roman" panose="02020603050405020304" pitchFamily="18" charset="0"/>
                <a:cs typeface="Arial" panose="020B0604020202020204" pitchFamily="34" charset="0"/>
              </a:rPr>
              <a:t>ring healthcare to populations in medically underserved communities in rural Minnesota with the following goals:</a:t>
            </a:r>
          </a:p>
          <a:p>
            <a:pPr>
              <a:lnSpc>
                <a:spcPct val="100000"/>
              </a:lnSpc>
              <a:spcBef>
                <a:spcPts val="600"/>
              </a:spcBef>
              <a:spcAft>
                <a:spcPts val="600"/>
              </a:spcAft>
            </a:pPr>
            <a:r>
              <a:rPr lang="en-US" sz="1800" dirty="0">
                <a:solidFill>
                  <a:srgbClr val="003258"/>
                </a:solidFill>
                <a:latin typeface="Arial Narrow" panose="020B0606020202030204" pitchFamily="34" charset="0"/>
                <a:cs typeface="Arial" panose="020B0604020202020204" pitchFamily="34" charset="0"/>
              </a:rPr>
              <a:t>Increase access to culturally-concordant care in rural community settings for Blue Plus members and medically under-served populations.</a:t>
            </a:r>
          </a:p>
          <a:p>
            <a:pPr>
              <a:lnSpc>
                <a:spcPct val="100000"/>
              </a:lnSpc>
              <a:spcBef>
                <a:spcPts val="600"/>
              </a:spcBef>
              <a:spcAft>
                <a:spcPts val="600"/>
              </a:spcAft>
            </a:pPr>
            <a:r>
              <a:rPr lang="en-US" sz="1800" dirty="0">
                <a:solidFill>
                  <a:srgbClr val="003258"/>
                </a:solidFill>
                <a:latin typeface="Arial Narrow" panose="020B0606020202030204" pitchFamily="34" charset="0"/>
                <a:cs typeface="Arial" panose="020B0604020202020204" pitchFamily="34" charset="0"/>
              </a:rPr>
              <a:t>Eliminate barriers to physical access to care: transportation, work schedule, office hours, childcare, lack of culturally-concordant providers.</a:t>
            </a:r>
          </a:p>
          <a:p>
            <a:pPr>
              <a:lnSpc>
                <a:spcPct val="100000"/>
              </a:lnSpc>
              <a:spcBef>
                <a:spcPts val="600"/>
              </a:spcBef>
              <a:spcAft>
                <a:spcPts val="600"/>
              </a:spcAft>
            </a:pPr>
            <a:r>
              <a:rPr lang="en-US" sz="1800" dirty="0">
                <a:solidFill>
                  <a:srgbClr val="003258"/>
                </a:solidFill>
                <a:latin typeface="Arial Narrow" panose="020B0606020202030204" pitchFamily="34" charset="0"/>
                <a:cs typeface="Arial" panose="020B0604020202020204" pitchFamily="34" charset="0"/>
              </a:rPr>
              <a:t>Close gaps in care for key HEDIS measures</a:t>
            </a:r>
          </a:p>
          <a:p>
            <a:endParaRPr lang="en-US" dirty="0"/>
          </a:p>
        </p:txBody>
      </p:sp>
    </p:spTree>
    <p:extLst>
      <p:ext uri="{BB962C8B-B14F-4D97-AF65-F5344CB8AC3E}">
        <p14:creationId xmlns:p14="http://schemas.microsoft.com/office/powerpoint/2010/main" val="9556892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Freeform: Shape 54">
            <a:extLst>
              <a:ext uri="{FF2B5EF4-FFF2-40B4-BE49-F238E27FC236}">
                <a16:creationId xmlns:a16="http://schemas.microsoft.com/office/drawing/2014/main" id="{A2759C28-CA53-D35D-FD2F-DFEF0C6AE7BF}"/>
              </a:ext>
            </a:extLst>
          </p:cNvPr>
          <p:cNvSpPr/>
          <p:nvPr/>
        </p:nvSpPr>
        <p:spPr>
          <a:xfrm>
            <a:off x="10637178" y="2561163"/>
            <a:ext cx="1083731" cy="1544527"/>
          </a:xfrm>
          <a:custGeom>
            <a:avLst/>
            <a:gdLst>
              <a:gd name="connsiteX0" fmla="*/ 0 w 1697612"/>
              <a:gd name="connsiteY0" fmla="*/ 140018 h 1400175"/>
              <a:gd name="connsiteX1" fmla="*/ 140018 w 1697612"/>
              <a:gd name="connsiteY1" fmla="*/ 0 h 1400175"/>
              <a:gd name="connsiteX2" fmla="*/ 1557595 w 1697612"/>
              <a:gd name="connsiteY2" fmla="*/ 0 h 1400175"/>
              <a:gd name="connsiteX3" fmla="*/ 1697613 w 1697612"/>
              <a:gd name="connsiteY3" fmla="*/ 140018 h 1400175"/>
              <a:gd name="connsiteX4" fmla="*/ 1697612 w 1697612"/>
              <a:gd name="connsiteY4" fmla="*/ 1260158 h 1400175"/>
              <a:gd name="connsiteX5" fmla="*/ 1557594 w 1697612"/>
              <a:gd name="connsiteY5" fmla="*/ 1400176 h 1400175"/>
              <a:gd name="connsiteX6" fmla="*/ 140018 w 1697612"/>
              <a:gd name="connsiteY6" fmla="*/ 1400175 h 1400175"/>
              <a:gd name="connsiteX7" fmla="*/ 0 w 1697612"/>
              <a:gd name="connsiteY7" fmla="*/ 1260157 h 1400175"/>
              <a:gd name="connsiteX8" fmla="*/ 0 w 1697612"/>
              <a:gd name="connsiteY8" fmla="*/ 140018 h 140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7612" h="1400175">
                <a:moveTo>
                  <a:pt x="0" y="140018"/>
                </a:moveTo>
                <a:cubicBezTo>
                  <a:pt x="0" y="62688"/>
                  <a:pt x="62688" y="0"/>
                  <a:pt x="140018" y="0"/>
                </a:cubicBezTo>
                <a:lnTo>
                  <a:pt x="1557595" y="0"/>
                </a:lnTo>
                <a:cubicBezTo>
                  <a:pt x="1634925" y="0"/>
                  <a:pt x="1697613" y="62688"/>
                  <a:pt x="1697613" y="140018"/>
                </a:cubicBezTo>
                <a:cubicBezTo>
                  <a:pt x="1697613" y="513398"/>
                  <a:pt x="1697612" y="886778"/>
                  <a:pt x="1697612" y="1260158"/>
                </a:cubicBezTo>
                <a:cubicBezTo>
                  <a:pt x="1697612" y="1337488"/>
                  <a:pt x="1634924" y="1400176"/>
                  <a:pt x="1557594" y="1400176"/>
                </a:cubicBezTo>
                <a:lnTo>
                  <a:pt x="140018" y="1400175"/>
                </a:lnTo>
                <a:cubicBezTo>
                  <a:pt x="62688" y="1400175"/>
                  <a:pt x="0" y="1337487"/>
                  <a:pt x="0" y="1260157"/>
                </a:cubicBezTo>
                <a:lnTo>
                  <a:pt x="0" y="140018"/>
                </a:lnTo>
                <a:close/>
              </a:path>
            </a:pathLst>
          </a:custGeom>
          <a:ln>
            <a:solidFill>
              <a:schemeClr val="tx2"/>
            </a:solidFill>
          </a:ln>
        </p:spPr>
        <p:style>
          <a:lnRef idx="1">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9883" tIns="39883" rIns="39883" bIns="264911" numCol="1" spcCol="1270" anchor="ctr" anchorCtr="0">
            <a:noAutofit/>
          </a:bodyPr>
          <a:lstStyle/>
          <a:p>
            <a:pPr marL="0" lvl="1" defTabSz="366713">
              <a:lnSpc>
                <a:spcPct val="90000"/>
              </a:lnSpc>
              <a:spcAft>
                <a:spcPct val="15000"/>
              </a:spcAft>
            </a:pPr>
            <a:endParaRPr lang="en-US" sz="1000" dirty="0">
              <a:solidFill>
                <a:schemeClr val="accent1"/>
              </a:solidFill>
              <a:latin typeface="Arial" panose="020B0604020202020204" pitchFamily="34" charset="0"/>
              <a:cs typeface="Arial" panose="020B0604020202020204" pitchFamily="34" charset="0"/>
            </a:endParaRPr>
          </a:p>
        </p:txBody>
      </p:sp>
      <p:sp>
        <p:nvSpPr>
          <p:cNvPr id="52" name="Freeform: Shape 51">
            <a:extLst>
              <a:ext uri="{FF2B5EF4-FFF2-40B4-BE49-F238E27FC236}">
                <a16:creationId xmlns:a16="http://schemas.microsoft.com/office/drawing/2014/main" id="{63CE56F1-F451-816C-5EE8-D6ACA39E472B}"/>
              </a:ext>
            </a:extLst>
          </p:cNvPr>
          <p:cNvSpPr/>
          <p:nvPr/>
        </p:nvSpPr>
        <p:spPr>
          <a:xfrm>
            <a:off x="9211602" y="4006878"/>
            <a:ext cx="1064527" cy="1990053"/>
          </a:xfrm>
          <a:custGeom>
            <a:avLst/>
            <a:gdLst>
              <a:gd name="connsiteX0" fmla="*/ 0 w 1697612"/>
              <a:gd name="connsiteY0" fmla="*/ 140018 h 1400175"/>
              <a:gd name="connsiteX1" fmla="*/ 140018 w 1697612"/>
              <a:gd name="connsiteY1" fmla="*/ 0 h 1400175"/>
              <a:gd name="connsiteX2" fmla="*/ 1557595 w 1697612"/>
              <a:gd name="connsiteY2" fmla="*/ 0 h 1400175"/>
              <a:gd name="connsiteX3" fmla="*/ 1697613 w 1697612"/>
              <a:gd name="connsiteY3" fmla="*/ 140018 h 1400175"/>
              <a:gd name="connsiteX4" fmla="*/ 1697612 w 1697612"/>
              <a:gd name="connsiteY4" fmla="*/ 1260158 h 1400175"/>
              <a:gd name="connsiteX5" fmla="*/ 1557594 w 1697612"/>
              <a:gd name="connsiteY5" fmla="*/ 1400176 h 1400175"/>
              <a:gd name="connsiteX6" fmla="*/ 140018 w 1697612"/>
              <a:gd name="connsiteY6" fmla="*/ 1400175 h 1400175"/>
              <a:gd name="connsiteX7" fmla="*/ 0 w 1697612"/>
              <a:gd name="connsiteY7" fmla="*/ 1260157 h 1400175"/>
              <a:gd name="connsiteX8" fmla="*/ 0 w 1697612"/>
              <a:gd name="connsiteY8" fmla="*/ 140018 h 140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7612" h="1400175">
                <a:moveTo>
                  <a:pt x="0" y="140018"/>
                </a:moveTo>
                <a:cubicBezTo>
                  <a:pt x="0" y="62688"/>
                  <a:pt x="62688" y="0"/>
                  <a:pt x="140018" y="0"/>
                </a:cubicBezTo>
                <a:lnTo>
                  <a:pt x="1557595" y="0"/>
                </a:lnTo>
                <a:cubicBezTo>
                  <a:pt x="1634925" y="0"/>
                  <a:pt x="1697613" y="62688"/>
                  <a:pt x="1697613" y="140018"/>
                </a:cubicBezTo>
                <a:cubicBezTo>
                  <a:pt x="1697613" y="513398"/>
                  <a:pt x="1697612" y="886778"/>
                  <a:pt x="1697612" y="1260158"/>
                </a:cubicBezTo>
                <a:cubicBezTo>
                  <a:pt x="1697612" y="1337488"/>
                  <a:pt x="1634924" y="1400176"/>
                  <a:pt x="1557594" y="1400176"/>
                </a:cubicBezTo>
                <a:lnTo>
                  <a:pt x="140018" y="1400175"/>
                </a:lnTo>
                <a:cubicBezTo>
                  <a:pt x="62688" y="1400175"/>
                  <a:pt x="0" y="1337487"/>
                  <a:pt x="0" y="1260157"/>
                </a:cubicBezTo>
                <a:lnTo>
                  <a:pt x="0" y="140018"/>
                </a:lnTo>
                <a:close/>
              </a:path>
            </a:pathLst>
          </a:custGeom>
          <a:ln>
            <a:solidFill>
              <a:schemeClr val="tx2"/>
            </a:solidFill>
          </a:ln>
        </p:spPr>
        <p:style>
          <a:lnRef idx="1">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9883" tIns="264911" rIns="39883" bIns="39883" numCol="1" spcCol="1270" anchor="t" anchorCtr="0">
            <a:noAutofit/>
          </a:bodyPr>
          <a:lstStyle/>
          <a:p>
            <a:pPr marL="128588" lvl="1" indent="-128588" defTabSz="366713">
              <a:spcBef>
                <a:spcPts val="300"/>
              </a:spcBef>
              <a:spcAft>
                <a:spcPts val="300"/>
              </a:spcAft>
              <a:buFont typeface="Arial" panose="020B0604020202020204" pitchFamily="34" charset="0"/>
              <a:buChar char="•"/>
            </a:pPr>
            <a:endParaRPr lang="en-US" sz="1000" dirty="0">
              <a:solidFill>
                <a:schemeClr val="accent1"/>
              </a:solidFill>
              <a:latin typeface="Arial" panose="020B0604020202020204" pitchFamily="34" charset="0"/>
              <a:cs typeface="Arial" panose="020B0604020202020204" pitchFamily="34" charset="0"/>
            </a:endParaRPr>
          </a:p>
        </p:txBody>
      </p:sp>
      <p:sp>
        <p:nvSpPr>
          <p:cNvPr id="49" name="Freeform: Shape 48">
            <a:extLst>
              <a:ext uri="{FF2B5EF4-FFF2-40B4-BE49-F238E27FC236}">
                <a16:creationId xmlns:a16="http://schemas.microsoft.com/office/drawing/2014/main" id="{E67FC155-9FBF-D3C6-0090-FC2581C98DCF}"/>
              </a:ext>
            </a:extLst>
          </p:cNvPr>
          <p:cNvSpPr/>
          <p:nvPr/>
        </p:nvSpPr>
        <p:spPr>
          <a:xfrm>
            <a:off x="7761324" y="2015888"/>
            <a:ext cx="1083731" cy="1421610"/>
          </a:xfrm>
          <a:custGeom>
            <a:avLst/>
            <a:gdLst>
              <a:gd name="connsiteX0" fmla="*/ 0 w 1697612"/>
              <a:gd name="connsiteY0" fmla="*/ 140018 h 1400175"/>
              <a:gd name="connsiteX1" fmla="*/ 140018 w 1697612"/>
              <a:gd name="connsiteY1" fmla="*/ 0 h 1400175"/>
              <a:gd name="connsiteX2" fmla="*/ 1557595 w 1697612"/>
              <a:gd name="connsiteY2" fmla="*/ 0 h 1400175"/>
              <a:gd name="connsiteX3" fmla="*/ 1697613 w 1697612"/>
              <a:gd name="connsiteY3" fmla="*/ 140018 h 1400175"/>
              <a:gd name="connsiteX4" fmla="*/ 1697612 w 1697612"/>
              <a:gd name="connsiteY4" fmla="*/ 1260158 h 1400175"/>
              <a:gd name="connsiteX5" fmla="*/ 1557594 w 1697612"/>
              <a:gd name="connsiteY5" fmla="*/ 1400176 h 1400175"/>
              <a:gd name="connsiteX6" fmla="*/ 140018 w 1697612"/>
              <a:gd name="connsiteY6" fmla="*/ 1400175 h 1400175"/>
              <a:gd name="connsiteX7" fmla="*/ 0 w 1697612"/>
              <a:gd name="connsiteY7" fmla="*/ 1260157 h 1400175"/>
              <a:gd name="connsiteX8" fmla="*/ 0 w 1697612"/>
              <a:gd name="connsiteY8" fmla="*/ 140018 h 140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7612" h="1400175">
                <a:moveTo>
                  <a:pt x="0" y="140018"/>
                </a:moveTo>
                <a:cubicBezTo>
                  <a:pt x="0" y="62688"/>
                  <a:pt x="62688" y="0"/>
                  <a:pt x="140018" y="0"/>
                </a:cubicBezTo>
                <a:lnTo>
                  <a:pt x="1557595" y="0"/>
                </a:lnTo>
                <a:cubicBezTo>
                  <a:pt x="1634925" y="0"/>
                  <a:pt x="1697613" y="62688"/>
                  <a:pt x="1697613" y="140018"/>
                </a:cubicBezTo>
                <a:cubicBezTo>
                  <a:pt x="1697613" y="513398"/>
                  <a:pt x="1697612" y="886778"/>
                  <a:pt x="1697612" y="1260158"/>
                </a:cubicBezTo>
                <a:cubicBezTo>
                  <a:pt x="1697612" y="1337488"/>
                  <a:pt x="1634924" y="1400176"/>
                  <a:pt x="1557594" y="1400176"/>
                </a:cubicBezTo>
                <a:lnTo>
                  <a:pt x="140018" y="1400175"/>
                </a:lnTo>
                <a:cubicBezTo>
                  <a:pt x="62688" y="1400175"/>
                  <a:pt x="0" y="1337487"/>
                  <a:pt x="0" y="1260157"/>
                </a:cubicBezTo>
                <a:lnTo>
                  <a:pt x="0" y="140018"/>
                </a:lnTo>
                <a:close/>
              </a:path>
            </a:pathLst>
          </a:custGeom>
          <a:ln>
            <a:solidFill>
              <a:schemeClr val="tx2"/>
            </a:solidFill>
          </a:ln>
        </p:spPr>
        <p:style>
          <a:lnRef idx="1">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9883" tIns="39883" rIns="39883" bIns="264911" numCol="1" spcCol="1270" anchor="ctr" anchorCtr="0">
            <a:noAutofit/>
          </a:bodyPr>
          <a:lstStyle/>
          <a:p>
            <a:pPr marL="0" lvl="1" defTabSz="366713">
              <a:lnSpc>
                <a:spcPct val="90000"/>
              </a:lnSpc>
              <a:spcAft>
                <a:spcPct val="15000"/>
              </a:spcAft>
            </a:pPr>
            <a:endParaRPr lang="en-US" sz="1000" dirty="0">
              <a:solidFill>
                <a:schemeClr val="accent1"/>
              </a:solidFill>
              <a:latin typeface="Arial" panose="020B0604020202020204" pitchFamily="34" charset="0"/>
              <a:cs typeface="Arial" panose="020B0604020202020204" pitchFamily="34" charset="0"/>
            </a:endParaRPr>
          </a:p>
        </p:txBody>
      </p:sp>
      <p:sp>
        <p:nvSpPr>
          <p:cNvPr id="46" name="Freeform: Shape 45">
            <a:extLst>
              <a:ext uri="{FF2B5EF4-FFF2-40B4-BE49-F238E27FC236}">
                <a16:creationId xmlns:a16="http://schemas.microsoft.com/office/drawing/2014/main" id="{F6F2CEE6-39BF-A012-DC05-501C84AE0CE6}"/>
              </a:ext>
            </a:extLst>
          </p:cNvPr>
          <p:cNvSpPr/>
          <p:nvPr/>
        </p:nvSpPr>
        <p:spPr>
          <a:xfrm>
            <a:off x="6478936" y="4181046"/>
            <a:ext cx="1001750" cy="1815886"/>
          </a:xfrm>
          <a:custGeom>
            <a:avLst/>
            <a:gdLst>
              <a:gd name="connsiteX0" fmla="*/ 0 w 1697612"/>
              <a:gd name="connsiteY0" fmla="*/ 140018 h 1400175"/>
              <a:gd name="connsiteX1" fmla="*/ 140018 w 1697612"/>
              <a:gd name="connsiteY1" fmla="*/ 0 h 1400175"/>
              <a:gd name="connsiteX2" fmla="*/ 1557595 w 1697612"/>
              <a:gd name="connsiteY2" fmla="*/ 0 h 1400175"/>
              <a:gd name="connsiteX3" fmla="*/ 1697613 w 1697612"/>
              <a:gd name="connsiteY3" fmla="*/ 140018 h 1400175"/>
              <a:gd name="connsiteX4" fmla="*/ 1697612 w 1697612"/>
              <a:gd name="connsiteY4" fmla="*/ 1260158 h 1400175"/>
              <a:gd name="connsiteX5" fmla="*/ 1557594 w 1697612"/>
              <a:gd name="connsiteY5" fmla="*/ 1400176 h 1400175"/>
              <a:gd name="connsiteX6" fmla="*/ 140018 w 1697612"/>
              <a:gd name="connsiteY6" fmla="*/ 1400175 h 1400175"/>
              <a:gd name="connsiteX7" fmla="*/ 0 w 1697612"/>
              <a:gd name="connsiteY7" fmla="*/ 1260157 h 1400175"/>
              <a:gd name="connsiteX8" fmla="*/ 0 w 1697612"/>
              <a:gd name="connsiteY8" fmla="*/ 140018 h 140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7612" h="1400175">
                <a:moveTo>
                  <a:pt x="0" y="140018"/>
                </a:moveTo>
                <a:cubicBezTo>
                  <a:pt x="0" y="62688"/>
                  <a:pt x="62688" y="0"/>
                  <a:pt x="140018" y="0"/>
                </a:cubicBezTo>
                <a:lnTo>
                  <a:pt x="1557595" y="0"/>
                </a:lnTo>
                <a:cubicBezTo>
                  <a:pt x="1634925" y="0"/>
                  <a:pt x="1697613" y="62688"/>
                  <a:pt x="1697613" y="140018"/>
                </a:cubicBezTo>
                <a:cubicBezTo>
                  <a:pt x="1697613" y="513398"/>
                  <a:pt x="1697612" y="886778"/>
                  <a:pt x="1697612" y="1260158"/>
                </a:cubicBezTo>
                <a:cubicBezTo>
                  <a:pt x="1697612" y="1337488"/>
                  <a:pt x="1634924" y="1400176"/>
                  <a:pt x="1557594" y="1400176"/>
                </a:cubicBezTo>
                <a:lnTo>
                  <a:pt x="140018" y="1400175"/>
                </a:lnTo>
                <a:cubicBezTo>
                  <a:pt x="62688" y="1400175"/>
                  <a:pt x="0" y="1337487"/>
                  <a:pt x="0" y="1260157"/>
                </a:cubicBezTo>
                <a:lnTo>
                  <a:pt x="0" y="140018"/>
                </a:lnTo>
                <a:close/>
              </a:path>
            </a:pathLst>
          </a:custGeom>
          <a:ln>
            <a:solidFill>
              <a:schemeClr val="tx2"/>
            </a:solidFill>
          </a:ln>
        </p:spPr>
        <p:style>
          <a:lnRef idx="1">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9883" tIns="264911" rIns="39883" bIns="39883" numCol="1" spcCol="1270" anchor="t" anchorCtr="0">
            <a:noAutofit/>
          </a:bodyPr>
          <a:lstStyle/>
          <a:p>
            <a:pPr marL="128588" lvl="1" indent="-128588" defTabSz="366713">
              <a:spcBef>
                <a:spcPts val="300"/>
              </a:spcBef>
              <a:spcAft>
                <a:spcPts val="300"/>
              </a:spcAft>
              <a:buFont typeface="Arial" panose="020B0604020202020204" pitchFamily="34" charset="0"/>
              <a:buChar char="•"/>
            </a:pPr>
            <a:endParaRPr lang="en-US" sz="1000" dirty="0">
              <a:solidFill>
                <a:schemeClr val="accent1"/>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38B662D7-46DC-6E19-70FD-0CA071F503A3}"/>
              </a:ext>
            </a:extLst>
          </p:cNvPr>
          <p:cNvSpPr>
            <a:spLocks noGrp="1"/>
          </p:cNvSpPr>
          <p:nvPr>
            <p:ph type="title"/>
          </p:nvPr>
        </p:nvSpPr>
        <p:spPr/>
        <p:txBody>
          <a:bodyPr/>
          <a:lstStyle/>
          <a:p>
            <a:r>
              <a:rPr lang="en-US" dirty="0"/>
              <a:t>Patient experience</a:t>
            </a:r>
          </a:p>
        </p:txBody>
      </p:sp>
      <p:sp>
        <p:nvSpPr>
          <p:cNvPr id="4" name="Slide Number Placeholder 3">
            <a:extLst>
              <a:ext uri="{FF2B5EF4-FFF2-40B4-BE49-F238E27FC236}">
                <a16:creationId xmlns:a16="http://schemas.microsoft.com/office/drawing/2014/main" id="{6FD81DB1-D6AC-F971-CAE4-EB6AA27CDF09}"/>
              </a:ext>
            </a:extLst>
          </p:cNvPr>
          <p:cNvSpPr>
            <a:spLocks noGrp="1"/>
          </p:cNvSpPr>
          <p:nvPr>
            <p:ph type="sldNum" sz="quarter" idx="12"/>
          </p:nvPr>
        </p:nvSpPr>
        <p:spPr/>
        <p:txBody>
          <a:bodyPr/>
          <a:lstStyle/>
          <a:p>
            <a:pPr>
              <a:defRPr/>
            </a:pPr>
            <a:fld id="{72F39CDF-070F-46DA-A713-13ACA74619E8}" type="slidenum">
              <a:rPr lang="en-US" altLang="en-US" smtClean="0"/>
              <a:pPr>
                <a:defRPr/>
              </a:pPr>
              <a:t>4</a:t>
            </a:fld>
            <a:endParaRPr lang="en-US" altLang="en-US" dirty="0"/>
          </a:p>
        </p:txBody>
      </p:sp>
      <p:sp>
        <p:nvSpPr>
          <p:cNvPr id="7" name="Freeform: Shape 6">
            <a:extLst>
              <a:ext uri="{FF2B5EF4-FFF2-40B4-BE49-F238E27FC236}">
                <a16:creationId xmlns:a16="http://schemas.microsoft.com/office/drawing/2014/main" id="{FF3A4FC9-D107-C8E7-E5ED-775D822A4530}"/>
              </a:ext>
            </a:extLst>
          </p:cNvPr>
          <p:cNvSpPr/>
          <p:nvPr/>
        </p:nvSpPr>
        <p:spPr>
          <a:xfrm>
            <a:off x="321245" y="2117633"/>
            <a:ext cx="1091261" cy="1057081"/>
          </a:xfrm>
          <a:custGeom>
            <a:avLst/>
            <a:gdLst>
              <a:gd name="connsiteX0" fmla="*/ 0 w 1697612"/>
              <a:gd name="connsiteY0" fmla="*/ 140018 h 1400175"/>
              <a:gd name="connsiteX1" fmla="*/ 140018 w 1697612"/>
              <a:gd name="connsiteY1" fmla="*/ 0 h 1400175"/>
              <a:gd name="connsiteX2" fmla="*/ 1557595 w 1697612"/>
              <a:gd name="connsiteY2" fmla="*/ 0 h 1400175"/>
              <a:gd name="connsiteX3" fmla="*/ 1697613 w 1697612"/>
              <a:gd name="connsiteY3" fmla="*/ 140018 h 1400175"/>
              <a:gd name="connsiteX4" fmla="*/ 1697612 w 1697612"/>
              <a:gd name="connsiteY4" fmla="*/ 1260158 h 1400175"/>
              <a:gd name="connsiteX5" fmla="*/ 1557594 w 1697612"/>
              <a:gd name="connsiteY5" fmla="*/ 1400176 h 1400175"/>
              <a:gd name="connsiteX6" fmla="*/ 140018 w 1697612"/>
              <a:gd name="connsiteY6" fmla="*/ 1400175 h 1400175"/>
              <a:gd name="connsiteX7" fmla="*/ 0 w 1697612"/>
              <a:gd name="connsiteY7" fmla="*/ 1260157 h 1400175"/>
              <a:gd name="connsiteX8" fmla="*/ 0 w 1697612"/>
              <a:gd name="connsiteY8" fmla="*/ 140018 h 140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7612" h="1400175">
                <a:moveTo>
                  <a:pt x="0" y="140018"/>
                </a:moveTo>
                <a:cubicBezTo>
                  <a:pt x="0" y="62688"/>
                  <a:pt x="62688" y="0"/>
                  <a:pt x="140018" y="0"/>
                </a:cubicBezTo>
                <a:lnTo>
                  <a:pt x="1557595" y="0"/>
                </a:lnTo>
                <a:cubicBezTo>
                  <a:pt x="1634925" y="0"/>
                  <a:pt x="1697613" y="62688"/>
                  <a:pt x="1697613" y="140018"/>
                </a:cubicBezTo>
                <a:cubicBezTo>
                  <a:pt x="1697613" y="513398"/>
                  <a:pt x="1697612" y="886778"/>
                  <a:pt x="1697612" y="1260158"/>
                </a:cubicBezTo>
                <a:cubicBezTo>
                  <a:pt x="1697612" y="1337488"/>
                  <a:pt x="1634924" y="1400176"/>
                  <a:pt x="1557594" y="1400176"/>
                </a:cubicBezTo>
                <a:lnTo>
                  <a:pt x="140018" y="1400175"/>
                </a:lnTo>
                <a:cubicBezTo>
                  <a:pt x="62688" y="1400175"/>
                  <a:pt x="0" y="1337487"/>
                  <a:pt x="0" y="1260157"/>
                </a:cubicBezTo>
                <a:lnTo>
                  <a:pt x="0" y="140018"/>
                </a:lnTo>
                <a:close/>
              </a:path>
            </a:pathLst>
          </a:custGeom>
          <a:ln>
            <a:solidFill>
              <a:schemeClr val="tx2"/>
            </a:solidFill>
          </a:ln>
        </p:spPr>
        <p:style>
          <a:lnRef idx="1">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9883" tIns="39883" rIns="39883" bIns="264911" numCol="1" spcCol="1270" anchor="ctr" anchorCtr="0">
            <a:noAutofit/>
          </a:bodyPr>
          <a:lstStyle/>
          <a:p>
            <a:pPr marL="128588" lvl="1" indent="-128588" defTabSz="366713">
              <a:spcBef>
                <a:spcPts val="300"/>
              </a:spcBef>
              <a:spcAft>
                <a:spcPts val="300"/>
              </a:spcAft>
              <a:buFont typeface="Arial" panose="020B0604020202020204" pitchFamily="34" charset="0"/>
              <a:buChar char="•"/>
            </a:pPr>
            <a:endParaRPr lang="en-US" sz="1000" dirty="0">
              <a:solidFill>
                <a:schemeClr val="accent1"/>
              </a:solidFill>
              <a:latin typeface="Arial" panose="020B0604020202020204" pitchFamily="34" charset="0"/>
              <a:cs typeface="Arial" panose="020B0604020202020204" pitchFamily="34" charset="0"/>
            </a:endParaRPr>
          </a:p>
        </p:txBody>
      </p:sp>
      <p:sp>
        <p:nvSpPr>
          <p:cNvPr id="9" name="Freeform: Shape 8">
            <a:extLst>
              <a:ext uri="{FF2B5EF4-FFF2-40B4-BE49-F238E27FC236}">
                <a16:creationId xmlns:a16="http://schemas.microsoft.com/office/drawing/2014/main" id="{963395D7-983F-54E4-F99E-B09599C9EC41}"/>
              </a:ext>
            </a:extLst>
          </p:cNvPr>
          <p:cNvSpPr/>
          <p:nvPr/>
        </p:nvSpPr>
        <p:spPr>
          <a:xfrm>
            <a:off x="319752" y="3165028"/>
            <a:ext cx="1108999" cy="479605"/>
          </a:xfrm>
          <a:custGeom>
            <a:avLst/>
            <a:gdLst>
              <a:gd name="connsiteX0" fmla="*/ 0 w 1508988"/>
              <a:gd name="connsiteY0" fmla="*/ 60008 h 600075"/>
              <a:gd name="connsiteX1" fmla="*/ 60008 w 1508988"/>
              <a:gd name="connsiteY1" fmla="*/ 0 h 600075"/>
              <a:gd name="connsiteX2" fmla="*/ 1448981 w 1508988"/>
              <a:gd name="connsiteY2" fmla="*/ 0 h 600075"/>
              <a:gd name="connsiteX3" fmla="*/ 1508989 w 1508988"/>
              <a:gd name="connsiteY3" fmla="*/ 60008 h 600075"/>
              <a:gd name="connsiteX4" fmla="*/ 1508988 w 1508988"/>
              <a:gd name="connsiteY4" fmla="*/ 540068 h 600075"/>
              <a:gd name="connsiteX5" fmla="*/ 1448980 w 1508988"/>
              <a:gd name="connsiteY5" fmla="*/ 600076 h 600075"/>
              <a:gd name="connsiteX6" fmla="*/ 60008 w 1508988"/>
              <a:gd name="connsiteY6" fmla="*/ 600075 h 600075"/>
              <a:gd name="connsiteX7" fmla="*/ 0 w 1508988"/>
              <a:gd name="connsiteY7" fmla="*/ 540067 h 600075"/>
              <a:gd name="connsiteX8" fmla="*/ 0 w 1508988"/>
              <a:gd name="connsiteY8" fmla="*/ 60008 h 60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8988" h="600075">
                <a:moveTo>
                  <a:pt x="0" y="60008"/>
                </a:moveTo>
                <a:cubicBezTo>
                  <a:pt x="0" y="26866"/>
                  <a:pt x="26866" y="0"/>
                  <a:pt x="60008" y="0"/>
                </a:cubicBezTo>
                <a:lnTo>
                  <a:pt x="1448981" y="0"/>
                </a:lnTo>
                <a:cubicBezTo>
                  <a:pt x="1482123" y="0"/>
                  <a:pt x="1508989" y="26866"/>
                  <a:pt x="1508989" y="60008"/>
                </a:cubicBezTo>
                <a:cubicBezTo>
                  <a:pt x="1508989" y="220028"/>
                  <a:pt x="1508988" y="380048"/>
                  <a:pt x="1508988" y="540068"/>
                </a:cubicBezTo>
                <a:cubicBezTo>
                  <a:pt x="1508988" y="573210"/>
                  <a:pt x="1482122" y="600076"/>
                  <a:pt x="1448980" y="600076"/>
                </a:cubicBezTo>
                <a:lnTo>
                  <a:pt x="60008" y="600075"/>
                </a:lnTo>
                <a:cubicBezTo>
                  <a:pt x="26866" y="600075"/>
                  <a:pt x="0" y="573209"/>
                  <a:pt x="0" y="540067"/>
                </a:cubicBezTo>
                <a:lnTo>
                  <a:pt x="0" y="60008"/>
                </a:lnTo>
                <a:close/>
              </a:path>
            </a:pathLst>
          </a:custGeom>
          <a:solidFill>
            <a:schemeClr val="tx2"/>
          </a:solidFill>
        </p:spPr>
        <p:style>
          <a:lnRef idx="0">
            <a:schemeClr val="lt1">
              <a:hueOff val="0"/>
              <a:satOff val="0"/>
              <a:lumOff val="0"/>
              <a:alphaOff val="0"/>
            </a:schemeClr>
          </a:lnRef>
          <a:fillRef idx="3">
            <a:scrgbClr r="0" g="0" b="0"/>
          </a:fillRef>
          <a:effectRef idx="2">
            <a:schemeClr val="accent5">
              <a:hueOff val="0"/>
              <a:satOff val="0"/>
              <a:lumOff val="0"/>
              <a:alphaOff val="0"/>
            </a:schemeClr>
          </a:effectRef>
          <a:fontRef idx="minor">
            <a:schemeClr val="lt1"/>
          </a:fontRef>
        </p:style>
        <p:txBody>
          <a:bodyPr spcFirstLastPara="0" vert="horz" wrap="square" lIns="34613" tIns="27470" rIns="34613" bIns="27470" numCol="1" spcCol="1270" anchor="ctr" anchorCtr="0">
            <a:noAutofit/>
          </a:bodyPr>
          <a:lstStyle/>
          <a:p>
            <a:pPr algn="ctr" defTabSz="500063">
              <a:lnSpc>
                <a:spcPct val="90000"/>
              </a:lnSpc>
              <a:spcAft>
                <a:spcPct val="35000"/>
              </a:spcAft>
            </a:pPr>
            <a:r>
              <a:rPr lang="en-US" sz="1000" dirty="0">
                <a:solidFill>
                  <a:schemeClr val="bg1"/>
                </a:solidFill>
                <a:latin typeface="Arial" panose="020B0604020202020204" pitchFamily="34" charset="0"/>
                <a:cs typeface="Arial" panose="020B0604020202020204" pitchFamily="34" charset="0"/>
              </a:rPr>
              <a:t>Patient needs to see doctor</a:t>
            </a:r>
          </a:p>
        </p:txBody>
      </p:sp>
      <p:sp>
        <p:nvSpPr>
          <p:cNvPr id="10" name="Freeform: Shape 9">
            <a:extLst>
              <a:ext uri="{FF2B5EF4-FFF2-40B4-BE49-F238E27FC236}">
                <a16:creationId xmlns:a16="http://schemas.microsoft.com/office/drawing/2014/main" id="{0FC523BD-43C4-E399-94C1-621001573A40}"/>
              </a:ext>
            </a:extLst>
          </p:cNvPr>
          <p:cNvSpPr/>
          <p:nvPr/>
        </p:nvSpPr>
        <p:spPr>
          <a:xfrm>
            <a:off x="1314511" y="4630942"/>
            <a:ext cx="1001750" cy="1021428"/>
          </a:xfrm>
          <a:custGeom>
            <a:avLst/>
            <a:gdLst>
              <a:gd name="connsiteX0" fmla="*/ 0 w 1697612"/>
              <a:gd name="connsiteY0" fmla="*/ 140018 h 1400175"/>
              <a:gd name="connsiteX1" fmla="*/ 140018 w 1697612"/>
              <a:gd name="connsiteY1" fmla="*/ 0 h 1400175"/>
              <a:gd name="connsiteX2" fmla="*/ 1557595 w 1697612"/>
              <a:gd name="connsiteY2" fmla="*/ 0 h 1400175"/>
              <a:gd name="connsiteX3" fmla="*/ 1697613 w 1697612"/>
              <a:gd name="connsiteY3" fmla="*/ 140018 h 1400175"/>
              <a:gd name="connsiteX4" fmla="*/ 1697612 w 1697612"/>
              <a:gd name="connsiteY4" fmla="*/ 1260158 h 1400175"/>
              <a:gd name="connsiteX5" fmla="*/ 1557594 w 1697612"/>
              <a:gd name="connsiteY5" fmla="*/ 1400176 h 1400175"/>
              <a:gd name="connsiteX6" fmla="*/ 140018 w 1697612"/>
              <a:gd name="connsiteY6" fmla="*/ 1400175 h 1400175"/>
              <a:gd name="connsiteX7" fmla="*/ 0 w 1697612"/>
              <a:gd name="connsiteY7" fmla="*/ 1260157 h 1400175"/>
              <a:gd name="connsiteX8" fmla="*/ 0 w 1697612"/>
              <a:gd name="connsiteY8" fmla="*/ 140018 h 140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7612" h="1400175">
                <a:moveTo>
                  <a:pt x="0" y="140018"/>
                </a:moveTo>
                <a:cubicBezTo>
                  <a:pt x="0" y="62688"/>
                  <a:pt x="62688" y="0"/>
                  <a:pt x="140018" y="0"/>
                </a:cubicBezTo>
                <a:lnTo>
                  <a:pt x="1557595" y="0"/>
                </a:lnTo>
                <a:cubicBezTo>
                  <a:pt x="1634925" y="0"/>
                  <a:pt x="1697613" y="62688"/>
                  <a:pt x="1697613" y="140018"/>
                </a:cubicBezTo>
                <a:cubicBezTo>
                  <a:pt x="1697613" y="513398"/>
                  <a:pt x="1697612" y="886778"/>
                  <a:pt x="1697612" y="1260158"/>
                </a:cubicBezTo>
                <a:cubicBezTo>
                  <a:pt x="1697612" y="1337488"/>
                  <a:pt x="1634924" y="1400176"/>
                  <a:pt x="1557594" y="1400176"/>
                </a:cubicBezTo>
                <a:lnTo>
                  <a:pt x="140018" y="1400175"/>
                </a:lnTo>
                <a:cubicBezTo>
                  <a:pt x="62688" y="1400175"/>
                  <a:pt x="0" y="1337487"/>
                  <a:pt x="0" y="1260157"/>
                </a:cubicBezTo>
                <a:lnTo>
                  <a:pt x="0" y="140018"/>
                </a:lnTo>
                <a:close/>
              </a:path>
            </a:pathLst>
          </a:custGeom>
          <a:ln>
            <a:solidFill>
              <a:schemeClr val="tx2"/>
            </a:solidFill>
          </a:ln>
        </p:spPr>
        <p:style>
          <a:lnRef idx="1">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9883" tIns="264911" rIns="39883" bIns="39883" numCol="1" spcCol="1270" anchor="t" anchorCtr="0">
            <a:noAutofit/>
          </a:bodyPr>
          <a:lstStyle/>
          <a:p>
            <a:pPr marL="128588" lvl="1" indent="-128588" defTabSz="366713">
              <a:spcBef>
                <a:spcPts val="300"/>
              </a:spcBef>
              <a:spcAft>
                <a:spcPts val="300"/>
              </a:spcAft>
              <a:buFont typeface="Arial" panose="020B0604020202020204" pitchFamily="34" charset="0"/>
              <a:buChar char="•"/>
            </a:pPr>
            <a:endParaRPr lang="en-US" sz="1000" dirty="0">
              <a:solidFill>
                <a:schemeClr val="accent1"/>
              </a:solidFill>
              <a:latin typeface="Arial" panose="020B0604020202020204" pitchFamily="34" charset="0"/>
              <a:cs typeface="Arial" panose="020B0604020202020204" pitchFamily="34" charset="0"/>
            </a:endParaRPr>
          </a:p>
        </p:txBody>
      </p:sp>
      <p:sp>
        <p:nvSpPr>
          <p:cNvPr id="11" name="Arrow: Circular 10">
            <a:extLst>
              <a:ext uri="{FF2B5EF4-FFF2-40B4-BE49-F238E27FC236}">
                <a16:creationId xmlns:a16="http://schemas.microsoft.com/office/drawing/2014/main" id="{E40C39F2-34A3-D0AF-0EFD-9A89EB7725A3}"/>
              </a:ext>
            </a:extLst>
          </p:cNvPr>
          <p:cNvSpPr/>
          <p:nvPr/>
        </p:nvSpPr>
        <p:spPr>
          <a:xfrm rot="19662684">
            <a:off x="1651602" y="2960373"/>
            <a:ext cx="1322235" cy="1323127"/>
          </a:xfrm>
          <a:prstGeom prst="circularArrow">
            <a:avLst>
              <a:gd name="adj1" fmla="val 2803"/>
              <a:gd name="adj2" fmla="val 342087"/>
              <a:gd name="adj3" fmla="val 19482402"/>
              <a:gd name="adj4" fmla="val 11578045"/>
              <a:gd name="adj5" fmla="val 3270"/>
            </a:avLst>
          </a:prstGeom>
          <a:solidFill>
            <a:schemeClr val="tx2"/>
          </a:solidFill>
          <a:ln>
            <a:noFill/>
          </a:ln>
          <a:effectLst/>
        </p:spPr>
        <p:style>
          <a:lnRef idx="0">
            <a:scrgbClr r="0" g="0" b="0"/>
          </a:lnRef>
          <a:fillRef idx="3">
            <a:scrgbClr r="0" g="0" b="0"/>
          </a:fillRef>
          <a:effectRef idx="2">
            <a:scrgbClr r="0" g="0" b="0"/>
          </a:effectRef>
          <a:fontRef idx="minor">
            <a:schemeClr val="lt1"/>
          </a:fontRef>
        </p:style>
        <p:txBody>
          <a:bodyPr/>
          <a:lstStyle/>
          <a:p>
            <a:endParaRPr lang="en-US"/>
          </a:p>
        </p:txBody>
      </p:sp>
      <p:sp>
        <p:nvSpPr>
          <p:cNvPr id="12" name="Freeform: Shape 11">
            <a:extLst>
              <a:ext uri="{FF2B5EF4-FFF2-40B4-BE49-F238E27FC236}">
                <a16:creationId xmlns:a16="http://schemas.microsoft.com/office/drawing/2014/main" id="{C80088A3-436D-9DBC-DB0C-302FDDDFA013}"/>
              </a:ext>
            </a:extLst>
          </p:cNvPr>
          <p:cNvSpPr/>
          <p:nvPr/>
        </p:nvSpPr>
        <p:spPr>
          <a:xfrm>
            <a:off x="1324327" y="3851059"/>
            <a:ext cx="965375" cy="789095"/>
          </a:xfrm>
          <a:custGeom>
            <a:avLst/>
            <a:gdLst>
              <a:gd name="connsiteX0" fmla="*/ 0 w 1508988"/>
              <a:gd name="connsiteY0" fmla="*/ 60008 h 600075"/>
              <a:gd name="connsiteX1" fmla="*/ 60008 w 1508988"/>
              <a:gd name="connsiteY1" fmla="*/ 0 h 600075"/>
              <a:gd name="connsiteX2" fmla="*/ 1448981 w 1508988"/>
              <a:gd name="connsiteY2" fmla="*/ 0 h 600075"/>
              <a:gd name="connsiteX3" fmla="*/ 1508989 w 1508988"/>
              <a:gd name="connsiteY3" fmla="*/ 60008 h 600075"/>
              <a:gd name="connsiteX4" fmla="*/ 1508988 w 1508988"/>
              <a:gd name="connsiteY4" fmla="*/ 540068 h 600075"/>
              <a:gd name="connsiteX5" fmla="*/ 1448980 w 1508988"/>
              <a:gd name="connsiteY5" fmla="*/ 600076 h 600075"/>
              <a:gd name="connsiteX6" fmla="*/ 60008 w 1508988"/>
              <a:gd name="connsiteY6" fmla="*/ 600075 h 600075"/>
              <a:gd name="connsiteX7" fmla="*/ 0 w 1508988"/>
              <a:gd name="connsiteY7" fmla="*/ 540067 h 600075"/>
              <a:gd name="connsiteX8" fmla="*/ 0 w 1508988"/>
              <a:gd name="connsiteY8" fmla="*/ 60008 h 60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8988" h="600075">
                <a:moveTo>
                  <a:pt x="0" y="60008"/>
                </a:moveTo>
                <a:cubicBezTo>
                  <a:pt x="0" y="26866"/>
                  <a:pt x="26866" y="0"/>
                  <a:pt x="60008" y="0"/>
                </a:cubicBezTo>
                <a:lnTo>
                  <a:pt x="1448981" y="0"/>
                </a:lnTo>
                <a:cubicBezTo>
                  <a:pt x="1482123" y="0"/>
                  <a:pt x="1508989" y="26866"/>
                  <a:pt x="1508989" y="60008"/>
                </a:cubicBezTo>
                <a:cubicBezTo>
                  <a:pt x="1508989" y="220028"/>
                  <a:pt x="1508988" y="380048"/>
                  <a:pt x="1508988" y="540068"/>
                </a:cubicBezTo>
                <a:cubicBezTo>
                  <a:pt x="1508988" y="573210"/>
                  <a:pt x="1482122" y="600076"/>
                  <a:pt x="1448980" y="600076"/>
                </a:cubicBezTo>
                <a:lnTo>
                  <a:pt x="60008" y="600075"/>
                </a:lnTo>
                <a:cubicBezTo>
                  <a:pt x="26866" y="600075"/>
                  <a:pt x="0" y="573209"/>
                  <a:pt x="0" y="540067"/>
                </a:cubicBezTo>
                <a:lnTo>
                  <a:pt x="0" y="60008"/>
                </a:lnTo>
                <a:close/>
              </a:path>
            </a:pathLst>
          </a:custGeom>
          <a:solidFill>
            <a:schemeClr val="tx2"/>
          </a:solidFill>
        </p:spPr>
        <p:style>
          <a:lnRef idx="0">
            <a:schemeClr val="lt1">
              <a:hueOff val="0"/>
              <a:satOff val="0"/>
              <a:lumOff val="0"/>
              <a:alphaOff val="0"/>
            </a:schemeClr>
          </a:lnRef>
          <a:fillRef idx="3">
            <a:scrgbClr r="0" g="0" b="0"/>
          </a:fillRef>
          <a:effectRef idx="2">
            <a:schemeClr val="accent5">
              <a:hueOff val="0"/>
              <a:satOff val="0"/>
              <a:lumOff val="0"/>
              <a:alphaOff val="0"/>
            </a:schemeClr>
          </a:effectRef>
          <a:fontRef idx="minor">
            <a:schemeClr val="lt1"/>
          </a:fontRef>
        </p:style>
        <p:txBody>
          <a:bodyPr spcFirstLastPara="0" vert="horz" wrap="square" lIns="34613" tIns="27470" rIns="34613" bIns="27470" numCol="1" spcCol="1270" anchor="ctr" anchorCtr="0">
            <a:noAutofit/>
          </a:bodyPr>
          <a:lstStyle/>
          <a:p>
            <a:pPr algn="ctr" defTabSz="500063">
              <a:lnSpc>
                <a:spcPct val="90000"/>
              </a:lnSpc>
              <a:spcAft>
                <a:spcPct val="35000"/>
              </a:spcAft>
            </a:pPr>
            <a:r>
              <a:rPr lang="en-US" sz="1000" dirty="0">
                <a:solidFill>
                  <a:schemeClr val="bg1"/>
                </a:solidFill>
                <a:latin typeface="Arial" panose="020B0604020202020204" pitchFamily="34" charset="0"/>
                <a:cs typeface="Arial" panose="020B0604020202020204" pitchFamily="34" charset="0"/>
              </a:rPr>
              <a:t>Patient calls </a:t>
            </a:r>
            <a:r>
              <a:rPr lang="en-US" sz="1000" dirty="0" err="1">
                <a:solidFill>
                  <a:schemeClr val="bg1"/>
                </a:solidFill>
                <a:latin typeface="Arial" panose="020B0604020202020204" pitchFamily="34" charset="0"/>
                <a:cs typeface="Arial" panose="020B0604020202020204" pitchFamily="34" charset="0"/>
              </a:rPr>
              <a:t>Odam</a:t>
            </a:r>
            <a:r>
              <a:rPr lang="en-US" sz="1000" dirty="0">
                <a:solidFill>
                  <a:schemeClr val="bg1"/>
                </a:solidFill>
                <a:latin typeface="Arial" panose="020B0604020202020204" pitchFamily="34" charset="0"/>
                <a:cs typeface="Arial" panose="020B0604020202020204" pitchFamily="34" charset="0"/>
              </a:rPr>
              <a:t> Medical Group</a:t>
            </a:r>
          </a:p>
        </p:txBody>
      </p:sp>
      <p:sp>
        <p:nvSpPr>
          <p:cNvPr id="13" name="Freeform: Shape 12">
            <a:extLst>
              <a:ext uri="{FF2B5EF4-FFF2-40B4-BE49-F238E27FC236}">
                <a16:creationId xmlns:a16="http://schemas.microsoft.com/office/drawing/2014/main" id="{1E19BEC0-C69A-1D94-058D-E1E751BF5396}"/>
              </a:ext>
            </a:extLst>
          </p:cNvPr>
          <p:cNvSpPr/>
          <p:nvPr/>
        </p:nvSpPr>
        <p:spPr>
          <a:xfrm>
            <a:off x="2614518" y="2117633"/>
            <a:ext cx="1008217" cy="1139498"/>
          </a:xfrm>
          <a:custGeom>
            <a:avLst/>
            <a:gdLst>
              <a:gd name="connsiteX0" fmla="*/ 0 w 1697612"/>
              <a:gd name="connsiteY0" fmla="*/ 140018 h 1400175"/>
              <a:gd name="connsiteX1" fmla="*/ 140018 w 1697612"/>
              <a:gd name="connsiteY1" fmla="*/ 0 h 1400175"/>
              <a:gd name="connsiteX2" fmla="*/ 1557595 w 1697612"/>
              <a:gd name="connsiteY2" fmla="*/ 0 h 1400175"/>
              <a:gd name="connsiteX3" fmla="*/ 1697613 w 1697612"/>
              <a:gd name="connsiteY3" fmla="*/ 140018 h 1400175"/>
              <a:gd name="connsiteX4" fmla="*/ 1697612 w 1697612"/>
              <a:gd name="connsiteY4" fmla="*/ 1260158 h 1400175"/>
              <a:gd name="connsiteX5" fmla="*/ 1557594 w 1697612"/>
              <a:gd name="connsiteY5" fmla="*/ 1400176 h 1400175"/>
              <a:gd name="connsiteX6" fmla="*/ 140018 w 1697612"/>
              <a:gd name="connsiteY6" fmla="*/ 1400175 h 1400175"/>
              <a:gd name="connsiteX7" fmla="*/ 0 w 1697612"/>
              <a:gd name="connsiteY7" fmla="*/ 1260157 h 1400175"/>
              <a:gd name="connsiteX8" fmla="*/ 0 w 1697612"/>
              <a:gd name="connsiteY8" fmla="*/ 140018 h 140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7612" h="1400175">
                <a:moveTo>
                  <a:pt x="0" y="140018"/>
                </a:moveTo>
                <a:cubicBezTo>
                  <a:pt x="0" y="62688"/>
                  <a:pt x="62688" y="0"/>
                  <a:pt x="140018" y="0"/>
                </a:cubicBezTo>
                <a:lnTo>
                  <a:pt x="1557595" y="0"/>
                </a:lnTo>
                <a:cubicBezTo>
                  <a:pt x="1634925" y="0"/>
                  <a:pt x="1697613" y="62688"/>
                  <a:pt x="1697613" y="140018"/>
                </a:cubicBezTo>
                <a:cubicBezTo>
                  <a:pt x="1697613" y="513398"/>
                  <a:pt x="1697612" y="886778"/>
                  <a:pt x="1697612" y="1260158"/>
                </a:cubicBezTo>
                <a:cubicBezTo>
                  <a:pt x="1697612" y="1337488"/>
                  <a:pt x="1634924" y="1400176"/>
                  <a:pt x="1557594" y="1400176"/>
                </a:cubicBezTo>
                <a:lnTo>
                  <a:pt x="140018" y="1400175"/>
                </a:lnTo>
                <a:cubicBezTo>
                  <a:pt x="62688" y="1400175"/>
                  <a:pt x="0" y="1337487"/>
                  <a:pt x="0" y="1260157"/>
                </a:cubicBezTo>
                <a:lnTo>
                  <a:pt x="0" y="140018"/>
                </a:lnTo>
                <a:close/>
              </a:path>
            </a:pathLst>
          </a:custGeom>
          <a:ln>
            <a:solidFill>
              <a:schemeClr val="tx2"/>
            </a:solidFill>
          </a:ln>
        </p:spPr>
        <p:style>
          <a:lnRef idx="1">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9883" tIns="39883" rIns="39883" bIns="264911" numCol="1" spcCol="1270" anchor="ctr" anchorCtr="0">
            <a:noAutofit/>
          </a:bodyPr>
          <a:lstStyle/>
          <a:p>
            <a:pPr marL="0" lvl="1" defTabSz="366713">
              <a:lnSpc>
                <a:spcPct val="90000"/>
              </a:lnSpc>
              <a:spcAft>
                <a:spcPct val="15000"/>
              </a:spcAft>
            </a:pPr>
            <a:endParaRPr lang="en-US" sz="1000" dirty="0">
              <a:solidFill>
                <a:schemeClr val="accent1"/>
              </a:solidFill>
              <a:latin typeface="Arial" panose="020B0604020202020204" pitchFamily="34" charset="0"/>
              <a:cs typeface="Arial" panose="020B0604020202020204" pitchFamily="34" charset="0"/>
            </a:endParaRPr>
          </a:p>
        </p:txBody>
      </p:sp>
      <p:sp>
        <p:nvSpPr>
          <p:cNvPr id="14" name="Shape 13">
            <a:extLst>
              <a:ext uri="{FF2B5EF4-FFF2-40B4-BE49-F238E27FC236}">
                <a16:creationId xmlns:a16="http://schemas.microsoft.com/office/drawing/2014/main" id="{53C0E486-AACF-5547-03AB-F2F7936BF66A}"/>
              </a:ext>
            </a:extLst>
          </p:cNvPr>
          <p:cNvSpPr/>
          <p:nvPr/>
        </p:nvSpPr>
        <p:spPr>
          <a:xfrm rot="3164322">
            <a:off x="611602" y="3151440"/>
            <a:ext cx="1135057" cy="1529298"/>
          </a:xfrm>
          <a:prstGeom prst="leftCircularArrow">
            <a:avLst>
              <a:gd name="adj1" fmla="val 3128"/>
              <a:gd name="adj2" fmla="val 384758"/>
              <a:gd name="adj3" fmla="val 2160269"/>
              <a:gd name="adj4" fmla="val 9024489"/>
              <a:gd name="adj5" fmla="val 3650"/>
            </a:avLst>
          </a:prstGeom>
          <a:solidFill>
            <a:schemeClr val="tx2"/>
          </a:solidFill>
          <a:effectLst/>
        </p:spPr>
        <p:style>
          <a:lnRef idx="0">
            <a:schemeClr val="accent5">
              <a:tint val="60000"/>
              <a:hueOff val="0"/>
              <a:satOff val="0"/>
              <a:lumOff val="0"/>
              <a:alphaOff val="0"/>
            </a:schemeClr>
          </a:lnRef>
          <a:fillRef idx="3">
            <a:scrgbClr r="0" g="0" b="0"/>
          </a:fillRef>
          <a:effectRef idx="2">
            <a:scrgbClr r="0" g="0" b="0"/>
          </a:effectRef>
          <a:fontRef idx="minor">
            <a:schemeClr val="lt1"/>
          </a:fontRef>
        </p:style>
        <p:txBody>
          <a:bodyPr/>
          <a:lstStyle/>
          <a:p>
            <a:endParaRPr lang="en-US"/>
          </a:p>
        </p:txBody>
      </p:sp>
      <p:sp>
        <p:nvSpPr>
          <p:cNvPr id="15" name="Freeform: Shape 14">
            <a:extLst>
              <a:ext uri="{FF2B5EF4-FFF2-40B4-BE49-F238E27FC236}">
                <a16:creationId xmlns:a16="http://schemas.microsoft.com/office/drawing/2014/main" id="{4A5A695B-FE09-47B9-A1D1-3BD268F1F855}"/>
              </a:ext>
            </a:extLst>
          </p:cNvPr>
          <p:cNvSpPr/>
          <p:nvPr/>
        </p:nvSpPr>
        <p:spPr>
          <a:xfrm>
            <a:off x="2577641" y="3197740"/>
            <a:ext cx="1081970" cy="1097773"/>
          </a:xfrm>
          <a:custGeom>
            <a:avLst/>
            <a:gdLst>
              <a:gd name="connsiteX0" fmla="*/ 0 w 1508988"/>
              <a:gd name="connsiteY0" fmla="*/ 60008 h 600075"/>
              <a:gd name="connsiteX1" fmla="*/ 60008 w 1508988"/>
              <a:gd name="connsiteY1" fmla="*/ 0 h 600075"/>
              <a:gd name="connsiteX2" fmla="*/ 1448981 w 1508988"/>
              <a:gd name="connsiteY2" fmla="*/ 0 h 600075"/>
              <a:gd name="connsiteX3" fmla="*/ 1508989 w 1508988"/>
              <a:gd name="connsiteY3" fmla="*/ 60008 h 600075"/>
              <a:gd name="connsiteX4" fmla="*/ 1508988 w 1508988"/>
              <a:gd name="connsiteY4" fmla="*/ 540068 h 600075"/>
              <a:gd name="connsiteX5" fmla="*/ 1448980 w 1508988"/>
              <a:gd name="connsiteY5" fmla="*/ 600076 h 600075"/>
              <a:gd name="connsiteX6" fmla="*/ 60008 w 1508988"/>
              <a:gd name="connsiteY6" fmla="*/ 600075 h 600075"/>
              <a:gd name="connsiteX7" fmla="*/ 0 w 1508988"/>
              <a:gd name="connsiteY7" fmla="*/ 540067 h 600075"/>
              <a:gd name="connsiteX8" fmla="*/ 0 w 1508988"/>
              <a:gd name="connsiteY8" fmla="*/ 60008 h 60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8988" h="600075">
                <a:moveTo>
                  <a:pt x="0" y="60008"/>
                </a:moveTo>
                <a:cubicBezTo>
                  <a:pt x="0" y="26866"/>
                  <a:pt x="26866" y="0"/>
                  <a:pt x="60008" y="0"/>
                </a:cubicBezTo>
                <a:lnTo>
                  <a:pt x="1448981" y="0"/>
                </a:lnTo>
                <a:cubicBezTo>
                  <a:pt x="1482123" y="0"/>
                  <a:pt x="1508989" y="26866"/>
                  <a:pt x="1508989" y="60008"/>
                </a:cubicBezTo>
                <a:cubicBezTo>
                  <a:pt x="1508989" y="220028"/>
                  <a:pt x="1508988" y="380048"/>
                  <a:pt x="1508988" y="540068"/>
                </a:cubicBezTo>
                <a:cubicBezTo>
                  <a:pt x="1508988" y="573210"/>
                  <a:pt x="1482122" y="600076"/>
                  <a:pt x="1448980" y="600076"/>
                </a:cubicBezTo>
                <a:lnTo>
                  <a:pt x="60008" y="600075"/>
                </a:lnTo>
                <a:cubicBezTo>
                  <a:pt x="26866" y="600075"/>
                  <a:pt x="0" y="573209"/>
                  <a:pt x="0" y="540067"/>
                </a:cubicBezTo>
                <a:lnTo>
                  <a:pt x="0" y="60008"/>
                </a:lnTo>
                <a:close/>
              </a:path>
            </a:pathLst>
          </a:custGeom>
          <a:solidFill>
            <a:schemeClr val="tx2"/>
          </a:solidFill>
        </p:spPr>
        <p:style>
          <a:lnRef idx="0">
            <a:schemeClr val="lt1">
              <a:hueOff val="0"/>
              <a:satOff val="0"/>
              <a:lumOff val="0"/>
              <a:alphaOff val="0"/>
            </a:schemeClr>
          </a:lnRef>
          <a:fillRef idx="3">
            <a:scrgbClr r="0" g="0" b="0"/>
          </a:fillRef>
          <a:effectRef idx="2">
            <a:schemeClr val="accent5">
              <a:hueOff val="0"/>
              <a:satOff val="0"/>
              <a:lumOff val="0"/>
              <a:alphaOff val="0"/>
            </a:schemeClr>
          </a:effectRef>
          <a:fontRef idx="minor">
            <a:schemeClr val="lt1"/>
          </a:fontRef>
        </p:style>
        <p:txBody>
          <a:bodyPr spcFirstLastPara="0" vert="horz" wrap="square" lIns="34613" tIns="27470" rIns="34613" bIns="27470" numCol="1" spcCol="1270" anchor="ctr" anchorCtr="0">
            <a:noAutofit/>
          </a:bodyPr>
          <a:lstStyle/>
          <a:p>
            <a:pPr algn="ctr" defTabSz="500063">
              <a:lnSpc>
                <a:spcPct val="90000"/>
              </a:lnSpc>
              <a:spcAft>
                <a:spcPct val="35000"/>
              </a:spcAft>
            </a:pPr>
            <a:r>
              <a:rPr lang="en-US" sz="1000" dirty="0" err="1">
                <a:solidFill>
                  <a:schemeClr val="bg1"/>
                </a:solidFill>
                <a:latin typeface="Arial" panose="020B0604020202020204" pitchFamily="34" charset="0"/>
                <a:cs typeface="Arial" panose="020B0604020202020204" pitchFamily="34" charset="0"/>
              </a:rPr>
              <a:t>Odam</a:t>
            </a:r>
            <a:r>
              <a:rPr lang="en-US" sz="1000" dirty="0">
                <a:solidFill>
                  <a:schemeClr val="bg1"/>
                </a:solidFill>
                <a:latin typeface="Arial" panose="020B0604020202020204" pitchFamily="34" charset="0"/>
                <a:cs typeface="Arial" panose="020B0604020202020204" pitchFamily="34" charset="0"/>
              </a:rPr>
              <a:t> Medical Group schedules appointment for patient’s home</a:t>
            </a:r>
          </a:p>
        </p:txBody>
      </p:sp>
      <p:sp>
        <p:nvSpPr>
          <p:cNvPr id="16" name="Freeform: Shape 15">
            <a:extLst>
              <a:ext uri="{FF2B5EF4-FFF2-40B4-BE49-F238E27FC236}">
                <a16:creationId xmlns:a16="http://schemas.microsoft.com/office/drawing/2014/main" id="{FEC7A858-434F-6E1F-C91A-72A5D56EDED3}"/>
              </a:ext>
            </a:extLst>
          </p:cNvPr>
          <p:cNvSpPr/>
          <p:nvPr/>
        </p:nvSpPr>
        <p:spPr>
          <a:xfrm>
            <a:off x="3855921" y="4610762"/>
            <a:ext cx="1064527" cy="1139499"/>
          </a:xfrm>
          <a:custGeom>
            <a:avLst/>
            <a:gdLst>
              <a:gd name="connsiteX0" fmla="*/ 0 w 1697612"/>
              <a:gd name="connsiteY0" fmla="*/ 140018 h 1400175"/>
              <a:gd name="connsiteX1" fmla="*/ 140018 w 1697612"/>
              <a:gd name="connsiteY1" fmla="*/ 0 h 1400175"/>
              <a:gd name="connsiteX2" fmla="*/ 1557595 w 1697612"/>
              <a:gd name="connsiteY2" fmla="*/ 0 h 1400175"/>
              <a:gd name="connsiteX3" fmla="*/ 1697613 w 1697612"/>
              <a:gd name="connsiteY3" fmla="*/ 140018 h 1400175"/>
              <a:gd name="connsiteX4" fmla="*/ 1697612 w 1697612"/>
              <a:gd name="connsiteY4" fmla="*/ 1260158 h 1400175"/>
              <a:gd name="connsiteX5" fmla="*/ 1557594 w 1697612"/>
              <a:gd name="connsiteY5" fmla="*/ 1400176 h 1400175"/>
              <a:gd name="connsiteX6" fmla="*/ 140018 w 1697612"/>
              <a:gd name="connsiteY6" fmla="*/ 1400175 h 1400175"/>
              <a:gd name="connsiteX7" fmla="*/ 0 w 1697612"/>
              <a:gd name="connsiteY7" fmla="*/ 1260157 h 1400175"/>
              <a:gd name="connsiteX8" fmla="*/ 0 w 1697612"/>
              <a:gd name="connsiteY8" fmla="*/ 140018 h 140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7612" h="1400175">
                <a:moveTo>
                  <a:pt x="0" y="140018"/>
                </a:moveTo>
                <a:cubicBezTo>
                  <a:pt x="0" y="62688"/>
                  <a:pt x="62688" y="0"/>
                  <a:pt x="140018" y="0"/>
                </a:cubicBezTo>
                <a:lnTo>
                  <a:pt x="1557595" y="0"/>
                </a:lnTo>
                <a:cubicBezTo>
                  <a:pt x="1634925" y="0"/>
                  <a:pt x="1697613" y="62688"/>
                  <a:pt x="1697613" y="140018"/>
                </a:cubicBezTo>
                <a:cubicBezTo>
                  <a:pt x="1697613" y="513398"/>
                  <a:pt x="1697612" y="886778"/>
                  <a:pt x="1697612" y="1260158"/>
                </a:cubicBezTo>
                <a:cubicBezTo>
                  <a:pt x="1697612" y="1337488"/>
                  <a:pt x="1634924" y="1400176"/>
                  <a:pt x="1557594" y="1400176"/>
                </a:cubicBezTo>
                <a:lnTo>
                  <a:pt x="140018" y="1400175"/>
                </a:lnTo>
                <a:cubicBezTo>
                  <a:pt x="62688" y="1400175"/>
                  <a:pt x="0" y="1337487"/>
                  <a:pt x="0" y="1260157"/>
                </a:cubicBezTo>
                <a:lnTo>
                  <a:pt x="0" y="140018"/>
                </a:lnTo>
                <a:close/>
              </a:path>
            </a:pathLst>
          </a:custGeom>
          <a:ln>
            <a:solidFill>
              <a:schemeClr val="tx2"/>
            </a:solidFill>
          </a:ln>
        </p:spPr>
        <p:style>
          <a:lnRef idx="1">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9883" tIns="264911" rIns="39883" bIns="39883" numCol="1" spcCol="1270" anchor="t" anchorCtr="0">
            <a:noAutofit/>
          </a:bodyPr>
          <a:lstStyle/>
          <a:p>
            <a:pPr marL="128588" lvl="1" indent="-128588" defTabSz="366713">
              <a:spcBef>
                <a:spcPts val="300"/>
              </a:spcBef>
              <a:spcAft>
                <a:spcPts val="300"/>
              </a:spcAft>
              <a:buFont typeface="Arial" panose="020B0604020202020204" pitchFamily="34" charset="0"/>
              <a:buChar char="•"/>
            </a:pPr>
            <a:endParaRPr lang="en-US" sz="1000" dirty="0">
              <a:solidFill>
                <a:schemeClr val="accent1"/>
              </a:solidFill>
              <a:latin typeface="Arial" panose="020B0604020202020204" pitchFamily="34" charset="0"/>
              <a:cs typeface="Arial" panose="020B0604020202020204" pitchFamily="34" charset="0"/>
            </a:endParaRPr>
          </a:p>
        </p:txBody>
      </p:sp>
      <p:sp>
        <p:nvSpPr>
          <p:cNvPr id="17" name="Arrow: Circular 16">
            <a:extLst>
              <a:ext uri="{FF2B5EF4-FFF2-40B4-BE49-F238E27FC236}">
                <a16:creationId xmlns:a16="http://schemas.microsoft.com/office/drawing/2014/main" id="{4346C7F0-2440-0AF1-333B-8CA6108B97AD}"/>
              </a:ext>
            </a:extLst>
          </p:cNvPr>
          <p:cNvSpPr/>
          <p:nvPr/>
        </p:nvSpPr>
        <p:spPr>
          <a:xfrm rot="3247189">
            <a:off x="2935554" y="3004226"/>
            <a:ext cx="1617601" cy="1484799"/>
          </a:xfrm>
          <a:prstGeom prst="circularArrow">
            <a:avLst>
              <a:gd name="adj1" fmla="val 2803"/>
              <a:gd name="adj2" fmla="val 342087"/>
              <a:gd name="adj3" fmla="val 19482402"/>
              <a:gd name="adj4" fmla="val 12575511"/>
              <a:gd name="adj5" fmla="val 3270"/>
            </a:avLst>
          </a:prstGeom>
          <a:solidFill>
            <a:schemeClr val="tx2"/>
          </a:solidFill>
          <a:effectLst/>
        </p:spPr>
        <p:style>
          <a:lnRef idx="0">
            <a:schemeClr val="accent5">
              <a:tint val="60000"/>
              <a:hueOff val="0"/>
              <a:satOff val="0"/>
              <a:lumOff val="0"/>
              <a:alphaOff val="0"/>
            </a:schemeClr>
          </a:lnRef>
          <a:fillRef idx="3">
            <a:scrgbClr r="0" g="0" b="0"/>
          </a:fillRef>
          <a:effectRef idx="2">
            <a:scrgbClr r="0" g="0" b="0"/>
          </a:effectRef>
          <a:fontRef idx="minor">
            <a:schemeClr val="lt1"/>
          </a:fontRef>
        </p:style>
        <p:txBody>
          <a:bodyPr/>
          <a:lstStyle/>
          <a:p>
            <a:endParaRPr lang="en-US"/>
          </a:p>
        </p:txBody>
      </p:sp>
      <p:sp>
        <p:nvSpPr>
          <p:cNvPr id="18" name="Freeform: Shape 17">
            <a:extLst>
              <a:ext uri="{FF2B5EF4-FFF2-40B4-BE49-F238E27FC236}">
                <a16:creationId xmlns:a16="http://schemas.microsoft.com/office/drawing/2014/main" id="{90D949A9-351C-CFED-E5D4-77462E8CD688}"/>
              </a:ext>
            </a:extLst>
          </p:cNvPr>
          <p:cNvSpPr/>
          <p:nvPr/>
        </p:nvSpPr>
        <p:spPr>
          <a:xfrm>
            <a:off x="3883675" y="4083001"/>
            <a:ext cx="1008217" cy="617329"/>
          </a:xfrm>
          <a:custGeom>
            <a:avLst/>
            <a:gdLst>
              <a:gd name="connsiteX0" fmla="*/ 0 w 1508988"/>
              <a:gd name="connsiteY0" fmla="*/ 60008 h 600075"/>
              <a:gd name="connsiteX1" fmla="*/ 60008 w 1508988"/>
              <a:gd name="connsiteY1" fmla="*/ 0 h 600075"/>
              <a:gd name="connsiteX2" fmla="*/ 1448981 w 1508988"/>
              <a:gd name="connsiteY2" fmla="*/ 0 h 600075"/>
              <a:gd name="connsiteX3" fmla="*/ 1508989 w 1508988"/>
              <a:gd name="connsiteY3" fmla="*/ 60008 h 600075"/>
              <a:gd name="connsiteX4" fmla="*/ 1508988 w 1508988"/>
              <a:gd name="connsiteY4" fmla="*/ 540068 h 600075"/>
              <a:gd name="connsiteX5" fmla="*/ 1448980 w 1508988"/>
              <a:gd name="connsiteY5" fmla="*/ 600076 h 600075"/>
              <a:gd name="connsiteX6" fmla="*/ 60008 w 1508988"/>
              <a:gd name="connsiteY6" fmla="*/ 600075 h 600075"/>
              <a:gd name="connsiteX7" fmla="*/ 0 w 1508988"/>
              <a:gd name="connsiteY7" fmla="*/ 540067 h 600075"/>
              <a:gd name="connsiteX8" fmla="*/ 0 w 1508988"/>
              <a:gd name="connsiteY8" fmla="*/ 60008 h 60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8988" h="600075">
                <a:moveTo>
                  <a:pt x="0" y="60008"/>
                </a:moveTo>
                <a:cubicBezTo>
                  <a:pt x="0" y="26866"/>
                  <a:pt x="26866" y="0"/>
                  <a:pt x="60008" y="0"/>
                </a:cubicBezTo>
                <a:lnTo>
                  <a:pt x="1448981" y="0"/>
                </a:lnTo>
                <a:cubicBezTo>
                  <a:pt x="1482123" y="0"/>
                  <a:pt x="1508989" y="26866"/>
                  <a:pt x="1508989" y="60008"/>
                </a:cubicBezTo>
                <a:cubicBezTo>
                  <a:pt x="1508989" y="220028"/>
                  <a:pt x="1508988" y="380048"/>
                  <a:pt x="1508988" y="540068"/>
                </a:cubicBezTo>
                <a:cubicBezTo>
                  <a:pt x="1508988" y="573210"/>
                  <a:pt x="1482122" y="600076"/>
                  <a:pt x="1448980" y="600076"/>
                </a:cubicBezTo>
                <a:lnTo>
                  <a:pt x="60008" y="600075"/>
                </a:lnTo>
                <a:cubicBezTo>
                  <a:pt x="26866" y="600075"/>
                  <a:pt x="0" y="573209"/>
                  <a:pt x="0" y="540067"/>
                </a:cubicBezTo>
                <a:lnTo>
                  <a:pt x="0" y="60008"/>
                </a:lnTo>
                <a:close/>
              </a:path>
            </a:pathLst>
          </a:custGeom>
          <a:solidFill>
            <a:schemeClr val="tx2"/>
          </a:solidFill>
        </p:spPr>
        <p:style>
          <a:lnRef idx="0">
            <a:schemeClr val="lt1">
              <a:hueOff val="0"/>
              <a:satOff val="0"/>
              <a:lumOff val="0"/>
              <a:alphaOff val="0"/>
            </a:schemeClr>
          </a:lnRef>
          <a:fillRef idx="3">
            <a:scrgbClr r="0" g="0" b="0"/>
          </a:fillRef>
          <a:effectRef idx="2">
            <a:schemeClr val="accent5">
              <a:hueOff val="0"/>
              <a:satOff val="0"/>
              <a:lumOff val="0"/>
              <a:alphaOff val="0"/>
            </a:schemeClr>
          </a:effectRef>
          <a:fontRef idx="minor">
            <a:schemeClr val="lt1"/>
          </a:fontRef>
        </p:style>
        <p:txBody>
          <a:bodyPr spcFirstLastPara="0" vert="horz" wrap="square" lIns="34613" tIns="27470" rIns="34613" bIns="27470" numCol="1" spcCol="1270" anchor="ctr" anchorCtr="0">
            <a:noAutofit/>
          </a:bodyPr>
          <a:lstStyle/>
          <a:p>
            <a:pPr algn="ctr" defTabSz="500063">
              <a:lnSpc>
                <a:spcPct val="90000"/>
              </a:lnSpc>
              <a:spcAft>
                <a:spcPct val="35000"/>
              </a:spcAft>
            </a:pPr>
            <a:r>
              <a:rPr lang="en-US" sz="1000" dirty="0">
                <a:solidFill>
                  <a:schemeClr val="bg1"/>
                </a:solidFill>
                <a:latin typeface="Arial" panose="020B0604020202020204" pitchFamily="34" charset="0"/>
                <a:cs typeface="Arial" panose="020B0604020202020204" pitchFamily="34" charset="0"/>
              </a:rPr>
              <a:t>Mobile clinic hits the road</a:t>
            </a:r>
          </a:p>
        </p:txBody>
      </p:sp>
      <p:sp>
        <p:nvSpPr>
          <p:cNvPr id="19" name="Freeform: Shape 18">
            <a:extLst>
              <a:ext uri="{FF2B5EF4-FFF2-40B4-BE49-F238E27FC236}">
                <a16:creationId xmlns:a16="http://schemas.microsoft.com/office/drawing/2014/main" id="{FBD6683F-77CE-E2B4-765E-3DAC161AA5FC}"/>
              </a:ext>
            </a:extLst>
          </p:cNvPr>
          <p:cNvSpPr/>
          <p:nvPr/>
        </p:nvSpPr>
        <p:spPr>
          <a:xfrm>
            <a:off x="5218697" y="1987602"/>
            <a:ext cx="1058503" cy="1357163"/>
          </a:xfrm>
          <a:custGeom>
            <a:avLst/>
            <a:gdLst>
              <a:gd name="connsiteX0" fmla="*/ 0 w 1697612"/>
              <a:gd name="connsiteY0" fmla="*/ 140018 h 1400175"/>
              <a:gd name="connsiteX1" fmla="*/ 140018 w 1697612"/>
              <a:gd name="connsiteY1" fmla="*/ 0 h 1400175"/>
              <a:gd name="connsiteX2" fmla="*/ 1557595 w 1697612"/>
              <a:gd name="connsiteY2" fmla="*/ 0 h 1400175"/>
              <a:gd name="connsiteX3" fmla="*/ 1697613 w 1697612"/>
              <a:gd name="connsiteY3" fmla="*/ 140018 h 1400175"/>
              <a:gd name="connsiteX4" fmla="*/ 1697612 w 1697612"/>
              <a:gd name="connsiteY4" fmla="*/ 1260158 h 1400175"/>
              <a:gd name="connsiteX5" fmla="*/ 1557594 w 1697612"/>
              <a:gd name="connsiteY5" fmla="*/ 1400176 h 1400175"/>
              <a:gd name="connsiteX6" fmla="*/ 140018 w 1697612"/>
              <a:gd name="connsiteY6" fmla="*/ 1400175 h 1400175"/>
              <a:gd name="connsiteX7" fmla="*/ 0 w 1697612"/>
              <a:gd name="connsiteY7" fmla="*/ 1260157 h 1400175"/>
              <a:gd name="connsiteX8" fmla="*/ 0 w 1697612"/>
              <a:gd name="connsiteY8" fmla="*/ 140018 h 140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7612" h="1400175">
                <a:moveTo>
                  <a:pt x="0" y="140018"/>
                </a:moveTo>
                <a:cubicBezTo>
                  <a:pt x="0" y="62688"/>
                  <a:pt x="62688" y="0"/>
                  <a:pt x="140018" y="0"/>
                </a:cubicBezTo>
                <a:lnTo>
                  <a:pt x="1557595" y="0"/>
                </a:lnTo>
                <a:cubicBezTo>
                  <a:pt x="1634925" y="0"/>
                  <a:pt x="1697613" y="62688"/>
                  <a:pt x="1697613" y="140018"/>
                </a:cubicBezTo>
                <a:cubicBezTo>
                  <a:pt x="1697613" y="513398"/>
                  <a:pt x="1697612" y="886778"/>
                  <a:pt x="1697612" y="1260158"/>
                </a:cubicBezTo>
                <a:cubicBezTo>
                  <a:pt x="1697612" y="1337488"/>
                  <a:pt x="1634924" y="1400176"/>
                  <a:pt x="1557594" y="1400176"/>
                </a:cubicBezTo>
                <a:lnTo>
                  <a:pt x="140018" y="1400175"/>
                </a:lnTo>
                <a:cubicBezTo>
                  <a:pt x="62688" y="1400175"/>
                  <a:pt x="0" y="1337487"/>
                  <a:pt x="0" y="1260157"/>
                </a:cubicBezTo>
                <a:lnTo>
                  <a:pt x="0" y="140018"/>
                </a:lnTo>
                <a:close/>
              </a:path>
            </a:pathLst>
          </a:custGeom>
          <a:ln>
            <a:solidFill>
              <a:schemeClr val="tx2"/>
            </a:solidFill>
          </a:ln>
        </p:spPr>
        <p:style>
          <a:lnRef idx="1">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9883" tIns="39883" rIns="39883" bIns="264911" numCol="1" spcCol="1270" anchor="ctr" anchorCtr="0">
            <a:noAutofit/>
          </a:bodyPr>
          <a:lstStyle/>
          <a:p>
            <a:pPr marL="128588" lvl="1" indent="-128588" defTabSz="366713">
              <a:spcBef>
                <a:spcPts val="300"/>
              </a:spcBef>
              <a:spcAft>
                <a:spcPts val="300"/>
              </a:spcAft>
              <a:buFont typeface="Arial" panose="020B0604020202020204" pitchFamily="34" charset="0"/>
              <a:buChar char="•"/>
            </a:pPr>
            <a:endParaRPr lang="en-US" sz="1000" dirty="0">
              <a:solidFill>
                <a:schemeClr val="accent1"/>
              </a:solidFill>
              <a:latin typeface="Arial" panose="020B0604020202020204" pitchFamily="34" charset="0"/>
              <a:cs typeface="Arial" panose="020B0604020202020204" pitchFamily="34" charset="0"/>
            </a:endParaRPr>
          </a:p>
        </p:txBody>
      </p:sp>
      <p:sp>
        <p:nvSpPr>
          <p:cNvPr id="20" name="Freeform: Shape 19">
            <a:extLst>
              <a:ext uri="{FF2B5EF4-FFF2-40B4-BE49-F238E27FC236}">
                <a16:creationId xmlns:a16="http://schemas.microsoft.com/office/drawing/2014/main" id="{6797DDE5-F31C-9966-44C3-46E048339A32}"/>
              </a:ext>
            </a:extLst>
          </p:cNvPr>
          <p:cNvSpPr/>
          <p:nvPr/>
        </p:nvSpPr>
        <p:spPr>
          <a:xfrm>
            <a:off x="5233762" y="3344764"/>
            <a:ext cx="1058503" cy="1380535"/>
          </a:xfrm>
          <a:custGeom>
            <a:avLst/>
            <a:gdLst>
              <a:gd name="connsiteX0" fmla="*/ 0 w 1508988"/>
              <a:gd name="connsiteY0" fmla="*/ 60008 h 600075"/>
              <a:gd name="connsiteX1" fmla="*/ 60008 w 1508988"/>
              <a:gd name="connsiteY1" fmla="*/ 0 h 600075"/>
              <a:gd name="connsiteX2" fmla="*/ 1448981 w 1508988"/>
              <a:gd name="connsiteY2" fmla="*/ 0 h 600075"/>
              <a:gd name="connsiteX3" fmla="*/ 1508989 w 1508988"/>
              <a:gd name="connsiteY3" fmla="*/ 60008 h 600075"/>
              <a:gd name="connsiteX4" fmla="*/ 1508988 w 1508988"/>
              <a:gd name="connsiteY4" fmla="*/ 540068 h 600075"/>
              <a:gd name="connsiteX5" fmla="*/ 1448980 w 1508988"/>
              <a:gd name="connsiteY5" fmla="*/ 600076 h 600075"/>
              <a:gd name="connsiteX6" fmla="*/ 60008 w 1508988"/>
              <a:gd name="connsiteY6" fmla="*/ 600075 h 600075"/>
              <a:gd name="connsiteX7" fmla="*/ 0 w 1508988"/>
              <a:gd name="connsiteY7" fmla="*/ 540067 h 600075"/>
              <a:gd name="connsiteX8" fmla="*/ 0 w 1508988"/>
              <a:gd name="connsiteY8" fmla="*/ 60008 h 60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8988" h="600075">
                <a:moveTo>
                  <a:pt x="0" y="60008"/>
                </a:moveTo>
                <a:cubicBezTo>
                  <a:pt x="0" y="26866"/>
                  <a:pt x="26866" y="0"/>
                  <a:pt x="60008" y="0"/>
                </a:cubicBezTo>
                <a:lnTo>
                  <a:pt x="1448981" y="0"/>
                </a:lnTo>
                <a:cubicBezTo>
                  <a:pt x="1482123" y="0"/>
                  <a:pt x="1508989" y="26866"/>
                  <a:pt x="1508989" y="60008"/>
                </a:cubicBezTo>
                <a:cubicBezTo>
                  <a:pt x="1508989" y="220028"/>
                  <a:pt x="1508988" y="380048"/>
                  <a:pt x="1508988" y="540068"/>
                </a:cubicBezTo>
                <a:cubicBezTo>
                  <a:pt x="1508988" y="573210"/>
                  <a:pt x="1482122" y="600076"/>
                  <a:pt x="1448980" y="600076"/>
                </a:cubicBezTo>
                <a:lnTo>
                  <a:pt x="60008" y="600075"/>
                </a:lnTo>
                <a:cubicBezTo>
                  <a:pt x="26866" y="600075"/>
                  <a:pt x="0" y="573209"/>
                  <a:pt x="0" y="540067"/>
                </a:cubicBezTo>
                <a:lnTo>
                  <a:pt x="0" y="60008"/>
                </a:lnTo>
                <a:close/>
              </a:path>
            </a:pathLst>
          </a:custGeom>
          <a:solidFill>
            <a:schemeClr val="tx2"/>
          </a:solidFill>
        </p:spPr>
        <p:style>
          <a:lnRef idx="0">
            <a:schemeClr val="lt1">
              <a:hueOff val="0"/>
              <a:satOff val="0"/>
              <a:lumOff val="0"/>
              <a:alphaOff val="0"/>
            </a:schemeClr>
          </a:lnRef>
          <a:fillRef idx="3">
            <a:scrgbClr r="0" g="0" b="0"/>
          </a:fillRef>
          <a:effectRef idx="2">
            <a:schemeClr val="accent5">
              <a:hueOff val="0"/>
              <a:satOff val="0"/>
              <a:lumOff val="0"/>
              <a:alphaOff val="0"/>
            </a:schemeClr>
          </a:effectRef>
          <a:fontRef idx="minor">
            <a:schemeClr val="lt1"/>
          </a:fontRef>
        </p:style>
        <p:txBody>
          <a:bodyPr spcFirstLastPara="0" vert="horz" wrap="square" lIns="34613" tIns="27470" rIns="34613" bIns="27470" numCol="1" spcCol="1270" anchor="ctr" anchorCtr="0">
            <a:noAutofit/>
          </a:bodyPr>
          <a:lstStyle/>
          <a:p>
            <a:pPr algn="ctr" defTabSz="500063">
              <a:lnSpc>
                <a:spcPct val="90000"/>
              </a:lnSpc>
              <a:spcAft>
                <a:spcPct val="35000"/>
              </a:spcAft>
            </a:pPr>
            <a:r>
              <a:rPr lang="en-US" sz="1000" dirty="0">
                <a:solidFill>
                  <a:schemeClr val="bg1"/>
                </a:solidFill>
                <a:latin typeface="Arial" panose="020B0604020202020204" pitchFamily="34" charset="0"/>
                <a:cs typeface="Arial" panose="020B0604020202020204" pitchFamily="34" charset="0"/>
              </a:rPr>
              <a:t>Community Health Worker assesses patient for SDOH needs and gaps; makes referral to resources</a:t>
            </a:r>
          </a:p>
        </p:txBody>
      </p:sp>
      <p:sp>
        <p:nvSpPr>
          <p:cNvPr id="21" name="Arrow: Circular 20">
            <a:extLst>
              <a:ext uri="{FF2B5EF4-FFF2-40B4-BE49-F238E27FC236}">
                <a16:creationId xmlns:a16="http://schemas.microsoft.com/office/drawing/2014/main" id="{EC4D2D1F-04E6-A9DB-228D-C2813CDFFDA6}"/>
              </a:ext>
            </a:extLst>
          </p:cNvPr>
          <p:cNvSpPr/>
          <p:nvPr/>
        </p:nvSpPr>
        <p:spPr>
          <a:xfrm rot="2710947">
            <a:off x="5871867" y="2512017"/>
            <a:ext cx="1503773" cy="1448187"/>
          </a:xfrm>
          <a:prstGeom prst="circularArrow">
            <a:avLst>
              <a:gd name="adj1" fmla="val 2803"/>
              <a:gd name="adj2" fmla="val 342087"/>
              <a:gd name="adj3" fmla="val 19482402"/>
              <a:gd name="adj4" fmla="val 12419405"/>
              <a:gd name="adj5" fmla="val 3270"/>
            </a:avLst>
          </a:prstGeom>
          <a:solidFill>
            <a:schemeClr val="tx1"/>
          </a:solidFill>
          <a:ln>
            <a:solidFill>
              <a:schemeClr val="tx2"/>
            </a:solid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dirty="0">
              <a:solidFill>
                <a:schemeClr val="tx2"/>
              </a:solidFill>
            </a:endParaRPr>
          </a:p>
        </p:txBody>
      </p:sp>
      <p:pic>
        <p:nvPicPr>
          <p:cNvPr id="23" name="Graphic 22" descr="Telephone outline">
            <a:extLst>
              <a:ext uri="{FF2B5EF4-FFF2-40B4-BE49-F238E27FC236}">
                <a16:creationId xmlns:a16="http://schemas.microsoft.com/office/drawing/2014/main" id="{AE4864C0-85C3-5309-9960-8A01C363392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56470" y="4634153"/>
            <a:ext cx="914400" cy="914400"/>
          </a:xfrm>
          <a:prstGeom prst="rect">
            <a:avLst/>
          </a:prstGeom>
        </p:spPr>
      </p:pic>
      <p:pic>
        <p:nvPicPr>
          <p:cNvPr id="24" name="Graphic 23" descr="Monthly calendar outline">
            <a:extLst>
              <a:ext uri="{FF2B5EF4-FFF2-40B4-BE49-F238E27FC236}">
                <a16:creationId xmlns:a16="http://schemas.microsoft.com/office/drawing/2014/main" id="{C0E94471-B66A-E1D4-219F-AB9C552B77E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70603" y="2297463"/>
            <a:ext cx="717421" cy="717421"/>
          </a:xfrm>
          <a:prstGeom prst="rect">
            <a:avLst/>
          </a:prstGeom>
        </p:spPr>
      </p:pic>
      <p:pic>
        <p:nvPicPr>
          <p:cNvPr id="25" name="Graphic 24" descr="Doctor male outline">
            <a:extLst>
              <a:ext uri="{FF2B5EF4-FFF2-40B4-BE49-F238E27FC236}">
                <a16:creationId xmlns:a16="http://schemas.microsoft.com/office/drawing/2014/main" id="{F55B6315-7E41-8B16-F55E-9C4DFEF8D12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574545" y="4174937"/>
            <a:ext cx="914400" cy="914400"/>
          </a:xfrm>
          <a:prstGeom prst="rect">
            <a:avLst/>
          </a:prstGeom>
        </p:spPr>
      </p:pic>
      <p:pic>
        <p:nvPicPr>
          <p:cNvPr id="26" name="Graphic 25" descr="Fever outline">
            <a:extLst>
              <a:ext uri="{FF2B5EF4-FFF2-40B4-BE49-F238E27FC236}">
                <a16:creationId xmlns:a16="http://schemas.microsoft.com/office/drawing/2014/main" id="{BC9CE6CC-58BF-B50F-EC37-15EBB889864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37358" y="2325100"/>
            <a:ext cx="726826" cy="726826"/>
          </a:xfrm>
          <a:prstGeom prst="rect">
            <a:avLst/>
          </a:prstGeom>
        </p:spPr>
      </p:pic>
      <p:pic>
        <p:nvPicPr>
          <p:cNvPr id="28" name="Graphic 27" descr="Fever outline">
            <a:extLst>
              <a:ext uri="{FF2B5EF4-FFF2-40B4-BE49-F238E27FC236}">
                <a16:creationId xmlns:a16="http://schemas.microsoft.com/office/drawing/2014/main" id="{04D89A29-4D9B-E45A-130C-07D5704EBF2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670833" y="5159736"/>
            <a:ext cx="777633" cy="777633"/>
          </a:xfrm>
          <a:prstGeom prst="rect">
            <a:avLst/>
          </a:prstGeom>
        </p:spPr>
      </p:pic>
      <p:pic>
        <p:nvPicPr>
          <p:cNvPr id="29" name="Graphic 28" descr="Medicine outline">
            <a:extLst>
              <a:ext uri="{FF2B5EF4-FFF2-40B4-BE49-F238E27FC236}">
                <a16:creationId xmlns:a16="http://schemas.microsoft.com/office/drawing/2014/main" id="{01AEB3C2-2AA3-A328-3E9B-5F51E91A7EC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798192" y="2211719"/>
            <a:ext cx="1017694" cy="1017694"/>
          </a:xfrm>
          <a:prstGeom prst="rect">
            <a:avLst/>
          </a:prstGeom>
        </p:spPr>
      </p:pic>
      <p:pic>
        <p:nvPicPr>
          <p:cNvPr id="30" name="Graphic 29" descr="Fever outline">
            <a:extLst>
              <a:ext uri="{FF2B5EF4-FFF2-40B4-BE49-F238E27FC236}">
                <a16:creationId xmlns:a16="http://schemas.microsoft.com/office/drawing/2014/main" id="{5E0FACB9-97DB-02F0-5052-7586F24D7C2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311643" y="5018426"/>
            <a:ext cx="914400" cy="914400"/>
          </a:xfrm>
          <a:prstGeom prst="rect">
            <a:avLst/>
          </a:prstGeom>
        </p:spPr>
      </p:pic>
      <p:pic>
        <p:nvPicPr>
          <p:cNvPr id="31" name="Graphic 30" descr="Office worker female outline">
            <a:extLst>
              <a:ext uri="{FF2B5EF4-FFF2-40B4-BE49-F238E27FC236}">
                <a16:creationId xmlns:a16="http://schemas.microsoft.com/office/drawing/2014/main" id="{22C199D6-4DC6-19DD-2A4C-7CBBC753C09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207014" y="4107747"/>
            <a:ext cx="914400" cy="914400"/>
          </a:xfrm>
          <a:prstGeom prst="rect">
            <a:avLst/>
          </a:prstGeom>
        </p:spPr>
      </p:pic>
      <p:pic>
        <p:nvPicPr>
          <p:cNvPr id="32" name="Graphic 31" descr="Telephone outline">
            <a:extLst>
              <a:ext uri="{FF2B5EF4-FFF2-40B4-BE49-F238E27FC236}">
                <a16:creationId xmlns:a16="http://schemas.microsoft.com/office/drawing/2014/main" id="{A34F91AB-4464-62D5-8AB7-3EE3F4CBE2D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756443" y="2482004"/>
            <a:ext cx="914400" cy="914400"/>
          </a:xfrm>
          <a:prstGeom prst="rect">
            <a:avLst/>
          </a:prstGeom>
        </p:spPr>
      </p:pic>
      <p:sp>
        <p:nvSpPr>
          <p:cNvPr id="38" name="Arrow: Right 37">
            <a:extLst>
              <a:ext uri="{FF2B5EF4-FFF2-40B4-BE49-F238E27FC236}">
                <a16:creationId xmlns:a16="http://schemas.microsoft.com/office/drawing/2014/main" id="{765C2901-C58E-5482-BB59-B18625896B20}"/>
              </a:ext>
            </a:extLst>
          </p:cNvPr>
          <p:cNvSpPr/>
          <p:nvPr/>
        </p:nvSpPr>
        <p:spPr>
          <a:xfrm>
            <a:off x="3561091" y="7767536"/>
            <a:ext cx="1556084" cy="112999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Patient prescribes treatment or referral to specialist</a:t>
            </a:r>
          </a:p>
        </p:txBody>
      </p:sp>
      <p:sp>
        <p:nvSpPr>
          <p:cNvPr id="39" name="Arrow: Right 38">
            <a:extLst>
              <a:ext uri="{FF2B5EF4-FFF2-40B4-BE49-F238E27FC236}">
                <a16:creationId xmlns:a16="http://schemas.microsoft.com/office/drawing/2014/main" id="{57B361F4-DC68-DC16-B359-23F552281455}"/>
              </a:ext>
            </a:extLst>
          </p:cNvPr>
          <p:cNvSpPr/>
          <p:nvPr/>
        </p:nvSpPr>
        <p:spPr>
          <a:xfrm>
            <a:off x="5920325" y="7767536"/>
            <a:ext cx="1556084" cy="112999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Medical assistant reviews care plan with patient and next steps</a:t>
            </a:r>
          </a:p>
        </p:txBody>
      </p:sp>
      <p:sp>
        <p:nvSpPr>
          <p:cNvPr id="40" name="Arrow: Right 39">
            <a:extLst>
              <a:ext uri="{FF2B5EF4-FFF2-40B4-BE49-F238E27FC236}">
                <a16:creationId xmlns:a16="http://schemas.microsoft.com/office/drawing/2014/main" id="{9BFB37FA-C47F-101A-495B-4EBE5202BEF7}"/>
              </a:ext>
            </a:extLst>
          </p:cNvPr>
          <p:cNvSpPr/>
          <p:nvPr/>
        </p:nvSpPr>
        <p:spPr>
          <a:xfrm>
            <a:off x="8196631" y="7733549"/>
            <a:ext cx="1556084" cy="112999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err="1"/>
              <a:t>Odam</a:t>
            </a:r>
            <a:r>
              <a:rPr lang="en-US" sz="1000" dirty="0"/>
              <a:t> Medical Group follows-up with patient</a:t>
            </a:r>
          </a:p>
        </p:txBody>
      </p:sp>
      <p:pic>
        <p:nvPicPr>
          <p:cNvPr id="41" name="Graphic 40" descr="Fever outline">
            <a:extLst>
              <a:ext uri="{FF2B5EF4-FFF2-40B4-BE49-F238E27FC236}">
                <a16:creationId xmlns:a16="http://schemas.microsoft.com/office/drawing/2014/main" id="{79EF90DF-A362-BDFB-AAFB-A649B6B397F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791682" y="3226529"/>
            <a:ext cx="879161" cy="879161"/>
          </a:xfrm>
          <a:prstGeom prst="rect">
            <a:avLst/>
          </a:prstGeom>
        </p:spPr>
      </p:pic>
      <p:pic>
        <p:nvPicPr>
          <p:cNvPr id="42" name="Graphic 41" descr="Car with solid fill">
            <a:extLst>
              <a:ext uri="{FF2B5EF4-FFF2-40B4-BE49-F238E27FC236}">
                <a16:creationId xmlns:a16="http://schemas.microsoft.com/office/drawing/2014/main" id="{E5FC22AB-5C27-2165-A824-EBB44800401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893394" y="4663000"/>
            <a:ext cx="973081" cy="973081"/>
          </a:xfrm>
          <a:prstGeom prst="rect">
            <a:avLst/>
          </a:prstGeom>
        </p:spPr>
      </p:pic>
      <p:pic>
        <p:nvPicPr>
          <p:cNvPr id="43" name="Graphic 42" descr="Checklist outline">
            <a:extLst>
              <a:ext uri="{FF2B5EF4-FFF2-40B4-BE49-F238E27FC236}">
                <a16:creationId xmlns:a16="http://schemas.microsoft.com/office/drawing/2014/main" id="{2FEF1C4A-0268-E805-C224-F069EC809C3D}"/>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171427" y="2574334"/>
            <a:ext cx="652196" cy="652196"/>
          </a:xfrm>
          <a:prstGeom prst="rect">
            <a:avLst/>
          </a:prstGeom>
        </p:spPr>
      </p:pic>
      <p:pic>
        <p:nvPicPr>
          <p:cNvPr id="44" name="Graphic 43" descr="Fever outline">
            <a:extLst>
              <a:ext uri="{FF2B5EF4-FFF2-40B4-BE49-F238E27FC236}">
                <a16:creationId xmlns:a16="http://schemas.microsoft.com/office/drawing/2014/main" id="{78F6F182-5BE7-9A8E-5B62-884366891D9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735450" y="2616176"/>
            <a:ext cx="593189" cy="593189"/>
          </a:xfrm>
          <a:prstGeom prst="rect">
            <a:avLst/>
          </a:prstGeom>
        </p:spPr>
      </p:pic>
      <p:pic>
        <p:nvPicPr>
          <p:cNvPr id="45" name="Graphic 44" descr="Office worker female outline">
            <a:extLst>
              <a:ext uri="{FF2B5EF4-FFF2-40B4-BE49-F238E27FC236}">
                <a16:creationId xmlns:a16="http://schemas.microsoft.com/office/drawing/2014/main" id="{53B05424-8B03-B381-1DB6-DEB7217B3D3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425183" y="1968196"/>
            <a:ext cx="645888" cy="645888"/>
          </a:xfrm>
          <a:prstGeom prst="rect">
            <a:avLst/>
          </a:prstGeom>
        </p:spPr>
      </p:pic>
      <p:sp>
        <p:nvSpPr>
          <p:cNvPr id="47" name="Freeform: Shape 46">
            <a:extLst>
              <a:ext uri="{FF2B5EF4-FFF2-40B4-BE49-F238E27FC236}">
                <a16:creationId xmlns:a16="http://schemas.microsoft.com/office/drawing/2014/main" id="{CB2A38E6-645B-8915-C011-CE2048675195}"/>
              </a:ext>
            </a:extLst>
          </p:cNvPr>
          <p:cNvSpPr/>
          <p:nvPr/>
        </p:nvSpPr>
        <p:spPr>
          <a:xfrm>
            <a:off x="6488752" y="3485625"/>
            <a:ext cx="965375" cy="693773"/>
          </a:xfrm>
          <a:custGeom>
            <a:avLst/>
            <a:gdLst>
              <a:gd name="connsiteX0" fmla="*/ 0 w 1508988"/>
              <a:gd name="connsiteY0" fmla="*/ 60008 h 600075"/>
              <a:gd name="connsiteX1" fmla="*/ 60008 w 1508988"/>
              <a:gd name="connsiteY1" fmla="*/ 0 h 600075"/>
              <a:gd name="connsiteX2" fmla="*/ 1448981 w 1508988"/>
              <a:gd name="connsiteY2" fmla="*/ 0 h 600075"/>
              <a:gd name="connsiteX3" fmla="*/ 1508989 w 1508988"/>
              <a:gd name="connsiteY3" fmla="*/ 60008 h 600075"/>
              <a:gd name="connsiteX4" fmla="*/ 1508988 w 1508988"/>
              <a:gd name="connsiteY4" fmla="*/ 540068 h 600075"/>
              <a:gd name="connsiteX5" fmla="*/ 1448980 w 1508988"/>
              <a:gd name="connsiteY5" fmla="*/ 600076 h 600075"/>
              <a:gd name="connsiteX6" fmla="*/ 60008 w 1508988"/>
              <a:gd name="connsiteY6" fmla="*/ 600075 h 600075"/>
              <a:gd name="connsiteX7" fmla="*/ 0 w 1508988"/>
              <a:gd name="connsiteY7" fmla="*/ 540067 h 600075"/>
              <a:gd name="connsiteX8" fmla="*/ 0 w 1508988"/>
              <a:gd name="connsiteY8" fmla="*/ 60008 h 60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8988" h="600075">
                <a:moveTo>
                  <a:pt x="0" y="60008"/>
                </a:moveTo>
                <a:cubicBezTo>
                  <a:pt x="0" y="26866"/>
                  <a:pt x="26866" y="0"/>
                  <a:pt x="60008" y="0"/>
                </a:cubicBezTo>
                <a:lnTo>
                  <a:pt x="1448981" y="0"/>
                </a:lnTo>
                <a:cubicBezTo>
                  <a:pt x="1482123" y="0"/>
                  <a:pt x="1508989" y="26866"/>
                  <a:pt x="1508989" y="60008"/>
                </a:cubicBezTo>
                <a:cubicBezTo>
                  <a:pt x="1508989" y="220028"/>
                  <a:pt x="1508988" y="380048"/>
                  <a:pt x="1508988" y="540068"/>
                </a:cubicBezTo>
                <a:cubicBezTo>
                  <a:pt x="1508988" y="573210"/>
                  <a:pt x="1482122" y="600076"/>
                  <a:pt x="1448980" y="600076"/>
                </a:cubicBezTo>
                <a:lnTo>
                  <a:pt x="60008" y="600075"/>
                </a:lnTo>
                <a:cubicBezTo>
                  <a:pt x="26866" y="600075"/>
                  <a:pt x="0" y="573209"/>
                  <a:pt x="0" y="540067"/>
                </a:cubicBezTo>
                <a:lnTo>
                  <a:pt x="0" y="60008"/>
                </a:lnTo>
                <a:close/>
              </a:path>
            </a:pathLst>
          </a:custGeom>
          <a:solidFill>
            <a:schemeClr val="tx2"/>
          </a:solidFill>
        </p:spPr>
        <p:style>
          <a:lnRef idx="0">
            <a:schemeClr val="lt1">
              <a:hueOff val="0"/>
              <a:satOff val="0"/>
              <a:lumOff val="0"/>
              <a:alphaOff val="0"/>
            </a:schemeClr>
          </a:lnRef>
          <a:fillRef idx="3">
            <a:scrgbClr r="0" g="0" b="0"/>
          </a:fillRef>
          <a:effectRef idx="2">
            <a:schemeClr val="accent5">
              <a:hueOff val="0"/>
              <a:satOff val="0"/>
              <a:lumOff val="0"/>
              <a:alphaOff val="0"/>
            </a:schemeClr>
          </a:effectRef>
          <a:fontRef idx="minor">
            <a:schemeClr val="lt1"/>
          </a:fontRef>
        </p:style>
        <p:txBody>
          <a:bodyPr spcFirstLastPara="0" vert="horz" wrap="square" lIns="34613" tIns="27470" rIns="34613" bIns="27470" numCol="1" spcCol="1270" anchor="ctr" anchorCtr="0">
            <a:noAutofit/>
          </a:bodyPr>
          <a:lstStyle/>
          <a:p>
            <a:pPr algn="ctr" defTabSz="500063">
              <a:lnSpc>
                <a:spcPct val="90000"/>
              </a:lnSpc>
              <a:spcAft>
                <a:spcPct val="35000"/>
              </a:spcAft>
            </a:pPr>
            <a:r>
              <a:rPr lang="en-US" sz="1000" dirty="0">
                <a:solidFill>
                  <a:schemeClr val="bg1"/>
                </a:solidFill>
                <a:latin typeface="Arial" panose="020B0604020202020204" pitchFamily="34" charset="0"/>
                <a:cs typeface="Arial" panose="020B0604020202020204" pitchFamily="34" charset="0"/>
              </a:rPr>
              <a:t>Doctor treats patient in exam room</a:t>
            </a:r>
          </a:p>
        </p:txBody>
      </p:sp>
      <p:sp>
        <p:nvSpPr>
          <p:cNvPr id="48" name="Shape 47">
            <a:extLst>
              <a:ext uri="{FF2B5EF4-FFF2-40B4-BE49-F238E27FC236}">
                <a16:creationId xmlns:a16="http://schemas.microsoft.com/office/drawing/2014/main" id="{40281ACC-9835-F4B7-4DAC-CD8356B8E3E4}"/>
              </a:ext>
            </a:extLst>
          </p:cNvPr>
          <p:cNvSpPr/>
          <p:nvPr/>
        </p:nvSpPr>
        <p:spPr>
          <a:xfrm rot="19037819">
            <a:off x="7146156" y="3696576"/>
            <a:ext cx="1343098" cy="1701126"/>
          </a:xfrm>
          <a:prstGeom prst="leftCircularArrow">
            <a:avLst>
              <a:gd name="adj1" fmla="val 3128"/>
              <a:gd name="adj2" fmla="val 384758"/>
              <a:gd name="adj3" fmla="val 2160269"/>
              <a:gd name="adj4" fmla="val 9024489"/>
              <a:gd name="adj5" fmla="val 3650"/>
            </a:avLst>
          </a:prstGeom>
          <a:solidFill>
            <a:schemeClr val="tx2"/>
          </a:solidFill>
          <a:effectLst/>
        </p:spPr>
        <p:style>
          <a:lnRef idx="0">
            <a:schemeClr val="accent5">
              <a:tint val="60000"/>
              <a:hueOff val="0"/>
              <a:satOff val="0"/>
              <a:lumOff val="0"/>
              <a:alphaOff val="0"/>
            </a:schemeClr>
          </a:lnRef>
          <a:fillRef idx="3">
            <a:scrgbClr r="0" g="0" b="0"/>
          </a:fillRef>
          <a:effectRef idx="2">
            <a:scrgbClr r="0" g="0" b="0"/>
          </a:effectRef>
          <a:fontRef idx="minor">
            <a:schemeClr val="lt1"/>
          </a:fontRef>
        </p:style>
        <p:txBody>
          <a:bodyPr/>
          <a:lstStyle/>
          <a:p>
            <a:endParaRPr lang="en-US"/>
          </a:p>
        </p:txBody>
      </p:sp>
      <p:sp>
        <p:nvSpPr>
          <p:cNvPr id="50" name="Freeform: Shape 49">
            <a:extLst>
              <a:ext uri="{FF2B5EF4-FFF2-40B4-BE49-F238E27FC236}">
                <a16:creationId xmlns:a16="http://schemas.microsoft.com/office/drawing/2014/main" id="{93FBDA51-0105-B694-A163-487F5B6A369D}"/>
              </a:ext>
            </a:extLst>
          </p:cNvPr>
          <p:cNvSpPr/>
          <p:nvPr/>
        </p:nvSpPr>
        <p:spPr>
          <a:xfrm>
            <a:off x="7766054" y="3273482"/>
            <a:ext cx="1081970" cy="1097773"/>
          </a:xfrm>
          <a:custGeom>
            <a:avLst/>
            <a:gdLst>
              <a:gd name="connsiteX0" fmla="*/ 0 w 1508988"/>
              <a:gd name="connsiteY0" fmla="*/ 60008 h 600075"/>
              <a:gd name="connsiteX1" fmla="*/ 60008 w 1508988"/>
              <a:gd name="connsiteY1" fmla="*/ 0 h 600075"/>
              <a:gd name="connsiteX2" fmla="*/ 1448981 w 1508988"/>
              <a:gd name="connsiteY2" fmla="*/ 0 h 600075"/>
              <a:gd name="connsiteX3" fmla="*/ 1508989 w 1508988"/>
              <a:gd name="connsiteY3" fmla="*/ 60008 h 600075"/>
              <a:gd name="connsiteX4" fmla="*/ 1508988 w 1508988"/>
              <a:gd name="connsiteY4" fmla="*/ 540068 h 600075"/>
              <a:gd name="connsiteX5" fmla="*/ 1448980 w 1508988"/>
              <a:gd name="connsiteY5" fmla="*/ 600076 h 600075"/>
              <a:gd name="connsiteX6" fmla="*/ 60008 w 1508988"/>
              <a:gd name="connsiteY6" fmla="*/ 600075 h 600075"/>
              <a:gd name="connsiteX7" fmla="*/ 0 w 1508988"/>
              <a:gd name="connsiteY7" fmla="*/ 540067 h 600075"/>
              <a:gd name="connsiteX8" fmla="*/ 0 w 1508988"/>
              <a:gd name="connsiteY8" fmla="*/ 60008 h 60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8988" h="600075">
                <a:moveTo>
                  <a:pt x="0" y="60008"/>
                </a:moveTo>
                <a:cubicBezTo>
                  <a:pt x="0" y="26866"/>
                  <a:pt x="26866" y="0"/>
                  <a:pt x="60008" y="0"/>
                </a:cubicBezTo>
                <a:lnTo>
                  <a:pt x="1448981" y="0"/>
                </a:lnTo>
                <a:cubicBezTo>
                  <a:pt x="1482123" y="0"/>
                  <a:pt x="1508989" y="26866"/>
                  <a:pt x="1508989" y="60008"/>
                </a:cubicBezTo>
                <a:cubicBezTo>
                  <a:pt x="1508989" y="220028"/>
                  <a:pt x="1508988" y="380048"/>
                  <a:pt x="1508988" y="540068"/>
                </a:cubicBezTo>
                <a:cubicBezTo>
                  <a:pt x="1508988" y="573210"/>
                  <a:pt x="1482122" y="600076"/>
                  <a:pt x="1448980" y="600076"/>
                </a:cubicBezTo>
                <a:lnTo>
                  <a:pt x="60008" y="600075"/>
                </a:lnTo>
                <a:cubicBezTo>
                  <a:pt x="26866" y="600075"/>
                  <a:pt x="0" y="573209"/>
                  <a:pt x="0" y="540067"/>
                </a:cubicBezTo>
                <a:lnTo>
                  <a:pt x="0" y="60008"/>
                </a:lnTo>
                <a:close/>
              </a:path>
            </a:pathLst>
          </a:custGeom>
          <a:solidFill>
            <a:schemeClr val="tx2"/>
          </a:solidFill>
        </p:spPr>
        <p:style>
          <a:lnRef idx="0">
            <a:schemeClr val="lt1">
              <a:hueOff val="0"/>
              <a:satOff val="0"/>
              <a:lumOff val="0"/>
              <a:alphaOff val="0"/>
            </a:schemeClr>
          </a:lnRef>
          <a:fillRef idx="3">
            <a:scrgbClr r="0" g="0" b="0"/>
          </a:fillRef>
          <a:effectRef idx="2">
            <a:schemeClr val="accent5">
              <a:hueOff val="0"/>
              <a:satOff val="0"/>
              <a:lumOff val="0"/>
              <a:alphaOff val="0"/>
            </a:schemeClr>
          </a:effectRef>
          <a:fontRef idx="minor">
            <a:schemeClr val="lt1"/>
          </a:fontRef>
        </p:style>
        <p:txBody>
          <a:bodyPr spcFirstLastPara="0" vert="horz" wrap="square" lIns="34613" tIns="27470" rIns="34613" bIns="27470" numCol="1" spcCol="1270" anchor="ctr" anchorCtr="0">
            <a:noAutofit/>
          </a:bodyPr>
          <a:lstStyle/>
          <a:p>
            <a:pPr algn="ctr" defTabSz="500063">
              <a:lnSpc>
                <a:spcPct val="90000"/>
              </a:lnSpc>
              <a:spcAft>
                <a:spcPct val="35000"/>
              </a:spcAft>
            </a:pPr>
            <a:r>
              <a:rPr lang="en-US" sz="1000" dirty="0">
                <a:solidFill>
                  <a:schemeClr val="bg1"/>
                </a:solidFill>
                <a:latin typeface="Arial" panose="020B0604020202020204" pitchFamily="34" charset="0"/>
                <a:cs typeface="Arial" panose="020B0604020202020204" pitchFamily="34" charset="0"/>
              </a:rPr>
              <a:t>Doctor prescribes follow up treatment or referral to specialist</a:t>
            </a:r>
          </a:p>
        </p:txBody>
      </p:sp>
      <p:sp>
        <p:nvSpPr>
          <p:cNvPr id="51" name="Arrow: Circular 50">
            <a:extLst>
              <a:ext uri="{FF2B5EF4-FFF2-40B4-BE49-F238E27FC236}">
                <a16:creationId xmlns:a16="http://schemas.microsoft.com/office/drawing/2014/main" id="{B9846175-6C36-3381-8008-817A497C9632}"/>
              </a:ext>
            </a:extLst>
          </p:cNvPr>
          <p:cNvSpPr/>
          <p:nvPr/>
        </p:nvSpPr>
        <p:spPr>
          <a:xfrm rot="1645369">
            <a:off x="8560865" y="2335108"/>
            <a:ext cx="1444363" cy="1591733"/>
          </a:xfrm>
          <a:prstGeom prst="circularArrow">
            <a:avLst>
              <a:gd name="adj1" fmla="val 2803"/>
              <a:gd name="adj2" fmla="val 342087"/>
              <a:gd name="adj3" fmla="val 19482402"/>
              <a:gd name="adj4" fmla="val 12575511"/>
              <a:gd name="adj5" fmla="val 3270"/>
            </a:avLst>
          </a:prstGeom>
          <a:solidFill>
            <a:schemeClr val="tx2"/>
          </a:solidFill>
          <a:effectLst/>
        </p:spPr>
        <p:style>
          <a:lnRef idx="0">
            <a:schemeClr val="accent5">
              <a:tint val="60000"/>
              <a:hueOff val="0"/>
              <a:satOff val="0"/>
              <a:lumOff val="0"/>
              <a:alphaOff val="0"/>
            </a:schemeClr>
          </a:lnRef>
          <a:fillRef idx="3">
            <a:scrgbClr r="0" g="0" b="0"/>
          </a:fillRef>
          <a:effectRef idx="2">
            <a:scrgbClr r="0" g="0" b="0"/>
          </a:effectRef>
          <a:fontRef idx="minor">
            <a:schemeClr val="lt1"/>
          </a:fontRef>
        </p:style>
        <p:txBody>
          <a:bodyPr/>
          <a:lstStyle/>
          <a:p>
            <a:endParaRPr lang="en-US"/>
          </a:p>
        </p:txBody>
      </p:sp>
      <p:sp>
        <p:nvSpPr>
          <p:cNvPr id="53" name="Freeform: Shape 52">
            <a:extLst>
              <a:ext uri="{FF2B5EF4-FFF2-40B4-BE49-F238E27FC236}">
                <a16:creationId xmlns:a16="http://schemas.microsoft.com/office/drawing/2014/main" id="{8ECA521A-3CBE-EFC9-9048-90D4AB4150C7}"/>
              </a:ext>
            </a:extLst>
          </p:cNvPr>
          <p:cNvSpPr/>
          <p:nvPr/>
        </p:nvSpPr>
        <p:spPr>
          <a:xfrm>
            <a:off x="9230851" y="3191291"/>
            <a:ext cx="1008217" cy="917565"/>
          </a:xfrm>
          <a:custGeom>
            <a:avLst/>
            <a:gdLst>
              <a:gd name="connsiteX0" fmla="*/ 0 w 1508988"/>
              <a:gd name="connsiteY0" fmla="*/ 60008 h 600075"/>
              <a:gd name="connsiteX1" fmla="*/ 60008 w 1508988"/>
              <a:gd name="connsiteY1" fmla="*/ 0 h 600075"/>
              <a:gd name="connsiteX2" fmla="*/ 1448981 w 1508988"/>
              <a:gd name="connsiteY2" fmla="*/ 0 h 600075"/>
              <a:gd name="connsiteX3" fmla="*/ 1508989 w 1508988"/>
              <a:gd name="connsiteY3" fmla="*/ 60008 h 600075"/>
              <a:gd name="connsiteX4" fmla="*/ 1508988 w 1508988"/>
              <a:gd name="connsiteY4" fmla="*/ 540068 h 600075"/>
              <a:gd name="connsiteX5" fmla="*/ 1448980 w 1508988"/>
              <a:gd name="connsiteY5" fmla="*/ 600076 h 600075"/>
              <a:gd name="connsiteX6" fmla="*/ 60008 w 1508988"/>
              <a:gd name="connsiteY6" fmla="*/ 600075 h 600075"/>
              <a:gd name="connsiteX7" fmla="*/ 0 w 1508988"/>
              <a:gd name="connsiteY7" fmla="*/ 540067 h 600075"/>
              <a:gd name="connsiteX8" fmla="*/ 0 w 1508988"/>
              <a:gd name="connsiteY8" fmla="*/ 60008 h 60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8988" h="600075">
                <a:moveTo>
                  <a:pt x="0" y="60008"/>
                </a:moveTo>
                <a:cubicBezTo>
                  <a:pt x="0" y="26866"/>
                  <a:pt x="26866" y="0"/>
                  <a:pt x="60008" y="0"/>
                </a:cubicBezTo>
                <a:lnTo>
                  <a:pt x="1448981" y="0"/>
                </a:lnTo>
                <a:cubicBezTo>
                  <a:pt x="1482123" y="0"/>
                  <a:pt x="1508989" y="26866"/>
                  <a:pt x="1508989" y="60008"/>
                </a:cubicBezTo>
                <a:cubicBezTo>
                  <a:pt x="1508989" y="220028"/>
                  <a:pt x="1508988" y="380048"/>
                  <a:pt x="1508988" y="540068"/>
                </a:cubicBezTo>
                <a:cubicBezTo>
                  <a:pt x="1508988" y="573210"/>
                  <a:pt x="1482122" y="600076"/>
                  <a:pt x="1448980" y="600076"/>
                </a:cubicBezTo>
                <a:lnTo>
                  <a:pt x="60008" y="600075"/>
                </a:lnTo>
                <a:cubicBezTo>
                  <a:pt x="26866" y="600075"/>
                  <a:pt x="0" y="573209"/>
                  <a:pt x="0" y="540067"/>
                </a:cubicBezTo>
                <a:lnTo>
                  <a:pt x="0" y="60008"/>
                </a:lnTo>
                <a:close/>
              </a:path>
            </a:pathLst>
          </a:custGeom>
          <a:solidFill>
            <a:schemeClr val="tx2"/>
          </a:solidFill>
        </p:spPr>
        <p:style>
          <a:lnRef idx="0">
            <a:schemeClr val="lt1">
              <a:hueOff val="0"/>
              <a:satOff val="0"/>
              <a:lumOff val="0"/>
              <a:alphaOff val="0"/>
            </a:schemeClr>
          </a:lnRef>
          <a:fillRef idx="3">
            <a:scrgbClr r="0" g="0" b="0"/>
          </a:fillRef>
          <a:effectRef idx="2">
            <a:schemeClr val="accent5">
              <a:hueOff val="0"/>
              <a:satOff val="0"/>
              <a:lumOff val="0"/>
              <a:alphaOff val="0"/>
            </a:schemeClr>
          </a:effectRef>
          <a:fontRef idx="minor">
            <a:schemeClr val="lt1"/>
          </a:fontRef>
        </p:style>
        <p:txBody>
          <a:bodyPr spcFirstLastPara="0" vert="horz" wrap="square" lIns="34613" tIns="27470" rIns="34613" bIns="27470" numCol="1" spcCol="1270" anchor="ctr" anchorCtr="0">
            <a:noAutofit/>
          </a:bodyPr>
          <a:lstStyle/>
          <a:p>
            <a:pPr algn="ctr" defTabSz="500063">
              <a:lnSpc>
                <a:spcPct val="90000"/>
              </a:lnSpc>
              <a:spcAft>
                <a:spcPct val="35000"/>
              </a:spcAft>
            </a:pPr>
            <a:r>
              <a:rPr lang="en-US" sz="1000" dirty="0">
                <a:solidFill>
                  <a:schemeClr val="bg1"/>
                </a:solidFill>
                <a:latin typeface="Arial" panose="020B0604020202020204" pitchFamily="34" charset="0"/>
                <a:cs typeface="Arial" panose="020B0604020202020204" pitchFamily="34" charset="0"/>
              </a:rPr>
              <a:t>Medical assistance reviews care plan &amp; conducts  satisfaction survey</a:t>
            </a:r>
          </a:p>
        </p:txBody>
      </p:sp>
      <p:sp>
        <p:nvSpPr>
          <p:cNvPr id="57" name="Freeform: Shape 56">
            <a:extLst>
              <a:ext uri="{FF2B5EF4-FFF2-40B4-BE49-F238E27FC236}">
                <a16:creationId xmlns:a16="http://schemas.microsoft.com/office/drawing/2014/main" id="{6CD44E04-FD77-45B1-CA35-109DD2B5F645}"/>
              </a:ext>
            </a:extLst>
          </p:cNvPr>
          <p:cNvSpPr/>
          <p:nvPr/>
        </p:nvSpPr>
        <p:spPr>
          <a:xfrm>
            <a:off x="10655005" y="4051488"/>
            <a:ext cx="1081970" cy="1097773"/>
          </a:xfrm>
          <a:custGeom>
            <a:avLst/>
            <a:gdLst>
              <a:gd name="connsiteX0" fmla="*/ 0 w 1508988"/>
              <a:gd name="connsiteY0" fmla="*/ 60008 h 600075"/>
              <a:gd name="connsiteX1" fmla="*/ 60008 w 1508988"/>
              <a:gd name="connsiteY1" fmla="*/ 0 h 600075"/>
              <a:gd name="connsiteX2" fmla="*/ 1448981 w 1508988"/>
              <a:gd name="connsiteY2" fmla="*/ 0 h 600075"/>
              <a:gd name="connsiteX3" fmla="*/ 1508989 w 1508988"/>
              <a:gd name="connsiteY3" fmla="*/ 60008 h 600075"/>
              <a:gd name="connsiteX4" fmla="*/ 1508988 w 1508988"/>
              <a:gd name="connsiteY4" fmla="*/ 540068 h 600075"/>
              <a:gd name="connsiteX5" fmla="*/ 1448980 w 1508988"/>
              <a:gd name="connsiteY5" fmla="*/ 600076 h 600075"/>
              <a:gd name="connsiteX6" fmla="*/ 60008 w 1508988"/>
              <a:gd name="connsiteY6" fmla="*/ 600075 h 600075"/>
              <a:gd name="connsiteX7" fmla="*/ 0 w 1508988"/>
              <a:gd name="connsiteY7" fmla="*/ 540067 h 600075"/>
              <a:gd name="connsiteX8" fmla="*/ 0 w 1508988"/>
              <a:gd name="connsiteY8" fmla="*/ 60008 h 60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8988" h="600075">
                <a:moveTo>
                  <a:pt x="0" y="60008"/>
                </a:moveTo>
                <a:cubicBezTo>
                  <a:pt x="0" y="26866"/>
                  <a:pt x="26866" y="0"/>
                  <a:pt x="60008" y="0"/>
                </a:cubicBezTo>
                <a:lnTo>
                  <a:pt x="1448981" y="0"/>
                </a:lnTo>
                <a:cubicBezTo>
                  <a:pt x="1482123" y="0"/>
                  <a:pt x="1508989" y="26866"/>
                  <a:pt x="1508989" y="60008"/>
                </a:cubicBezTo>
                <a:cubicBezTo>
                  <a:pt x="1508989" y="220028"/>
                  <a:pt x="1508988" y="380048"/>
                  <a:pt x="1508988" y="540068"/>
                </a:cubicBezTo>
                <a:cubicBezTo>
                  <a:pt x="1508988" y="573210"/>
                  <a:pt x="1482122" y="600076"/>
                  <a:pt x="1448980" y="600076"/>
                </a:cubicBezTo>
                <a:lnTo>
                  <a:pt x="60008" y="600075"/>
                </a:lnTo>
                <a:cubicBezTo>
                  <a:pt x="26866" y="600075"/>
                  <a:pt x="0" y="573209"/>
                  <a:pt x="0" y="540067"/>
                </a:cubicBezTo>
                <a:lnTo>
                  <a:pt x="0" y="60008"/>
                </a:lnTo>
                <a:close/>
              </a:path>
            </a:pathLst>
          </a:custGeom>
          <a:solidFill>
            <a:schemeClr val="tx2"/>
          </a:solidFill>
        </p:spPr>
        <p:style>
          <a:lnRef idx="0">
            <a:schemeClr val="lt1">
              <a:hueOff val="0"/>
              <a:satOff val="0"/>
              <a:lumOff val="0"/>
              <a:alphaOff val="0"/>
            </a:schemeClr>
          </a:lnRef>
          <a:fillRef idx="3">
            <a:scrgbClr r="0" g="0" b="0"/>
          </a:fillRef>
          <a:effectRef idx="2">
            <a:schemeClr val="accent5">
              <a:hueOff val="0"/>
              <a:satOff val="0"/>
              <a:lumOff val="0"/>
              <a:alphaOff val="0"/>
            </a:schemeClr>
          </a:effectRef>
          <a:fontRef idx="minor">
            <a:schemeClr val="lt1"/>
          </a:fontRef>
        </p:style>
        <p:txBody>
          <a:bodyPr spcFirstLastPara="0" vert="horz" wrap="square" lIns="34613" tIns="27470" rIns="34613" bIns="27470" numCol="1" spcCol="1270" anchor="ctr" anchorCtr="0">
            <a:noAutofit/>
          </a:bodyPr>
          <a:lstStyle/>
          <a:p>
            <a:pPr algn="ctr" defTabSz="500063">
              <a:lnSpc>
                <a:spcPct val="90000"/>
              </a:lnSpc>
              <a:spcAft>
                <a:spcPct val="35000"/>
              </a:spcAft>
            </a:pPr>
            <a:r>
              <a:rPr lang="en-US" sz="1000" dirty="0" err="1">
                <a:solidFill>
                  <a:schemeClr val="bg1"/>
                </a:solidFill>
                <a:latin typeface="Arial" panose="020B0604020202020204" pitchFamily="34" charset="0"/>
                <a:cs typeface="Arial" panose="020B0604020202020204" pitchFamily="34" charset="0"/>
              </a:rPr>
              <a:t>Odam</a:t>
            </a:r>
            <a:r>
              <a:rPr lang="en-US" sz="1000" dirty="0">
                <a:solidFill>
                  <a:schemeClr val="bg1"/>
                </a:solidFill>
                <a:latin typeface="Arial" panose="020B0604020202020204" pitchFamily="34" charset="0"/>
                <a:cs typeface="Arial" panose="020B0604020202020204" pitchFamily="34" charset="0"/>
              </a:rPr>
              <a:t> Medical Group follows-up with patient</a:t>
            </a:r>
          </a:p>
        </p:txBody>
      </p:sp>
      <p:sp>
        <p:nvSpPr>
          <p:cNvPr id="58" name="Shape 57">
            <a:extLst>
              <a:ext uri="{FF2B5EF4-FFF2-40B4-BE49-F238E27FC236}">
                <a16:creationId xmlns:a16="http://schemas.microsoft.com/office/drawing/2014/main" id="{A6D103FD-08F8-CAC4-A5C1-1BA7EEA623CD}"/>
              </a:ext>
            </a:extLst>
          </p:cNvPr>
          <p:cNvSpPr/>
          <p:nvPr/>
        </p:nvSpPr>
        <p:spPr>
          <a:xfrm rot="19234519">
            <a:off x="4719441" y="4157000"/>
            <a:ext cx="1250269" cy="1403011"/>
          </a:xfrm>
          <a:prstGeom prst="leftCircularArrow">
            <a:avLst>
              <a:gd name="adj1" fmla="val 3128"/>
              <a:gd name="adj2" fmla="val 384758"/>
              <a:gd name="adj3" fmla="val 2160269"/>
              <a:gd name="adj4" fmla="val 9024489"/>
              <a:gd name="adj5" fmla="val 3650"/>
            </a:avLst>
          </a:prstGeom>
          <a:solidFill>
            <a:schemeClr val="tx2"/>
          </a:solidFill>
          <a:effectLst/>
        </p:spPr>
        <p:style>
          <a:lnRef idx="0">
            <a:schemeClr val="accent5">
              <a:tint val="60000"/>
              <a:hueOff val="0"/>
              <a:satOff val="0"/>
              <a:lumOff val="0"/>
              <a:alphaOff val="0"/>
            </a:schemeClr>
          </a:lnRef>
          <a:fillRef idx="3">
            <a:scrgbClr r="0" g="0" b="0"/>
          </a:fillRef>
          <a:effectRef idx="2">
            <a:scrgbClr r="0" g="0" b="0"/>
          </a:effectRef>
          <a:fontRef idx="minor">
            <a:schemeClr val="lt1"/>
          </a:fontRef>
        </p:style>
        <p:txBody>
          <a:bodyPr/>
          <a:lstStyle/>
          <a:p>
            <a:endParaRPr lang="en-US"/>
          </a:p>
        </p:txBody>
      </p:sp>
      <p:sp>
        <p:nvSpPr>
          <p:cNvPr id="59" name="Shape 58">
            <a:extLst>
              <a:ext uri="{FF2B5EF4-FFF2-40B4-BE49-F238E27FC236}">
                <a16:creationId xmlns:a16="http://schemas.microsoft.com/office/drawing/2014/main" id="{B39E4403-F8A4-F4CD-E346-A995C97FD352}"/>
              </a:ext>
            </a:extLst>
          </p:cNvPr>
          <p:cNvSpPr/>
          <p:nvPr/>
        </p:nvSpPr>
        <p:spPr>
          <a:xfrm rot="19903491">
            <a:off x="9951246" y="4359727"/>
            <a:ext cx="1593216" cy="1701126"/>
          </a:xfrm>
          <a:prstGeom prst="leftCircularArrow">
            <a:avLst>
              <a:gd name="adj1" fmla="val 3128"/>
              <a:gd name="adj2" fmla="val 384758"/>
              <a:gd name="adj3" fmla="val 2160269"/>
              <a:gd name="adj4" fmla="val 9024489"/>
              <a:gd name="adj5" fmla="val 3650"/>
            </a:avLst>
          </a:prstGeom>
          <a:solidFill>
            <a:schemeClr val="tx2"/>
          </a:solidFill>
          <a:effectLst/>
        </p:spPr>
        <p:style>
          <a:lnRef idx="0">
            <a:schemeClr val="accent5">
              <a:tint val="60000"/>
              <a:hueOff val="0"/>
              <a:satOff val="0"/>
              <a:lumOff val="0"/>
              <a:alphaOff val="0"/>
            </a:schemeClr>
          </a:lnRef>
          <a:fillRef idx="3">
            <a:scrgbClr r="0" g="0" b="0"/>
          </a:fillRef>
          <a:effectRef idx="2">
            <a:scrgbClr r="0" g="0" b="0"/>
          </a:effectRef>
          <a:fontRef idx="minor">
            <a:schemeClr val="lt1"/>
          </a:fontRef>
        </p:style>
        <p:txBody>
          <a:bodyPr/>
          <a:lstStyle/>
          <a:p>
            <a:endParaRPr lang="en-US"/>
          </a:p>
        </p:txBody>
      </p:sp>
      <p:sp>
        <p:nvSpPr>
          <p:cNvPr id="2" name="Arrow: Circular 1">
            <a:extLst>
              <a:ext uri="{FF2B5EF4-FFF2-40B4-BE49-F238E27FC236}">
                <a16:creationId xmlns:a16="http://schemas.microsoft.com/office/drawing/2014/main" id="{7E04AED6-A27D-05BF-A2F4-89886C241A0F}"/>
              </a:ext>
            </a:extLst>
          </p:cNvPr>
          <p:cNvSpPr/>
          <p:nvPr/>
        </p:nvSpPr>
        <p:spPr>
          <a:xfrm rot="2710947">
            <a:off x="5857378" y="2502435"/>
            <a:ext cx="1503773" cy="1448187"/>
          </a:xfrm>
          <a:prstGeom prst="circularArrow">
            <a:avLst>
              <a:gd name="adj1" fmla="val 2803"/>
              <a:gd name="adj2" fmla="val 342087"/>
              <a:gd name="adj3" fmla="val 19482402"/>
              <a:gd name="adj4" fmla="val 12419405"/>
              <a:gd name="adj5" fmla="val 3270"/>
            </a:avLst>
          </a:prstGeom>
          <a:solidFill>
            <a:schemeClr val="tx2"/>
          </a:solidFill>
          <a:ln>
            <a:solidFill>
              <a:schemeClr val="tx2"/>
            </a:solid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dirty="0">
              <a:solidFill>
                <a:schemeClr val="tx2"/>
              </a:solidFill>
            </a:endParaRPr>
          </a:p>
        </p:txBody>
      </p:sp>
      <p:sp>
        <p:nvSpPr>
          <p:cNvPr id="5" name="Arrow: Circular 4">
            <a:extLst>
              <a:ext uri="{FF2B5EF4-FFF2-40B4-BE49-F238E27FC236}">
                <a16:creationId xmlns:a16="http://schemas.microsoft.com/office/drawing/2014/main" id="{8252E77E-BCA8-A33E-5885-C30C90A44ED5}"/>
              </a:ext>
            </a:extLst>
          </p:cNvPr>
          <p:cNvSpPr/>
          <p:nvPr/>
        </p:nvSpPr>
        <p:spPr>
          <a:xfrm rot="1645369">
            <a:off x="8546376" y="2325526"/>
            <a:ext cx="1444363" cy="1591733"/>
          </a:xfrm>
          <a:prstGeom prst="circularArrow">
            <a:avLst>
              <a:gd name="adj1" fmla="val 2803"/>
              <a:gd name="adj2" fmla="val 342087"/>
              <a:gd name="adj3" fmla="val 19482402"/>
              <a:gd name="adj4" fmla="val 12575511"/>
              <a:gd name="adj5" fmla="val 3270"/>
            </a:avLst>
          </a:prstGeom>
          <a:solidFill>
            <a:schemeClr val="tx2"/>
          </a:solidFill>
          <a:effectLst/>
        </p:spPr>
        <p:style>
          <a:lnRef idx="0">
            <a:schemeClr val="accent5">
              <a:tint val="60000"/>
              <a:hueOff val="0"/>
              <a:satOff val="0"/>
              <a:lumOff val="0"/>
              <a:alphaOff val="0"/>
            </a:schemeClr>
          </a:lnRef>
          <a:fillRef idx="3">
            <a:scrgbClr r="0" g="0" b="0"/>
          </a:fillRef>
          <a:effectRef idx="2">
            <a:scrgbClr r="0" g="0" b="0"/>
          </a:effectRef>
          <a:fontRef idx="minor">
            <a:schemeClr val="lt1"/>
          </a:fontRef>
        </p:style>
        <p:txBody>
          <a:bodyPr/>
          <a:lstStyle/>
          <a:p>
            <a:endParaRPr lang="en-US"/>
          </a:p>
        </p:txBody>
      </p:sp>
    </p:spTree>
    <p:extLst>
      <p:ext uri="{BB962C8B-B14F-4D97-AF65-F5344CB8AC3E}">
        <p14:creationId xmlns:p14="http://schemas.microsoft.com/office/powerpoint/2010/main" val="28478247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66CE30-FC10-7E9D-A6AC-3F7DFC31B6EC}"/>
              </a:ext>
            </a:extLst>
          </p:cNvPr>
          <p:cNvSpPr>
            <a:spLocks noGrp="1"/>
          </p:cNvSpPr>
          <p:nvPr>
            <p:ph type="title"/>
          </p:nvPr>
        </p:nvSpPr>
        <p:spPr/>
        <p:txBody>
          <a:bodyPr/>
          <a:lstStyle/>
          <a:p>
            <a:r>
              <a:rPr lang="en-US" dirty="0"/>
              <a:t>2024 PROGRAM ENHANCEMENTS</a:t>
            </a:r>
          </a:p>
        </p:txBody>
      </p:sp>
      <p:sp>
        <p:nvSpPr>
          <p:cNvPr id="4" name="Slide Number Placeholder 3">
            <a:extLst>
              <a:ext uri="{FF2B5EF4-FFF2-40B4-BE49-F238E27FC236}">
                <a16:creationId xmlns:a16="http://schemas.microsoft.com/office/drawing/2014/main" id="{94FFD19E-7CD2-6CBB-2273-20EB6D348396}"/>
              </a:ext>
            </a:extLst>
          </p:cNvPr>
          <p:cNvSpPr>
            <a:spLocks noGrp="1"/>
          </p:cNvSpPr>
          <p:nvPr>
            <p:ph type="sldNum" sz="quarter" idx="12"/>
          </p:nvPr>
        </p:nvSpPr>
        <p:spPr/>
        <p:txBody>
          <a:bodyPr/>
          <a:lstStyle/>
          <a:p>
            <a:pPr>
              <a:defRPr/>
            </a:pPr>
            <a:fld id="{72F39CDF-070F-46DA-A713-13ACA74619E8}" type="slidenum">
              <a:rPr lang="en-US" altLang="en-US" smtClean="0"/>
              <a:pPr>
                <a:defRPr/>
              </a:pPr>
              <a:t>5</a:t>
            </a:fld>
            <a:endParaRPr lang="en-US" altLang="en-US" dirty="0"/>
          </a:p>
        </p:txBody>
      </p:sp>
      <p:sp>
        <p:nvSpPr>
          <p:cNvPr id="10" name="TextBox 9">
            <a:extLst>
              <a:ext uri="{FF2B5EF4-FFF2-40B4-BE49-F238E27FC236}">
                <a16:creationId xmlns:a16="http://schemas.microsoft.com/office/drawing/2014/main" id="{6535E9D0-F81A-7074-6601-D12AD8E27F10}"/>
              </a:ext>
            </a:extLst>
          </p:cNvPr>
          <p:cNvSpPr txBox="1"/>
          <p:nvPr/>
        </p:nvSpPr>
        <p:spPr>
          <a:xfrm>
            <a:off x="7507705" y="2867527"/>
            <a:ext cx="914400" cy="914400"/>
          </a:xfrm>
          <a:prstGeom prst="rect">
            <a:avLst/>
          </a:prstGeom>
        </p:spPr>
        <p:txBody>
          <a:bodyPr wrap="none" rtlCol="0">
            <a:normAutofit/>
          </a:bodyPr>
          <a:lstStyle/>
          <a:p>
            <a:endParaRPr lang="en-US" sz="1500" dirty="0"/>
          </a:p>
        </p:txBody>
      </p:sp>
      <p:sp>
        <p:nvSpPr>
          <p:cNvPr id="11" name="TextBox 10">
            <a:extLst>
              <a:ext uri="{FF2B5EF4-FFF2-40B4-BE49-F238E27FC236}">
                <a16:creationId xmlns:a16="http://schemas.microsoft.com/office/drawing/2014/main" id="{1E99526D-7C1C-E80B-B347-F268DAD4A1E0}"/>
              </a:ext>
            </a:extLst>
          </p:cNvPr>
          <p:cNvSpPr txBox="1"/>
          <p:nvPr/>
        </p:nvSpPr>
        <p:spPr>
          <a:xfrm>
            <a:off x="7736975" y="1752219"/>
            <a:ext cx="3107487" cy="914400"/>
          </a:xfrm>
          <a:prstGeom prst="rect">
            <a:avLst/>
          </a:prstGeom>
        </p:spPr>
        <p:txBody>
          <a:bodyPr wrap="square" rtlCol="0">
            <a:normAutofit/>
          </a:bodyPr>
          <a:lstStyle/>
          <a:p>
            <a:endParaRPr lang="en-US" sz="1500" dirty="0"/>
          </a:p>
        </p:txBody>
      </p:sp>
      <p:graphicFrame>
        <p:nvGraphicFramePr>
          <p:cNvPr id="15" name="Diagram 14">
            <a:extLst>
              <a:ext uri="{FF2B5EF4-FFF2-40B4-BE49-F238E27FC236}">
                <a16:creationId xmlns:a16="http://schemas.microsoft.com/office/drawing/2014/main" id="{8813ECB4-A6E1-64B0-D61E-118996076046}"/>
              </a:ext>
            </a:extLst>
          </p:cNvPr>
          <p:cNvGraphicFramePr/>
          <p:nvPr>
            <p:extLst>
              <p:ext uri="{D42A27DB-BD31-4B8C-83A1-F6EECF244321}">
                <p14:modId xmlns:p14="http://schemas.microsoft.com/office/powerpoint/2010/main" val="3615957865"/>
              </p:ext>
            </p:extLst>
          </p:nvPr>
        </p:nvGraphicFramePr>
        <p:xfrm>
          <a:off x="390207" y="1290820"/>
          <a:ext cx="9877744"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135800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2B82D3-037A-841B-2A46-27B3B16A0259}"/>
              </a:ext>
            </a:extLst>
          </p:cNvPr>
          <p:cNvSpPr>
            <a:spLocks noGrp="1"/>
          </p:cNvSpPr>
          <p:nvPr>
            <p:ph type="title"/>
          </p:nvPr>
        </p:nvSpPr>
        <p:spPr/>
        <p:txBody>
          <a:bodyPr/>
          <a:lstStyle/>
          <a:p>
            <a:r>
              <a:rPr lang="en-US" dirty="0"/>
              <a:t>2024 program enhancements</a:t>
            </a:r>
          </a:p>
        </p:txBody>
      </p:sp>
      <p:sp>
        <p:nvSpPr>
          <p:cNvPr id="4" name="Slide Number Placeholder 3">
            <a:extLst>
              <a:ext uri="{FF2B5EF4-FFF2-40B4-BE49-F238E27FC236}">
                <a16:creationId xmlns:a16="http://schemas.microsoft.com/office/drawing/2014/main" id="{29566A43-49A1-F90B-FC4C-B4DAC1EEDA60}"/>
              </a:ext>
            </a:extLst>
          </p:cNvPr>
          <p:cNvSpPr>
            <a:spLocks noGrp="1"/>
          </p:cNvSpPr>
          <p:nvPr>
            <p:ph type="sldNum" sz="quarter" idx="12"/>
          </p:nvPr>
        </p:nvSpPr>
        <p:spPr/>
        <p:txBody>
          <a:bodyPr/>
          <a:lstStyle/>
          <a:p>
            <a:pPr>
              <a:defRPr/>
            </a:pPr>
            <a:fld id="{72F39CDF-070F-46DA-A713-13ACA74619E8}" type="slidenum">
              <a:rPr lang="en-US" altLang="en-US" smtClean="0"/>
              <a:pPr>
                <a:defRPr/>
              </a:pPr>
              <a:t>6</a:t>
            </a:fld>
            <a:endParaRPr lang="en-US" altLang="en-US" dirty="0"/>
          </a:p>
        </p:txBody>
      </p:sp>
      <p:pic>
        <p:nvPicPr>
          <p:cNvPr id="5" name="Picture 4">
            <a:extLst>
              <a:ext uri="{FF2B5EF4-FFF2-40B4-BE49-F238E27FC236}">
                <a16:creationId xmlns:a16="http://schemas.microsoft.com/office/drawing/2014/main" id="{EEB66377-FB5B-6721-385C-9E8819453780}"/>
              </a:ext>
            </a:extLst>
          </p:cNvPr>
          <p:cNvPicPr>
            <a:picLocks noChangeAspect="1"/>
          </p:cNvPicPr>
          <p:nvPr/>
        </p:nvPicPr>
        <p:blipFill>
          <a:blip r:embed="rId2"/>
          <a:stretch>
            <a:fillRect/>
          </a:stretch>
        </p:blipFill>
        <p:spPr>
          <a:xfrm>
            <a:off x="6919073" y="1547445"/>
            <a:ext cx="4678992" cy="5310555"/>
          </a:xfrm>
          <a:prstGeom prst="rect">
            <a:avLst/>
          </a:prstGeom>
          <a:solidFill>
            <a:srgbClr val="FFFFFF">
              <a:shade val="85000"/>
            </a:srgbClr>
          </a:solidFill>
          <a:ln w="889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6" name="Diagram 5">
            <a:extLst>
              <a:ext uri="{FF2B5EF4-FFF2-40B4-BE49-F238E27FC236}">
                <a16:creationId xmlns:a16="http://schemas.microsoft.com/office/drawing/2014/main" id="{D463FD93-551E-C6E6-22A1-7D8C22E4A359}"/>
              </a:ext>
            </a:extLst>
          </p:cNvPr>
          <p:cNvGraphicFramePr/>
          <p:nvPr>
            <p:extLst>
              <p:ext uri="{D42A27DB-BD31-4B8C-83A1-F6EECF244321}">
                <p14:modId xmlns:p14="http://schemas.microsoft.com/office/powerpoint/2010/main" val="4010667685"/>
              </p:ext>
            </p:extLst>
          </p:nvPr>
        </p:nvGraphicFramePr>
        <p:xfrm>
          <a:off x="303869" y="1313204"/>
          <a:ext cx="6486009"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56051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DB97DCC-92A7-F82B-DD1E-87A0C5302326}"/>
              </a:ext>
            </a:extLst>
          </p:cNvPr>
          <p:cNvGrpSpPr/>
          <p:nvPr/>
        </p:nvGrpSpPr>
        <p:grpSpPr>
          <a:xfrm>
            <a:off x="8921548" y="1925855"/>
            <a:ext cx="2476500" cy="990600"/>
            <a:chOff x="5648960" y="742027"/>
            <a:chExt cx="2476500" cy="990600"/>
          </a:xfrm>
          <a:solidFill>
            <a:schemeClr val="tx2"/>
          </a:solidFill>
          <a:scene3d>
            <a:camera prst="orthographicFront"/>
            <a:lightRig rig="flat" dir="t"/>
          </a:scene3d>
        </p:grpSpPr>
        <p:sp>
          <p:nvSpPr>
            <p:cNvPr id="5" name="Rectangle 4">
              <a:extLst>
                <a:ext uri="{FF2B5EF4-FFF2-40B4-BE49-F238E27FC236}">
                  <a16:creationId xmlns:a16="http://schemas.microsoft.com/office/drawing/2014/main" id="{42218BD1-0E0D-DEBA-ACC7-D57A0808F654}"/>
                </a:ext>
              </a:extLst>
            </p:cNvPr>
            <p:cNvSpPr/>
            <p:nvPr/>
          </p:nvSpPr>
          <p:spPr>
            <a:xfrm>
              <a:off x="5648960" y="742027"/>
              <a:ext cx="2476500" cy="990600"/>
            </a:xfrm>
            <a:prstGeom prst="rect">
              <a:avLst/>
            </a:prstGeom>
            <a:grpFill/>
            <a:sp3d prstMaterial="plastic">
              <a:bevelT w="120900" h="88900"/>
              <a:bevelB w="88900" h="31750" prst="angle"/>
            </a:sp3d>
          </p:spPr>
          <p:style>
            <a:lnRef idx="1">
              <a:schemeClr val="dk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txBody>
            <a:bodyPr/>
            <a:lstStyle/>
            <a:p>
              <a:endParaRPr lang="en-US"/>
            </a:p>
          </p:txBody>
        </p:sp>
        <p:sp>
          <p:nvSpPr>
            <p:cNvPr id="6" name="TextBox 5">
              <a:extLst>
                <a:ext uri="{FF2B5EF4-FFF2-40B4-BE49-F238E27FC236}">
                  <a16:creationId xmlns:a16="http://schemas.microsoft.com/office/drawing/2014/main" id="{627AFD99-0C95-0726-D556-3994995109EB}"/>
                </a:ext>
              </a:extLst>
            </p:cNvPr>
            <p:cNvSpPr txBox="1"/>
            <p:nvPr/>
          </p:nvSpPr>
          <p:spPr>
            <a:xfrm>
              <a:off x="5648960" y="742027"/>
              <a:ext cx="2476500" cy="990600"/>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70688" tIns="97536" rIns="170688" bIns="97536" numCol="1" spcCol="1270" anchor="ctr" anchorCtr="0">
              <a:noAutofit/>
            </a:bodyPr>
            <a:lstStyle/>
            <a:p>
              <a:pPr marL="0" lvl="0" indent="0" algn="l" defTabSz="1066800">
                <a:lnSpc>
                  <a:spcPct val="90000"/>
                </a:lnSpc>
                <a:spcBef>
                  <a:spcPct val="0"/>
                </a:spcBef>
                <a:spcAft>
                  <a:spcPct val="35000"/>
                </a:spcAft>
                <a:buNone/>
              </a:pPr>
              <a:r>
                <a:rPr lang="en-US" sz="2400" b="1" kern="1200" dirty="0"/>
                <a:t>All Ages</a:t>
              </a:r>
            </a:p>
          </p:txBody>
        </p:sp>
      </p:grpSp>
      <p:sp>
        <p:nvSpPr>
          <p:cNvPr id="3" name="Title 2">
            <a:extLst>
              <a:ext uri="{FF2B5EF4-FFF2-40B4-BE49-F238E27FC236}">
                <a16:creationId xmlns:a16="http://schemas.microsoft.com/office/drawing/2014/main" id="{0AE26FCD-F8A5-4105-96DE-272DC30CBB82}"/>
              </a:ext>
            </a:extLst>
          </p:cNvPr>
          <p:cNvSpPr>
            <a:spLocks noGrp="1"/>
          </p:cNvSpPr>
          <p:nvPr>
            <p:ph type="title"/>
          </p:nvPr>
        </p:nvSpPr>
        <p:spPr/>
        <p:txBody>
          <a:bodyPr/>
          <a:lstStyle/>
          <a:p>
            <a:r>
              <a:rPr lang="en-US" dirty="0">
                <a:solidFill>
                  <a:srgbClr val="FF6600"/>
                </a:solidFill>
              </a:rPr>
              <a:t>New</a:t>
            </a:r>
            <a:r>
              <a:rPr lang="en-US" dirty="0"/>
              <a:t> Scope of services</a:t>
            </a:r>
          </a:p>
        </p:txBody>
      </p:sp>
      <p:sp>
        <p:nvSpPr>
          <p:cNvPr id="4" name="Slide Number Placeholder 3">
            <a:extLst>
              <a:ext uri="{FF2B5EF4-FFF2-40B4-BE49-F238E27FC236}">
                <a16:creationId xmlns:a16="http://schemas.microsoft.com/office/drawing/2014/main" id="{1790BA6B-D7E3-4441-97F7-A0B511B86485}"/>
              </a:ext>
            </a:extLst>
          </p:cNvPr>
          <p:cNvSpPr>
            <a:spLocks noGrp="1"/>
          </p:cNvSpPr>
          <p:nvPr>
            <p:ph type="sldNum" sz="quarter" idx="12"/>
          </p:nvPr>
        </p:nvSpPr>
        <p:spPr>
          <a:xfrm>
            <a:off x="8841623" y="6486338"/>
            <a:ext cx="2844800" cy="186267"/>
          </a:xfrm>
        </p:spPr>
        <p:txBody>
          <a:bodyPr/>
          <a:lstStyle/>
          <a:p>
            <a:pPr>
              <a:defRPr/>
            </a:pPr>
            <a:fld id="{72F39CDF-070F-46DA-A713-13ACA74619E8}" type="slidenum">
              <a:rPr lang="en-US" altLang="en-US" smtClean="0"/>
              <a:pPr>
                <a:defRPr/>
              </a:pPr>
              <a:t>7</a:t>
            </a:fld>
            <a:endParaRPr lang="en-US" altLang="en-US" dirty="0"/>
          </a:p>
        </p:txBody>
      </p:sp>
      <p:graphicFrame>
        <p:nvGraphicFramePr>
          <p:cNvPr id="11" name="Diagram 10">
            <a:extLst>
              <a:ext uri="{FF2B5EF4-FFF2-40B4-BE49-F238E27FC236}">
                <a16:creationId xmlns:a16="http://schemas.microsoft.com/office/drawing/2014/main" id="{454D4C4F-A599-4E56-B334-40E20F3032F7}"/>
              </a:ext>
            </a:extLst>
          </p:cNvPr>
          <p:cNvGraphicFramePr/>
          <p:nvPr>
            <p:extLst>
              <p:ext uri="{D42A27DB-BD31-4B8C-83A1-F6EECF244321}">
                <p14:modId xmlns:p14="http://schemas.microsoft.com/office/powerpoint/2010/main" val="3278023376"/>
              </p:ext>
            </p:extLst>
          </p:nvPr>
        </p:nvGraphicFramePr>
        <p:xfrm>
          <a:off x="505577" y="1177652"/>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8" name="Graphic 37" descr="Woman with cane with solid fill">
            <a:extLst>
              <a:ext uri="{FF2B5EF4-FFF2-40B4-BE49-F238E27FC236}">
                <a16:creationId xmlns:a16="http://schemas.microsoft.com/office/drawing/2014/main" id="{B60C7F1E-F022-4287-9185-7960FEA6192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326267" y="2030680"/>
            <a:ext cx="872907" cy="872907"/>
          </a:xfrm>
          <a:prstGeom prst="rect">
            <a:avLst/>
          </a:prstGeom>
        </p:spPr>
      </p:pic>
      <p:pic>
        <p:nvPicPr>
          <p:cNvPr id="42" name="Graphic 41" descr="Group with solid fill">
            <a:extLst>
              <a:ext uri="{FF2B5EF4-FFF2-40B4-BE49-F238E27FC236}">
                <a16:creationId xmlns:a16="http://schemas.microsoft.com/office/drawing/2014/main" id="{8B02DCF7-E7CC-4621-A29B-81C322A7DE7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159798" y="1889964"/>
            <a:ext cx="1098979" cy="1098979"/>
          </a:xfrm>
          <a:prstGeom prst="rect">
            <a:avLst/>
          </a:prstGeom>
        </p:spPr>
      </p:pic>
      <p:pic>
        <p:nvPicPr>
          <p:cNvPr id="46" name="Graphic 45" descr="Woman with solid fill">
            <a:extLst>
              <a:ext uri="{FF2B5EF4-FFF2-40B4-BE49-F238E27FC236}">
                <a16:creationId xmlns:a16="http://schemas.microsoft.com/office/drawing/2014/main" id="{016137BC-FB21-4184-A8A7-F8FDB957154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321342" y="1975689"/>
            <a:ext cx="805611" cy="805611"/>
          </a:xfrm>
          <a:prstGeom prst="rect">
            <a:avLst/>
          </a:prstGeom>
        </p:spPr>
      </p:pic>
      <p:pic>
        <p:nvPicPr>
          <p:cNvPr id="48" name="Graphic 47" descr="Man with solid fill">
            <a:extLst>
              <a:ext uri="{FF2B5EF4-FFF2-40B4-BE49-F238E27FC236}">
                <a16:creationId xmlns:a16="http://schemas.microsoft.com/office/drawing/2014/main" id="{B86D46D1-FBD1-425D-AD43-D7E43932D80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795340" y="1983401"/>
            <a:ext cx="805611" cy="805611"/>
          </a:xfrm>
          <a:prstGeom prst="rect">
            <a:avLst/>
          </a:prstGeom>
        </p:spPr>
      </p:pic>
      <p:pic>
        <p:nvPicPr>
          <p:cNvPr id="52" name="Graphic 51" descr="Man with cane with solid fill">
            <a:extLst>
              <a:ext uri="{FF2B5EF4-FFF2-40B4-BE49-F238E27FC236}">
                <a16:creationId xmlns:a16="http://schemas.microsoft.com/office/drawing/2014/main" id="{DFE75302-C89F-44FE-8EF9-A2C64D923A7D}"/>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865970" y="2020867"/>
            <a:ext cx="872907" cy="872907"/>
          </a:xfrm>
          <a:prstGeom prst="rect">
            <a:avLst/>
          </a:prstGeom>
        </p:spPr>
      </p:pic>
      <p:pic>
        <p:nvPicPr>
          <p:cNvPr id="54" name="Graphic 53" descr="Baby with solid fill">
            <a:extLst>
              <a:ext uri="{FF2B5EF4-FFF2-40B4-BE49-F238E27FC236}">
                <a16:creationId xmlns:a16="http://schemas.microsoft.com/office/drawing/2014/main" id="{76BA6044-3502-4D8D-9661-052828869202}"/>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170618" y="1945932"/>
            <a:ext cx="865121" cy="865121"/>
          </a:xfrm>
          <a:prstGeom prst="rect">
            <a:avLst/>
          </a:prstGeom>
        </p:spPr>
      </p:pic>
      <p:pic>
        <p:nvPicPr>
          <p:cNvPr id="56" name="Graphic 55" descr="School girl with solid fill">
            <a:extLst>
              <a:ext uri="{FF2B5EF4-FFF2-40B4-BE49-F238E27FC236}">
                <a16:creationId xmlns:a16="http://schemas.microsoft.com/office/drawing/2014/main" id="{295D2FC4-336E-4CAD-BE47-4502981CAEE2}"/>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553320" y="1856302"/>
            <a:ext cx="942716" cy="942716"/>
          </a:xfrm>
          <a:prstGeom prst="rect">
            <a:avLst/>
          </a:prstGeom>
        </p:spPr>
      </p:pic>
      <p:grpSp>
        <p:nvGrpSpPr>
          <p:cNvPr id="7" name="Group 6">
            <a:extLst>
              <a:ext uri="{FF2B5EF4-FFF2-40B4-BE49-F238E27FC236}">
                <a16:creationId xmlns:a16="http://schemas.microsoft.com/office/drawing/2014/main" id="{E84E6581-6CF2-368E-FFB7-9AD50E6E3959}"/>
              </a:ext>
            </a:extLst>
          </p:cNvPr>
          <p:cNvGrpSpPr/>
          <p:nvPr/>
        </p:nvGrpSpPr>
        <p:grpSpPr>
          <a:xfrm>
            <a:off x="8921548" y="2916455"/>
            <a:ext cx="2476500" cy="3090062"/>
            <a:chOff x="5648960" y="1732627"/>
            <a:chExt cx="2476500" cy="2944012"/>
          </a:xfrm>
          <a:solidFill>
            <a:schemeClr val="bg2"/>
          </a:solidFill>
          <a:scene3d>
            <a:camera prst="orthographicFront"/>
            <a:lightRig rig="flat" dir="t"/>
          </a:scene3d>
        </p:grpSpPr>
        <p:sp>
          <p:nvSpPr>
            <p:cNvPr id="8" name="Rectangle 7">
              <a:extLst>
                <a:ext uri="{FF2B5EF4-FFF2-40B4-BE49-F238E27FC236}">
                  <a16:creationId xmlns:a16="http://schemas.microsoft.com/office/drawing/2014/main" id="{5FF8AA80-BAD1-A5DB-0258-67C27870B546}"/>
                </a:ext>
              </a:extLst>
            </p:cNvPr>
            <p:cNvSpPr/>
            <p:nvPr/>
          </p:nvSpPr>
          <p:spPr>
            <a:xfrm>
              <a:off x="5648960" y="1732627"/>
              <a:ext cx="2476500" cy="2944012"/>
            </a:xfrm>
            <a:prstGeom prst="rect">
              <a:avLst/>
            </a:prstGeom>
            <a:grpFill/>
            <a:sp3d extrusionH="12700" prstMaterial="plastic">
              <a:bevelT w="50800" h="50800"/>
            </a:sp3d>
          </p:spPr>
          <p:style>
            <a:lnRef idx="1">
              <a:schemeClr val="dk2">
                <a:alpha val="90000"/>
                <a:tint val="40000"/>
                <a:hueOff val="0"/>
                <a:satOff val="0"/>
                <a:lumOff val="0"/>
                <a:alphaOff val="0"/>
              </a:schemeClr>
            </a:lnRef>
            <a:fillRef idx="1">
              <a:schemeClr val="dk2">
                <a:alpha val="90000"/>
                <a:tint val="40000"/>
                <a:hueOff val="0"/>
                <a:satOff val="0"/>
                <a:lumOff val="0"/>
                <a:alphaOff val="0"/>
              </a:schemeClr>
            </a:fillRef>
            <a:effectRef idx="2">
              <a:schemeClr val="dk2">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9" name="TextBox 8">
              <a:extLst>
                <a:ext uri="{FF2B5EF4-FFF2-40B4-BE49-F238E27FC236}">
                  <a16:creationId xmlns:a16="http://schemas.microsoft.com/office/drawing/2014/main" id="{F36DA59D-9EAF-02FD-154C-35BF1E5FA60C}"/>
                </a:ext>
              </a:extLst>
            </p:cNvPr>
            <p:cNvSpPr txBox="1"/>
            <p:nvPr/>
          </p:nvSpPr>
          <p:spPr>
            <a:xfrm>
              <a:off x="5648960" y="1732627"/>
              <a:ext cx="2476500" cy="2385920"/>
            </a:xfrm>
            <a:prstGeom prst="rect">
              <a:avLst/>
            </a:prstGeom>
            <a:grpFill/>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5344" tIns="85344" rIns="113792" bIns="128016" numCol="1" spcCol="1270" anchor="t" anchorCtr="0">
              <a:noAutofit/>
            </a:bodyPr>
            <a:lstStyle/>
            <a:p>
              <a:pPr marL="285750" lvl="0" indent="-285750">
                <a:buFont typeface="Arial" panose="020B0604020202020204" pitchFamily="34" charset="0"/>
                <a:buChar char="•"/>
              </a:pPr>
              <a:r>
                <a:rPr lang="en-US" sz="1500" dirty="0">
                  <a:solidFill>
                    <a:schemeClr val="tx2"/>
                  </a:solidFill>
                  <a:latin typeface="Arial Narrow" panose="020B0606020202030204" pitchFamily="34" charset="0"/>
                </a:rPr>
                <a:t>Diabetes testing and management, including foot care </a:t>
              </a:r>
              <a:r>
                <a:rPr lang="en-US" sz="1500" b="1" dirty="0">
                  <a:solidFill>
                    <a:schemeClr val="tx2"/>
                  </a:solidFill>
                  <a:latin typeface="Arial Narrow" panose="020B0606020202030204" pitchFamily="34" charset="0"/>
                </a:rPr>
                <a:t>(HBD, KED)</a:t>
              </a:r>
            </a:p>
            <a:p>
              <a:pPr marL="285750" lvl="0" indent="-285750">
                <a:buFont typeface="Arial" panose="020B0604020202020204" pitchFamily="34" charset="0"/>
                <a:buChar char="•"/>
              </a:pPr>
              <a:r>
                <a:rPr lang="en-US" sz="1500" dirty="0">
                  <a:solidFill>
                    <a:schemeClr val="tx2"/>
                  </a:solidFill>
                  <a:latin typeface="Arial Narrow" panose="020B0606020202030204" pitchFamily="34" charset="0"/>
                </a:rPr>
                <a:t>Weight management </a:t>
              </a:r>
              <a:r>
                <a:rPr lang="en-US" sz="1500" b="1" dirty="0">
                  <a:solidFill>
                    <a:schemeClr val="tx2"/>
                  </a:solidFill>
                  <a:latin typeface="Arial Narrow" panose="020B0606020202030204" pitchFamily="34" charset="0"/>
                </a:rPr>
                <a:t>(WCC)</a:t>
              </a:r>
            </a:p>
            <a:p>
              <a:pPr marL="285750" lvl="0" indent="-285750">
                <a:buFont typeface="Arial" panose="020B0604020202020204" pitchFamily="34" charset="0"/>
                <a:buChar char="•"/>
              </a:pPr>
              <a:r>
                <a:rPr lang="en-US" sz="1500" dirty="0">
                  <a:solidFill>
                    <a:schemeClr val="tx2"/>
                  </a:solidFill>
                  <a:latin typeface="Arial Narrow" panose="020B0606020202030204" pitchFamily="34" charset="0"/>
                </a:rPr>
                <a:t>Testing and treatment of hypertension </a:t>
              </a:r>
              <a:r>
                <a:rPr lang="en-US" sz="1500" b="1" dirty="0">
                  <a:solidFill>
                    <a:schemeClr val="tx2"/>
                  </a:solidFill>
                  <a:latin typeface="Arial Narrow" panose="020B0606020202030204" pitchFamily="34" charset="0"/>
                </a:rPr>
                <a:t>(BPD, CBP)</a:t>
              </a:r>
            </a:p>
            <a:p>
              <a:pPr marL="285750" lvl="0" indent="-285750">
                <a:buFont typeface="Arial" panose="020B0604020202020204" pitchFamily="34" charset="0"/>
                <a:buChar char="•"/>
              </a:pPr>
              <a:r>
                <a:rPr lang="en-US" sz="1500" dirty="0">
                  <a:solidFill>
                    <a:schemeClr val="tx2"/>
                  </a:solidFill>
                  <a:latin typeface="Arial Narrow" panose="020B0606020202030204" pitchFamily="34" charset="0"/>
                </a:rPr>
                <a:t>SDOH screening &amp; referrals</a:t>
              </a:r>
            </a:p>
            <a:p>
              <a:pPr marL="285750" lvl="0" indent="-285750">
                <a:buFont typeface="Arial" panose="020B0604020202020204" pitchFamily="34" charset="0"/>
                <a:buChar char="•"/>
              </a:pPr>
              <a:r>
                <a:rPr lang="en-US" sz="1500" dirty="0">
                  <a:solidFill>
                    <a:schemeClr val="tx2"/>
                  </a:solidFill>
                  <a:latin typeface="Arial Narrow" panose="020B0606020202030204" pitchFamily="34" charset="0"/>
                </a:rPr>
                <a:t>Behavioral health evaluation and referrals</a:t>
              </a:r>
            </a:p>
            <a:p>
              <a:pPr marL="285750" lvl="0" indent="-285750">
                <a:buFont typeface="Arial" panose="020B0604020202020204" pitchFamily="34" charset="0"/>
                <a:buChar char="•"/>
              </a:pPr>
              <a:r>
                <a:rPr lang="en-US" sz="1500" b="1" dirty="0">
                  <a:solidFill>
                    <a:srgbClr val="FF6600"/>
                  </a:solidFill>
                  <a:latin typeface="Arial Narrow" panose="020B0606020202030204" pitchFamily="34" charset="0"/>
                </a:rPr>
                <a:t>SUD treatment</a:t>
              </a:r>
            </a:p>
            <a:p>
              <a:pPr marL="285750" lvl="0" indent="-285750">
                <a:buFont typeface="Arial" panose="020B0604020202020204" pitchFamily="34" charset="0"/>
                <a:buChar char="•"/>
              </a:pPr>
              <a:r>
                <a:rPr lang="en-US" sz="1500" b="1" dirty="0">
                  <a:solidFill>
                    <a:srgbClr val="FF6600"/>
                  </a:solidFill>
                  <a:latin typeface="Arial Narrow" panose="020B0606020202030204" pitchFamily="34" charset="0"/>
                </a:rPr>
                <a:t>First response services</a:t>
              </a:r>
            </a:p>
            <a:p>
              <a:pPr marL="285750" indent="-285750">
                <a:buFont typeface="Arial" panose="020B0604020202020204" pitchFamily="34" charset="0"/>
                <a:buChar char="•"/>
              </a:pPr>
              <a:r>
                <a:rPr lang="en-US" sz="1500" b="1" dirty="0">
                  <a:solidFill>
                    <a:srgbClr val="FF6600"/>
                  </a:solidFill>
                  <a:latin typeface="Arial Narrow" panose="020B0606020202030204" pitchFamily="34" charset="0"/>
                </a:rPr>
                <a:t>Outpatient primary care services</a:t>
              </a:r>
              <a:endParaRPr lang="en-US" sz="1500" b="1" dirty="0">
                <a:solidFill>
                  <a:srgbClr val="FF6600"/>
                </a:solidFill>
              </a:endParaRPr>
            </a:p>
            <a:p>
              <a:pPr marL="171450" lvl="1" indent="-171450" algn="l" defTabSz="711200">
                <a:lnSpc>
                  <a:spcPct val="90000"/>
                </a:lnSpc>
                <a:spcBef>
                  <a:spcPct val="0"/>
                </a:spcBef>
                <a:spcAft>
                  <a:spcPct val="15000"/>
                </a:spcAft>
                <a:buChar char="•"/>
              </a:pPr>
              <a:endParaRPr lang="en-US" sz="1600" kern="1200" dirty="0">
                <a:solidFill>
                  <a:schemeClr val="tx2"/>
                </a:solidFill>
              </a:endParaRPr>
            </a:p>
            <a:p>
              <a:pPr marL="171450" lvl="1" indent="-171450" algn="l" defTabSz="711200">
                <a:lnSpc>
                  <a:spcPct val="90000"/>
                </a:lnSpc>
                <a:spcBef>
                  <a:spcPct val="0"/>
                </a:spcBef>
                <a:spcAft>
                  <a:spcPct val="15000"/>
                </a:spcAft>
                <a:buChar char="•"/>
              </a:pPr>
              <a:endParaRPr lang="en-US" sz="1600" kern="1200" dirty="0">
                <a:solidFill>
                  <a:schemeClr val="tx2"/>
                </a:solidFill>
              </a:endParaRPr>
            </a:p>
          </p:txBody>
        </p:sp>
      </p:grpSp>
    </p:spTree>
    <p:extLst>
      <p:ext uri="{BB962C8B-B14F-4D97-AF65-F5344CB8AC3E}">
        <p14:creationId xmlns:p14="http://schemas.microsoft.com/office/powerpoint/2010/main" val="15084392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393A98F-7120-4086-A6A8-A0774E398348}"/>
              </a:ext>
            </a:extLst>
          </p:cNvPr>
          <p:cNvSpPr>
            <a:spLocks noGrp="1"/>
          </p:cNvSpPr>
          <p:nvPr>
            <p:ph type="body" sz="quarter" idx="11"/>
          </p:nvPr>
        </p:nvSpPr>
        <p:spPr>
          <a:xfrm>
            <a:off x="-3955116" y="1175254"/>
            <a:ext cx="2984927" cy="2471049"/>
          </a:xfrm>
        </p:spPr>
        <p:txBody>
          <a:bodyPr/>
          <a:lstStyle/>
          <a:p>
            <a:pPr marL="0" indent="0">
              <a:lnSpc>
                <a:spcPct val="100000"/>
              </a:lnSpc>
              <a:spcBef>
                <a:spcPts val="600"/>
              </a:spcBef>
              <a:spcAft>
                <a:spcPts val="600"/>
              </a:spcAft>
              <a:buNone/>
            </a:pPr>
            <a:br>
              <a:rPr lang="en-US" sz="1600" b="1" dirty="0">
                <a:solidFill>
                  <a:schemeClr val="tx2"/>
                </a:solidFill>
                <a:latin typeface="+mn-lt"/>
                <a:ea typeface="Arial" panose="020B0604020202020204" pitchFamily="34" charset="0"/>
              </a:rPr>
            </a:br>
            <a:endParaRPr lang="en-US" sz="1400" dirty="0">
              <a:latin typeface="+mn-lt"/>
            </a:endParaRPr>
          </a:p>
        </p:txBody>
      </p:sp>
      <p:sp>
        <p:nvSpPr>
          <p:cNvPr id="3" name="Title 2">
            <a:extLst>
              <a:ext uri="{FF2B5EF4-FFF2-40B4-BE49-F238E27FC236}">
                <a16:creationId xmlns:a16="http://schemas.microsoft.com/office/drawing/2014/main" id="{FB13A99B-B065-4F5F-957E-DC5FDF9C79E4}"/>
              </a:ext>
            </a:extLst>
          </p:cNvPr>
          <p:cNvSpPr>
            <a:spLocks noGrp="1"/>
          </p:cNvSpPr>
          <p:nvPr>
            <p:ph type="title"/>
          </p:nvPr>
        </p:nvSpPr>
        <p:spPr/>
        <p:txBody>
          <a:bodyPr/>
          <a:lstStyle/>
          <a:p>
            <a:r>
              <a:rPr lang="en-US" dirty="0"/>
              <a:t>FA	Q’s</a:t>
            </a:r>
          </a:p>
        </p:txBody>
      </p:sp>
      <p:sp>
        <p:nvSpPr>
          <p:cNvPr id="4" name="Slide Number Placeholder 3">
            <a:extLst>
              <a:ext uri="{FF2B5EF4-FFF2-40B4-BE49-F238E27FC236}">
                <a16:creationId xmlns:a16="http://schemas.microsoft.com/office/drawing/2014/main" id="{75D7FDA5-650F-4B45-9987-74A5CE9FA84C}"/>
              </a:ext>
            </a:extLst>
          </p:cNvPr>
          <p:cNvSpPr>
            <a:spLocks noGrp="1"/>
          </p:cNvSpPr>
          <p:nvPr>
            <p:ph type="sldNum" sz="quarter" idx="12"/>
          </p:nvPr>
        </p:nvSpPr>
        <p:spPr/>
        <p:txBody>
          <a:bodyPr/>
          <a:lstStyle/>
          <a:p>
            <a:pPr>
              <a:defRPr/>
            </a:pPr>
            <a:fld id="{72F39CDF-070F-46DA-A713-13ACA74619E8}" type="slidenum">
              <a:rPr lang="en-US" altLang="en-US" smtClean="0"/>
              <a:pPr>
                <a:defRPr/>
              </a:pPr>
              <a:t>8</a:t>
            </a:fld>
            <a:endParaRPr lang="en-US" altLang="en-US" dirty="0"/>
          </a:p>
        </p:txBody>
      </p:sp>
      <p:pic>
        <p:nvPicPr>
          <p:cNvPr id="6" name="Picture 5">
            <a:extLst>
              <a:ext uri="{FF2B5EF4-FFF2-40B4-BE49-F238E27FC236}">
                <a16:creationId xmlns:a16="http://schemas.microsoft.com/office/drawing/2014/main" id="{716C44C8-296E-4206-BCC1-1B6292CC6E44}"/>
              </a:ext>
            </a:extLst>
          </p:cNvPr>
          <p:cNvPicPr>
            <a:picLocks noChangeAspect="1"/>
          </p:cNvPicPr>
          <p:nvPr/>
        </p:nvPicPr>
        <p:blipFill>
          <a:blip r:embed="rId2"/>
          <a:stretch>
            <a:fillRect/>
          </a:stretch>
        </p:blipFill>
        <p:spPr>
          <a:xfrm>
            <a:off x="8384344" y="877311"/>
            <a:ext cx="1543050" cy="771525"/>
          </a:xfrm>
          <a:prstGeom prst="rect">
            <a:avLst/>
          </a:prstGeom>
        </p:spPr>
      </p:pic>
      <p:graphicFrame>
        <p:nvGraphicFramePr>
          <p:cNvPr id="5" name="Diagram 4">
            <a:extLst>
              <a:ext uri="{FF2B5EF4-FFF2-40B4-BE49-F238E27FC236}">
                <a16:creationId xmlns:a16="http://schemas.microsoft.com/office/drawing/2014/main" id="{DF3D0FFC-75C4-4660-85C2-344790C20FA3}"/>
              </a:ext>
            </a:extLst>
          </p:cNvPr>
          <p:cNvGraphicFramePr/>
          <p:nvPr>
            <p:extLst>
              <p:ext uri="{D42A27DB-BD31-4B8C-83A1-F6EECF244321}">
                <p14:modId xmlns:p14="http://schemas.microsoft.com/office/powerpoint/2010/main" val="1761781963"/>
              </p:ext>
            </p:extLst>
          </p:nvPr>
        </p:nvGraphicFramePr>
        <p:xfrm>
          <a:off x="337785" y="1616612"/>
          <a:ext cx="11854215" cy="48163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072606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393A98F-7120-4086-A6A8-A0774E398348}"/>
              </a:ext>
            </a:extLst>
          </p:cNvPr>
          <p:cNvSpPr>
            <a:spLocks noGrp="1"/>
          </p:cNvSpPr>
          <p:nvPr>
            <p:ph type="body" sz="quarter" idx="11"/>
          </p:nvPr>
        </p:nvSpPr>
        <p:spPr>
          <a:xfrm>
            <a:off x="-3955116" y="1175254"/>
            <a:ext cx="2984927" cy="2471049"/>
          </a:xfrm>
        </p:spPr>
        <p:txBody>
          <a:bodyPr/>
          <a:lstStyle/>
          <a:p>
            <a:pPr marL="0" indent="0">
              <a:lnSpc>
                <a:spcPct val="100000"/>
              </a:lnSpc>
              <a:spcBef>
                <a:spcPts val="600"/>
              </a:spcBef>
              <a:spcAft>
                <a:spcPts val="600"/>
              </a:spcAft>
              <a:buNone/>
            </a:pPr>
            <a:br>
              <a:rPr lang="en-US" sz="1600" b="1" dirty="0">
                <a:solidFill>
                  <a:schemeClr val="tx2"/>
                </a:solidFill>
                <a:latin typeface="+mn-lt"/>
                <a:ea typeface="Arial" panose="020B0604020202020204" pitchFamily="34" charset="0"/>
              </a:rPr>
            </a:br>
            <a:endParaRPr lang="en-US" sz="1400" dirty="0">
              <a:latin typeface="+mn-lt"/>
            </a:endParaRPr>
          </a:p>
        </p:txBody>
      </p:sp>
      <p:sp>
        <p:nvSpPr>
          <p:cNvPr id="3" name="Title 2">
            <a:extLst>
              <a:ext uri="{FF2B5EF4-FFF2-40B4-BE49-F238E27FC236}">
                <a16:creationId xmlns:a16="http://schemas.microsoft.com/office/drawing/2014/main" id="{FB13A99B-B065-4F5F-957E-DC5FDF9C79E4}"/>
              </a:ext>
            </a:extLst>
          </p:cNvPr>
          <p:cNvSpPr>
            <a:spLocks noGrp="1"/>
          </p:cNvSpPr>
          <p:nvPr>
            <p:ph type="title"/>
          </p:nvPr>
        </p:nvSpPr>
        <p:spPr/>
        <p:txBody>
          <a:bodyPr/>
          <a:lstStyle/>
          <a:p>
            <a:r>
              <a:rPr lang="en-US" dirty="0"/>
              <a:t>FAQs</a:t>
            </a:r>
          </a:p>
        </p:txBody>
      </p:sp>
      <p:sp>
        <p:nvSpPr>
          <p:cNvPr id="4" name="Slide Number Placeholder 3">
            <a:extLst>
              <a:ext uri="{FF2B5EF4-FFF2-40B4-BE49-F238E27FC236}">
                <a16:creationId xmlns:a16="http://schemas.microsoft.com/office/drawing/2014/main" id="{75D7FDA5-650F-4B45-9987-74A5CE9FA84C}"/>
              </a:ext>
            </a:extLst>
          </p:cNvPr>
          <p:cNvSpPr>
            <a:spLocks noGrp="1"/>
          </p:cNvSpPr>
          <p:nvPr>
            <p:ph type="sldNum" sz="quarter" idx="12"/>
          </p:nvPr>
        </p:nvSpPr>
        <p:spPr/>
        <p:txBody>
          <a:bodyPr/>
          <a:lstStyle/>
          <a:p>
            <a:pPr>
              <a:defRPr/>
            </a:pPr>
            <a:fld id="{72F39CDF-070F-46DA-A713-13ACA74619E8}" type="slidenum">
              <a:rPr lang="en-US" altLang="en-US" smtClean="0"/>
              <a:pPr>
                <a:defRPr/>
              </a:pPr>
              <a:t>9</a:t>
            </a:fld>
            <a:endParaRPr lang="en-US" altLang="en-US" dirty="0"/>
          </a:p>
        </p:txBody>
      </p:sp>
      <p:pic>
        <p:nvPicPr>
          <p:cNvPr id="6" name="Picture 5">
            <a:extLst>
              <a:ext uri="{FF2B5EF4-FFF2-40B4-BE49-F238E27FC236}">
                <a16:creationId xmlns:a16="http://schemas.microsoft.com/office/drawing/2014/main" id="{716C44C8-296E-4206-BCC1-1B6292CC6E44}"/>
              </a:ext>
            </a:extLst>
          </p:cNvPr>
          <p:cNvPicPr>
            <a:picLocks noChangeAspect="1"/>
          </p:cNvPicPr>
          <p:nvPr/>
        </p:nvPicPr>
        <p:blipFill>
          <a:blip r:embed="rId2"/>
          <a:stretch>
            <a:fillRect/>
          </a:stretch>
        </p:blipFill>
        <p:spPr>
          <a:xfrm>
            <a:off x="8384344" y="877311"/>
            <a:ext cx="1543050" cy="771525"/>
          </a:xfrm>
          <a:prstGeom prst="rect">
            <a:avLst/>
          </a:prstGeom>
        </p:spPr>
      </p:pic>
      <p:graphicFrame>
        <p:nvGraphicFramePr>
          <p:cNvPr id="5" name="Diagram 4">
            <a:extLst>
              <a:ext uri="{FF2B5EF4-FFF2-40B4-BE49-F238E27FC236}">
                <a16:creationId xmlns:a16="http://schemas.microsoft.com/office/drawing/2014/main" id="{DF3D0FFC-75C4-4660-85C2-344790C20FA3}"/>
              </a:ext>
            </a:extLst>
          </p:cNvPr>
          <p:cNvGraphicFramePr/>
          <p:nvPr/>
        </p:nvGraphicFramePr>
        <p:xfrm>
          <a:off x="337785" y="1616612"/>
          <a:ext cx="11854215" cy="48163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144463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1_Office Theme">
  <a:themeElements>
    <a:clrScheme name="Custom 14">
      <a:dk1>
        <a:srgbClr val="0094D7"/>
      </a:dk1>
      <a:lt1>
        <a:srgbClr val="FFFFFF"/>
      </a:lt1>
      <a:dk2>
        <a:srgbClr val="003359"/>
      </a:dk2>
      <a:lt2>
        <a:srgbClr val="BED6DB"/>
      </a:lt2>
      <a:accent1>
        <a:srgbClr val="1E1E1E"/>
      </a:accent1>
      <a:accent2>
        <a:srgbClr val="8FCAE7"/>
      </a:accent2>
      <a:accent3>
        <a:srgbClr val="DCD6B2"/>
      </a:accent3>
      <a:accent4>
        <a:srgbClr val="755418"/>
      </a:accent4>
      <a:accent5>
        <a:srgbClr val="AA272F"/>
      </a:accent5>
      <a:accent6>
        <a:srgbClr val="B5BF00"/>
      </a:accent6>
      <a:hlink>
        <a:srgbClr val="FFA200"/>
      </a:hlink>
      <a:folHlink>
        <a:srgbClr val="E553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normAutofit/>
      </a:bodyPr>
      <a:lstStyle>
        <a:defPPr>
          <a:defRPr sz="1500" dirty="0" smtClean="0"/>
        </a:defPPr>
      </a:lstStyle>
    </a:txDef>
  </a:objectDefaults>
  <a:extraClrSchemeLst/>
  <a:extLst>
    <a:ext uri="{05A4C25C-085E-4340-85A3-A5531E510DB2}">
      <thm15:themeFamily xmlns:thm15="http://schemas.microsoft.com/office/thememl/2012/main" name="BCBSMN Template 2 (Widescreen 16x9).ppt [Compatibility Mode]" id="{8E2A9243-2B91-4A77-A92A-E7AB0529D1C7}" vid="{C8E6AA08-BEA7-4878-A133-1272BE045EE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38369</TotalTime>
  <Words>1820</Words>
  <Application>Microsoft Office PowerPoint</Application>
  <PresentationFormat>Widescreen</PresentationFormat>
  <Paragraphs>153</Paragraphs>
  <Slides>10</Slides>
  <Notes>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10</vt:i4>
      </vt:variant>
    </vt:vector>
  </HeadingPairs>
  <TitlesOfParts>
    <vt:vector size="17" baseType="lpstr">
      <vt:lpstr>Arial</vt:lpstr>
      <vt:lpstr>Arial Narrow</vt:lpstr>
      <vt:lpstr>Calibri</vt:lpstr>
      <vt:lpstr>Times New Roman</vt:lpstr>
      <vt:lpstr>Wingdings</vt:lpstr>
      <vt:lpstr>11_Office Theme</vt:lpstr>
      <vt:lpstr>think-cell Slide</vt:lpstr>
      <vt:lpstr>2024 Odam Mobile Clinic Bringing healthcare to hard-to-reach and high-risk populations in Medically Underserved Communities</vt:lpstr>
      <vt:lpstr>State of affairs</vt:lpstr>
      <vt:lpstr>odAM MOBILE CLINIC</vt:lpstr>
      <vt:lpstr>Patient experience</vt:lpstr>
      <vt:lpstr>2024 PROGRAM ENHANCEMENTS</vt:lpstr>
      <vt:lpstr>2024 program enhancements</vt:lpstr>
      <vt:lpstr>New Scope of services</vt:lpstr>
      <vt:lpstr>FA Q’s</vt:lpstr>
      <vt:lpstr>FAQs</vt:lpstr>
      <vt:lpstr>FAQs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Kannankutty, Maria</dc:creator>
  <cp:lastModifiedBy>Malinowski, Marie</cp:lastModifiedBy>
  <cp:revision>284</cp:revision>
  <dcterms:created xsi:type="dcterms:W3CDTF">2021-03-14T20:31:47Z</dcterms:created>
  <dcterms:modified xsi:type="dcterms:W3CDTF">2024-01-05T21:52:09Z</dcterms:modified>
</cp:coreProperties>
</file>