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71" r:id="rId5"/>
    <p:sldId id="303" r:id="rId6"/>
    <p:sldId id="300" r:id="rId7"/>
    <p:sldId id="308" r:id="rId8"/>
    <p:sldId id="309" r:id="rId9"/>
    <p:sldId id="310" r:id="rId10"/>
    <p:sldId id="311" r:id="rId11"/>
    <p:sldId id="313" r:id="rId12"/>
    <p:sldId id="264" r:id="rId13"/>
    <p:sldId id="314" r:id="rId14"/>
    <p:sldId id="295" r:id="rId15"/>
    <p:sldId id="315" r:id="rId16"/>
    <p:sldId id="305" r:id="rId17"/>
    <p:sldId id="307" r:id="rId18"/>
    <p:sldId id="538" r:id="rId19"/>
    <p:sldId id="539" r:id="rId20"/>
    <p:sldId id="534" r:id="rId21"/>
    <p:sldId id="540" r:id="rId22"/>
    <p:sldId id="537" r:id="rId23"/>
    <p:sldId id="262" r:id="rId24"/>
    <p:sldId id="279" r:id="rId25"/>
    <p:sldId id="330" r:id="rId26"/>
    <p:sldId id="541" r:id="rId27"/>
    <p:sldId id="542" r:id="rId28"/>
  </p:sldIdLst>
  <p:sldSz cx="12192000" cy="6858000"/>
  <p:notesSz cx="6858000" cy="9144000"/>
  <p:defaultTextStyle>
    <a:defPPr>
      <a:defRPr lang="en-US"/>
    </a:defPPr>
    <a:lvl1pPr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607469"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217054"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826638"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436223" indent="2117" algn="l" defTabSz="607469"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65" userDrawn="1">
          <p15:clr>
            <a:srgbClr val="A4A3A4"/>
          </p15:clr>
        </p15:guide>
        <p15:guide id="2" orient="horz" pos="1249" userDrawn="1">
          <p15:clr>
            <a:srgbClr val="A4A3A4"/>
          </p15:clr>
        </p15:guide>
        <p15:guide id="3" orient="horz" pos="303" userDrawn="1">
          <p15:clr>
            <a:srgbClr val="A4A3A4"/>
          </p15:clr>
        </p15:guide>
        <p15:guide id="4" pos="2371" userDrawn="1">
          <p15:clr>
            <a:srgbClr val="A4A3A4"/>
          </p15:clr>
        </p15:guide>
        <p15:guide id="5" pos="7373" userDrawn="1">
          <p15:clr>
            <a:srgbClr val="A4A3A4"/>
          </p15:clr>
        </p15:guide>
        <p15:guide id="6" pos="2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7DC8C6-0EC5-7504-21B7-7BE59CB9EEFE}" name="Sharma, Anita" initials="AS" userId="S::anita.sharma@bluecrossmn.com::fccf22dd-2e72-4758-9506-3dbfc6d7736d" providerId="AD"/>
  <p188:author id="{A4E723EA-C90C-5A4F-66B9-1571814AEB18}" name="Parsons, Jeanne" initials="JP" userId="S::jeanne.parsons@bluecrossmn.com::9ee50ff4-53e8-45e3-85a1-4b7527cf649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F7F7F"/>
    <a:srgbClr val="003359"/>
    <a:srgbClr val="E55302"/>
    <a:srgbClr val="E553FF"/>
    <a:srgbClr val="C9C9C9"/>
    <a:srgbClr val="C7C8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91" autoAdjust="0"/>
  </p:normalViewPr>
  <p:slideViewPr>
    <p:cSldViewPr snapToGrid="0">
      <p:cViewPr varScale="1">
        <p:scale>
          <a:sx n="33" d="100"/>
          <a:sy n="33" d="100"/>
        </p:scale>
        <p:origin x="1128" y="16"/>
      </p:cViewPr>
      <p:guideLst>
        <p:guide orient="horz" pos="3865"/>
        <p:guide orient="horz" pos="1249"/>
        <p:guide orient="horz" pos="303"/>
        <p:guide pos="2371"/>
        <p:guide pos="7373"/>
        <p:guide pos="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95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6EFEF3-7B2A-4F74-9A89-C191572A7E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77E8A5-6072-4417-939B-9DCB27ABEB9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72FAB62-4C63-464B-BD44-5CD0B2F162BF}" type="datetime1">
              <a:rPr lang="en-US" altLang="en-US"/>
              <a:pPr>
                <a:defRPr/>
              </a:pPr>
              <a:t>11/28/2023</a:t>
            </a:fld>
            <a:endParaRPr lang="en-US" altLang="en-US"/>
          </a:p>
        </p:txBody>
      </p:sp>
      <p:sp>
        <p:nvSpPr>
          <p:cNvPr id="4" name="Footer Placeholder 3">
            <a:extLst>
              <a:ext uri="{FF2B5EF4-FFF2-40B4-BE49-F238E27FC236}">
                <a16:creationId xmlns:a16="http://schemas.microsoft.com/office/drawing/2014/main" id="{2372D810-7FC2-43FE-B2A5-A6BC55C61D1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0AA525-2B07-43A6-8A4C-A7963B8FA8C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B6B0F9-1A58-4618-842E-D61C5E5C29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23ECE0-91DA-4474-8129-D2CD1005E1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49E916A-F385-4CA9-8F24-16EBD6EC36E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351DF67-5CD0-43B6-9924-FB2B33DE50A2}" type="datetime1">
              <a:rPr lang="en-US" altLang="en-US"/>
              <a:pPr>
                <a:defRPr/>
              </a:pPr>
              <a:t>11/28/2023</a:t>
            </a:fld>
            <a:endParaRPr lang="en-US" altLang="en-US"/>
          </a:p>
        </p:txBody>
      </p:sp>
      <p:sp>
        <p:nvSpPr>
          <p:cNvPr id="4" name="Slide Image Placeholder 3">
            <a:extLst>
              <a:ext uri="{FF2B5EF4-FFF2-40B4-BE49-F238E27FC236}">
                <a16:creationId xmlns:a16="http://schemas.microsoft.com/office/drawing/2014/main" id="{C77935B1-4CC2-4158-8A66-4ECE2F1E06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C3490EE-DEEE-49E0-98F6-54EDEA9E46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F16A2F-AA68-4B13-828B-7F1480E129D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118"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71DEEAB-DD06-4982-A6F6-9B01F53E05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0C92B54-A508-4F22-8EF0-509EC1071C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607469"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1pPr>
    <a:lvl2pPr marL="607469" algn="l" defTabSz="607469"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2pPr>
    <a:lvl3pPr marL="1217054" algn="l" defTabSz="607469"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3pPr>
    <a:lvl4pPr marL="1826638" algn="l" defTabSz="607469"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4pPr>
    <a:lvl5pPr marL="2436223" algn="l" defTabSz="607469" rtl="0" eaLnBrk="0" fontAlgn="base" hangingPunct="0">
      <a:spcBef>
        <a:spcPct val="30000"/>
      </a:spcBef>
      <a:spcAft>
        <a:spcPct val="0"/>
      </a:spcAft>
      <a:defRPr sz="1600" kern="1200">
        <a:solidFill>
          <a:schemeClr val="tx1"/>
        </a:solidFill>
        <a:latin typeface="+mn-lt"/>
        <a:ea typeface="MS PGothic" panose="020B0600070205080204" pitchFamily="34" charset="-128"/>
        <a:cs typeface="ＭＳ Ｐゴシック" charset="0"/>
      </a:defRPr>
    </a:lvl5pPr>
    <a:lvl6pPr marL="3047381" algn="l" defTabSz="609475" rtl="0" eaLnBrk="1" latinLnBrk="0" hangingPunct="1">
      <a:defRPr sz="1600" kern="1200">
        <a:solidFill>
          <a:schemeClr val="tx1"/>
        </a:solidFill>
        <a:latin typeface="+mn-lt"/>
        <a:ea typeface="+mn-ea"/>
        <a:cs typeface="+mn-cs"/>
      </a:defRPr>
    </a:lvl6pPr>
    <a:lvl7pPr marL="3656858" algn="l" defTabSz="609475" rtl="0" eaLnBrk="1" latinLnBrk="0" hangingPunct="1">
      <a:defRPr sz="1600" kern="1200">
        <a:solidFill>
          <a:schemeClr val="tx1"/>
        </a:solidFill>
        <a:latin typeface="+mn-lt"/>
        <a:ea typeface="+mn-ea"/>
        <a:cs typeface="+mn-cs"/>
      </a:defRPr>
    </a:lvl7pPr>
    <a:lvl8pPr marL="4266333" algn="l" defTabSz="609475" rtl="0" eaLnBrk="1" latinLnBrk="0" hangingPunct="1">
      <a:defRPr sz="1600" kern="1200">
        <a:solidFill>
          <a:schemeClr val="tx1"/>
        </a:solidFill>
        <a:latin typeface="+mn-lt"/>
        <a:ea typeface="+mn-ea"/>
        <a:cs typeface="+mn-cs"/>
      </a:defRPr>
    </a:lvl8pPr>
    <a:lvl9pPr marL="4875809" algn="l" defTabSz="6094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9</a:t>
            </a:fld>
            <a:endParaRPr lang="en-US" altLang="en-US"/>
          </a:p>
        </p:txBody>
      </p:sp>
    </p:spTree>
    <p:extLst>
      <p:ext uri="{BB962C8B-B14F-4D97-AF65-F5344CB8AC3E}">
        <p14:creationId xmlns:p14="http://schemas.microsoft.com/office/powerpoint/2010/main" val="16908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allow for a transition period when they are brand new to the plan – it will pay for the first time, transition messaging will go back to the pharmacy to let them know </a:t>
            </a:r>
            <a:r>
              <a:rPr lang="en-US" dirty="0" err="1"/>
              <a:t>Lifescan</a:t>
            </a:r>
            <a:r>
              <a:rPr lang="en-US" dirty="0"/>
              <a:t> and </a:t>
            </a:r>
            <a:r>
              <a:rPr lang="en-US" dirty="0" err="1"/>
              <a:t>Ascensia</a:t>
            </a:r>
            <a:r>
              <a:rPr lang="en-US" dirty="0"/>
              <a:t> are preferred. Letter also goes to the member</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10</a:t>
            </a:fld>
            <a:endParaRPr lang="en-US" altLang="en-US"/>
          </a:p>
        </p:txBody>
      </p:sp>
    </p:spTree>
    <p:extLst>
      <p:ext uri="{BB962C8B-B14F-4D97-AF65-F5344CB8AC3E}">
        <p14:creationId xmlns:p14="http://schemas.microsoft.com/office/powerpoint/2010/main" val="250567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various levers </a:t>
            </a:r>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21</a:t>
            </a:fld>
            <a:endParaRPr lang="en-US" altLang="en-US"/>
          </a:p>
        </p:txBody>
      </p:sp>
    </p:spTree>
    <p:extLst>
      <p:ext uri="{BB962C8B-B14F-4D97-AF65-F5344CB8AC3E}">
        <p14:creationId xmlns:p14="http://schemas.microsoft.com/office/powerpoint/2010/main" val="400866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22</a:t>
            </a:fld>
            <a:endParaRPr lang="en-US" altLang="en-US"/>
          </a:p>
        </p:txBody>
      </p:sp>
    </p:spTree>
    <p:extLst>
      <p:ext uri="{BB962C8B-B14F-4D97-AF65-F5344CB8AC3E}">
        <p14:creationId xmlns:p14="http://schemas.microsoft.com/office/powerpoint/2010/main" val="259610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C92B54-A508-4F22-8EF0-509EC1071C64}" type="slidenum">
              <a:rPr lang="en-US" altLang="en-US" smtClean="0"/>
              <a:pPr>
                <a:defRPr/>
              </a:pPr>
              <a:t>23</a:t>
            </a:fld>
            <a:endParaRPr lang="en-US" altLang="en-US"/>
          </a:p>
        </p:txBody>
      </p:sp>
    </p:spTree>
    <p:extLst>
      <p:ext uri="{BB962C8B-B14F-4D97-AF65-F5344CB8AC3E}">
        <p14:creationId xmlns:p14="http://schemas.microsoft.com/office/powerpoint/2010/main" val="595191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3)">
    <p:spTree>
      <p:nvGrpSpPr>
        <p:cNvPr id="1" name=""/>
        <p:cNvGrpSpPr/>
        <p:nvPr/>
      </p:nvGrpSpPr>
      <p:grpSpPr>
        <a:xfrm>
          <a:off x="0" y="0"/>
          <a:ext cx="0" cy="0"/>
          <a:chOff x="0" y="0"/>
          <a:chExt cx="0" cy="0"/>
        </a:xfrm>
      </p:grpSpPr>
      <p:pic>
        <p:nvPicPr>
          <p:cNvPr id="4" name="Picture 7" descr="0079_10012027_tint.jpg">
            <a:extLst>
              <a:ext uri="{FF2B5EF4-FFF2-40B4-BE49-F238E27FC236}">
                <a16:creationId xmlns:a16="http://schemas.microsoft.com/office/drawing/2014/main" id="{D53E374A-13A2-4768-89D7-EAC10B50E1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46F9E6B-3300-4091-80FA-EEE1030523EA}"/>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a:solidFill>
                  <a:srgbClr val="FFFFFF"/>
                </a:solidFill>
                <a:cs typeface="Arial" panose="020B0604020202020204" pitchFamily="34" charset="0"/>
              </a:rPr>
              <a:t>Blue Cross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and Blue Shield</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of Minnesota and Blue Plus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are nonprofit independent licensees of the Blue Cross and Blue Shield Association.</a:t>
            </a:r>
            <a:endParaRPr lang="en-US" altLang="en-US" sz="8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E463EC52-8BCD-47A2-B991-A1CF8B3781F3}"/>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10" name="Title 1">
            <a:extLst>
              <a:ext uri="{FF2B5EF4-FFF2-40B4-BE49-F238E27FC236}">
                <a16:creationId xmlns:a16="http://schemas.microsoft.com/office/drawing/2014/main" id="{1249BF5C-A701-BA4D-9AD6-4EFCF8CEA0DB}"/>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0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1" name="Text Placeholder 2">
            <a:extLst>
              <a:ext uri="{FF2B5EF4-FFF2-40B4-BE49-F238E27FC236}">
                <a16:creationId xmlns:a16="http://schemas.microsoft.com/office/drawing/2014/main" id="{2491D99D-756C-654C-8747-07BDD1129D0C}"/>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000"/>
              </a:lnSpc>
              <a:buClrTx/>
              <a:buNone/>
              <a:defRPr sz="2133" b="0">
                <a:solidFill>
                  <a:schemeClr val="bg1"/>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F390382C-6EA6-D143-BB9B-82F1C2736E5D}"/>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00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pic>
        <p:nvPicPr>
          <p:cNvPr id="9" name="Picture 1">
            <a:extLst>
              <a:ext uri="{FF2B5EF4-FFF2-40B4-BE49-F238E27FC236}">
                <a16:creationId xmlns:a16="http://schemas.microsoft.com/office/drawing/2014/main" id="{805FA107-009A-466E-8921-7EF139D3FE0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35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 and Image)">
    <p:spTree>
      <p:nvGrpSpPr>
        <p:cNvPr id="1" name=""/>
        <p:cNvGrpSpPr/>
        <p:nvPr/>
      </p:nvGrpSpPr>
      <p:grpSpPr>
        <a:xfrm>
          <a:off x="0" y="0"/>
          <a:ext cx="0" cy="0"/>
          <a:chOff x="0" y="0"/>
          <a:chExt cx="0" cy="0"/>
        </a:xfrm>
      </p:grpSpPr>
      <p:sp>
        <p:nvSpPr>
          <p:cNvPr id="10" name="Title 1"/>
          <p:cNvSpPr>
            <a:spLocks noGrp="1"/>
          </p:cNvSpPr>
          <p:nvPr>
            <p:ph type="title"/>
          </p:nvPr>
        </p:nvSpPr>
        <p:spPr>
          <a:xfrm>
            <a:off x="491613" y="158441"/>
            <a:ext cx="9376287" cy="1011500"/>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13" name="Picture Placeholder 15"/>
          <p:cNvSpPr>
            <a:spLocks noGrp="1"/>
          </p:cNvSpPr>
          <p:nvPr>
            <p:ph type="pic" sz="quarter" idx="22"/>
          </p:nvPr>
        </p:nvSpPr>
        <p:spPr>
          <a:xfrm>
            <a:off x="7279922" y="1682497"/>
            <a:ext cx="4440999" cy="4143495"/>
          </a:xfrm>
          <a:prstGeom prst="rect">
            <a:avLst/>
          </a:prstGeom>
        </p:spPr>
        <p:txBody>
          <a:bodyPr vert="horz"/>
          <a:lstStyle/>
          <a:p>
            <a:pPr lvl="0"/>
            <a:endParaRPr lang="en-US" noProof="0" dirty="0"/>
          </a:p>
        </p:txBody>
      </p:sp>
      <p:sp>
        <p:nvSpPr>
          <p:cNvPr id="6" name="Slide Number Placeholder 2">
            <a:extLst>
              <a:ext uri="{FF2B5EF4-FFF2-40B4-BE49-F238E27FC236}">
                <a16:creationId xmlns:a16="http://schemas.microsoft.com/office/drawing/2014/main" id="{460EAB78-A414-4C17-8996-FC5B472DB9F2}"/>
              </a:ext>
            </a:extLst>
          </p:cNvPr>
          <p:cNvSpPr>
            <a:spLocks noGrp="1"/>
          </p:cNvSpPr>
          <p:nvPr>
            <p:ph type="sldNum" sz="quarter" idx="25"/>
          </p:nvPr>
        </p:nvSpPr>
        <p:spPr/>
        <p:txBody>
          <a:bodyPr/>
          <a:lstStyle>
            <a:lvl1pPr>
              <a:defRPr/>
            </a:lvl1pPr>
          </a:lstStyle>
          <a:p>
            <a:pPr>
              <a:defRPr/>
            </a:pPr>
            <a:fld id="{176998C4-890E-4641-9E27-C7A90B327C26}" type="slidenum">
              <a:rPr lang="en-US" altLang="en-US"/>
              <a:pPr>
                <a:defRPr/>
              </a:pPr>
              <a:t>‹#›</a:t>
            </a:fld>
            <a:endParaRPr lang="en-US" altLang="en-US"/>
          </a:p>
        </p:txBody>
      </p:sp>
      <p:sp>
        <p:nvSpPr>
          <p:cNvPr id="9" name="Text Placeholder 2">
            <a:extLst>
              <a:ext uri="{FF2B5EF4-FFF2-40B4-BE49-F238E27FC236}">
                <a16:creationId xmlns:a16="http://schemas.microsoft.com/office/drawing/2014/main" id="{F31D3E6A-58AB-4EC4-8FB0-BA0229DFF199}"/>
              </a:ext>
            </a:extLst>
          </p:cNvPr>
          <p:cNvSpPr>
            <a:spLocks noGrp="1"/>
          </p:cNvSpPr>
          <p:nvPr>
            <p:ph type="body" sz="quarter" idx="20"/>
          </p:nvPr>
        </p:nvSpPr>
        <p:spPr>
          <a:xfrm>
            <a:off x="491613" y="1649577"/>
            <a:ext cx="5424229" cy="455109"/>
          </a:xfrm>
          <a:prstGeom prst="rect">
            <a:avLst/>
          </a:prstGeom>
        </p:spPr>
        <p:txBody>
          <a:bodyPr vert="horz" lIns="0" tIns="0" rIns="0" bIns="0" anchor="t"/>
          <a:lstStyle>
            <a:lvl1pPr marL="0" indent="0">
              <a:lnSpc>
                <a:spcPct val="120000"/>
              </a:lnSpc>
              <a:buClrTx/>
              <a:buNone/>
              <a:defRPr sz="2400" b="1">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endParaRPr lang="en-US" dirty="0"/>
          </a:p>
        </p:txBody>
      </p:sp>
      <p:sp>
        <p:nvSpPr>
          <p:cNvPr id="11" name="Text Placeholder 2">
            <a:extLst>
              <a:ext uri="{FF2B5EF4-FFF2-40B4-BE49-F238E27FC236}">
                <a16:creationId xmlns:a16="http://schemas.microsoft.com/office/drawing/2014/main" id="{19C77F97-2FD4-4D1C-8E26-7FEB94949046}"/>
              </a:ext>
            </a:extLst>
          </p:cNvPr>
          <p:cNvSpPr>
            <a:spLocks noGrp="1"/>
          </p:cNvSpPr>
          <p:nvPr>
            <p:ph type="body" sz="quarter" idx="21"/>
          </p:nvPr>
        </p:nvSpPr>
        <p:spPr>
          <a:xfrm>
            <a:off x="495246" y="2176998"/>
            <a:ext cx="5422956" cy="3616074"/>
          </a:xfrm>
          <a:prstGeom prst="rect">
            <a:avLst/>
          </a:prstGeom>
        </p:spPr>
        <p:txBody>
          <a:bodyPr vert="horz" lIns="0" tIns="0" rIns="0" bIns="0"/>
          <a:lstStyle>
            <a:lvl1pPr marL="0" indent="0">
              <a:lnSpc>
                <a:spcPct val="120000"/>
              </a:lnSpc>
              <a:buClrTx/>
              <a:buFont typeface="Arial" panose="020B0604020202020204" pitchFamily="34" charset="0"/>
              <a:buNone/>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D8228BD-0D3A-4C8B-AFED-4656BC9E8125}"/>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3098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C621A3-7D1E-4F0C-9113-EFD38CFB488D}"/>
              </a:ext>
            </a:extLst>
          </p:cNvPr>
          <p:cNvSpPr/>
          <p:nvPr userDrawn="1"/>
        </p:nvSpPr>
        <p:spPr>
          <a:xfrm>
            <a:off x="0" y="0"/>
            <a:ext cx="12192000" cy="6366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7" name="Slide Number Placeholder 2">
            <a:extLst>
              <a:ext uri="{FF2B5EF4-FFF2-40B4-BE49-F238E27FC236}">
                <a16:creationId xmlns:a16="http://schemas.microsoft.com/office/drawing/2014/main" id="{5AC3BFFC-2525-4614-BFDA-FB05DDBDB5E8}"/>
              </a:ext>
            </a:extLst>
          </p:cNvPr>
          <p:cNvSpPr>
            <a:spLocks noGrp="1"/>
          </p:cNvSpPr>
          <p:nvPr>
            <p:ph type="sldNum" sz="quarter" idx="10"/>
          </p:nvPr>
        </p:nvSpPr>
        <p:spPr/>
        <p:txBody>
          <a:bodyPr/>
          <a:lstStyle>
            <a:lvl1pPr>
              <a:defRPr/>
            </a:lvl1pPr>
          </a:lstStyle>
          <a:p>
            <a:pPr>
              <a:defRPr/>
            </a:pPr>
            <a:fld id="{7E517CB7-7C84-468D-B465-D22DAD9C7118}" type="slidenum">
              <a:rPr lang="en-US" altLang="en-US"/>
              <a:pPr>
                <a:defRPr/>
              </a:pPr>
              <a:t>‹#›</a:t>
            </a:fld>
            <a:endParaRPr lang="en-US" altLang="en-US"/>
          </a:p>
        </p:txBody>
      </p:sp>
      <p:pic>
        <p:nvPicPr>
          <p:cNvPr id="8" name="Picture 1">
            <a:extLst>
              <a:ext uri="{FF2B5EF4-FFF2-40B4-BE49-F238E27FC236}">
                <a16:creationId xmlns:a16="http://schemas.microsoft.com/office/drawing/2014/main" id="{1C2D50FC-468B-4211-8250-DA8F1468F2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4C360E9-0DE7-4DCF-8E7B-891A7E481337}"/>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000"/>
              </a:lnSpc>
              <a:defRPr sz="3600" b="1" i="0" cap="all" baseline="0">
                <a:solidFill>
                  <a:schemeClr val="tx2"/>
                </a:solidFill>
                <a:latin typeface="Arial Narrow" panose="020B0606020202030204" pitchFamily="34" charset="0"/>
                <a:cs typeface="Arial"/>
              </a:defRPr>
            </a:lvl1pPr>
          </a:lstStyle>
          <a:p>
            <a:r>
              <a:rPr lang="en-US" dirty="0"/>
              <a:t>Click to edit Master title style</a:t>
            </a:r>
          </a:p>
        </p:txBody>
      </p:sp>
      <p:sp>
        <p:nvSpPr>
          <p:cNvPr id="9" name="Text Placeholder 2">
            <a:extLst>
              <a:ext uri="{FF2B5EF4-FFF2-40B4-BE49-F238E27FC236}">
                <a16:creationId xmlns:a16="http://schemas.microsoft.com/office/drawing/2014/main" id="{B9FD38FD-A376-4435-A603-E7BA542ED176}"/>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000"/>
              </a:lnSpc>
              <a:buClrTx/>
              <a:buNone/>
              <a:defRPr sz="2000" b="0">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3264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A168A0-838A-47AF-A23A-AC71DCCEFD89}"/>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dirty="0"/>
          </a:p>
        </p:txBody>
      </p:sp>
      <p:sp>
        <p:nvSpPr>
          <p:cNvPr id="5" name="Rectangle 10">
            <a:extLst>
              <a:ext uri="{FF2B5EF4-FFF2-40B4-BE49-F238E27FC236}">
                <a16:creationId xmlns:a16="http://schemas.microsoft.com/office/drawing/2014/main" id="{92CFAB18-3DFB-45A8-8869-1CC5BBFDC8D9}"/>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8" name="Slide Number Placeholder 2">
            <a:extLst>
              <a:ext uri="{FF2B5EF4-FFF2-40B4-BE49-F238E27FC236}">
                <a16:creationId xmlns:a16="http://schemas.microsoft.com/office/drawing/2014/main" id="{B52D459D-DD4E-4C95-A7B3-E22EC5D5D7CD}"/>
              </a:ext>
            </a:extLst>
          </p:cNvPr>
          <p:cNvSpPr>
            <a:spLocks noGrp="1"/>
          </p:cNvSpPr>
          <p:nvPr>
            <p:ph type="sldNum" sz="quarter" idx="10"/>
          </p:nvPr>
        </p:nvSpPr>
        <p:spPr/>
        <p:txBody>
          <a:bodyPr/>
          <a:lstStyle>
            <a:lvl1pPr>
              <a:defRPr>
                <a:solidFill>
                  <a:schemeClr val="bg1"/>
                </a:solidFill>
              </a:defRPr>
            </a:lvl1pPr>
          </a:lstStyle>
          <a:p>
            <a:pPr>
              <a:defRPr/>
            </a:pPr>
            <a:fld id="{0AED435A-72E1-49F7-AB02-D2C6C7ECEE1F}" type="slidenum">
              <a:rPr lang="en-US" altLang="en-US"/>
              <a:pPr>
                <a:defRPr/>
              </a:pPr>
              <a:t>‹#›</a:t>
            </a:fld>
            <a:endParaRPr lang="en-US" altLang="en-US"/>
          </a:p>
        </p:txBody>
      </p:sp>
      <p:pic>
        <p:nvPicPr>
          <p:cNvPr id="10" name="Picture 1">
            <a:extLst>
              <a:ext uri="{FF2B5EF4-FFF2-40B4-BE49-F238E27FC236}">
                <a16:creationId xmlns:a16="http://schemas.microsoft.com/office/drawing/2014/main" id="{FE22B7B2-4A14-44D7-A989-D52B5E9F0C4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314F65D5-7D15-6B41-8833-70AA35E2A18A}"/>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000"/>
              </a:lnSpc>
              <a:defRPr sz="3600" b="1" i="0" cap="all" baseline="0">
                <a:solidFill>
                  <a:schemeClr val="bg1"/>
                </a:solidFill>
                <a:latin typeface="Arial Narrow" panose="020B0606020202030204" pitchFamily="34" charset="0"/>
                <a:cs typeface="Arial"/>
              </a:defRPr>
            </a:lvl1pPr>
          </a:lstStyle>
          <a:p>
            <a:r>
              <a:rPr lang="en-US" dirty="0"/>
              <a:t>Click to edit Master title style</a:t>
            </a:r>
          </a:p>
        </p:txBody>
      </p:sp>
      <p:sp>
        <p:nvSpPr>
          <p:cNvPr id="12" name="Text Placeholder 2">
            <a:extLst>
              <a:ext uri="{FF2B5EF4-FFF2-40B4-BE49-F238E27FC236}">
                <a16:creationId xmlns:a16="http://schemas.microsoft.com/office/drawing/2014/main" id="{89C5BA3A-03B9-9040-9E2E-BC3A29E291AB}"/>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000"/>
              </a:lnSpc>
              <a:buClrTx/>
              <a:buNone/>
              <a:defRPr sz="2000" b="0">
                <a:solidFill>
                  <a:schemeClr val="bg1"/>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54809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BAE05-E624-4E15-960F-F011A879F53E}"/>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1B97FFFA-61D5-42EF-91F7-767A78A73B22}"/>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8" name="Slide Number Placeholder 2">
            <a:extLst>
              <a:ext uri="{FF2B5EF4-FFF2-40B4-BE49-F238E27FC236}">
                <a16:creationId xmlns:a16="http://schemas.microsoft.com/office/drawing/2014/main" id="{A9BCE3DB-64D2-44AC-AD1C-B173C48A2094}"/>
              </a:ext>
            </a:extLst>
          </p:cNvPr>
          <p:cNvSpPr>
            <a:spLocks noGrp="1"/>
          </p:cNvSpPr>
          <p:nvPr>
            <p:ph type="sldNum" sz="quarter" idx="10"/>
          </p:nvPr>
        </p:nvSpPr>
        <p:spPr/>
        <p:txBody>
          <a:bodyPr/>
          <a:lstStyle>
            <a:lvl1pPr>
              <a:defRPr>
                <a:solidFill>
                  <a:schemeClr val="bg1"/>
                </a:solidFill>
              </a:defRPr>
            </a:lvl1pPr>
          </a:lstStyle>
          <a:p>
            <a:pPr>
              <a:defRPr/>
            </a:pPr>
            <a:fld id="{6B11A170-94E1-4994-8B17-27EB5B9FB9B1}" type="slidenum">
              <a:rPr lang="en-US" altLang="en-US"/>
              <a:pPr>
                <a:defRPr/>
              </a:pPr>
              <a:t>‹#›</a:t>
            </a:fld>
            <a:endParaRPr lang="en-US" altLang="en-US"/>
          </a:p>
        </p:txBody>
      </p:sp>
      <p:pic>
        <p:nvPicPr>
          <p:cNvPr id="9" name="Picture 1">
            <a:extLst>
              <a:ext uri="{FF2B5EF4-FFF2-40B4-BE49-F238E27FC236}">
                <a16:creationId xmlns:a16="http://schemas.microsoft.com/office/drawing/2014/main" id="{954756FB-0CA1-4FF0-A9AE-B9DFE6FD5C6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33E5D81C-816E-7743-9BDB-4703A851AD68}"/>
              </a:ext>
            </a:extLst>
          </p:cNvPr>
          <p:cNvSpPr>
            <a:spLocks noGrp="1"/>
          </p:cNvSpPr>
          <p:nvPr>
            <p:ph type="ctrTitle"/>
          </p:nvPr>
        </p:nvSpPr>
        <p:spPr>
          <a:xfrm>
            <a:off x="440268" y="2254743"/>
            <a:ext cx="11252200" cy="1139977"/>
          </a:xfrm>
          <a:prstGeom prst="rect">
            <a:avLst/>
          </a:prstGeom>
        </p:spPr>
        <p:txBody>
          <a:bodyPr lIns="0" tIns="45712" rIns="91424" bIns="45712" anchor="b"/>
          <a:lstStyle>
            <a:lvl1pPr>
              <a:lnSpc>
                <a:spcPct val="100000"/>
              </a:lnSpc>
              <a:defRPr sz="3600" b="1" i="0" cap="all" baseline="0">
                <a:solidFill>
                  <a:schemeClr val="bg1"/>
                </a:solidFill>
                <a:latin typeface="Arial Narrow" panose="020B0606020202030204" pitchFamily="34" charset="0"/>
                <a:cs typeface="Arial"/>
              </a:defRPr>
            </a:lvl1pPr>
          </a:lstStyle>
          <a:p>
            <a:r>
              <a:rPr lang="en-US" dirty="0"/>
              <a:t>Click to edit Master title style</a:t>
            </a:r>
          </a:p>
        </p:txBody>
      </p:sp>
      <p:sp>
        <p:nvSpPr>
          <p:cNvPr id="13" name="Text Placeholder 2">
            <a:extLst>
              <a:ext uri="{FF2B5EF4-FFF2-40B4-BE49-F238E27FC236}">
                <a16:creationId xmlns:a16="http://schemas.microsoft.com/office/drawing/2014/main" id="{D064C841-565F-7E4B-8F29-1BED0B04C9B8}"/>
              </a:ext>
            </a:extLst>
          </p:cNvPr>
          <p:cNvSpPr>
            <a:spLocks noGrp="1"/>
          </p:cNvSpPr>
          <p:nvPr>
            <p:ph type="body" sz="quarter" idx="14"/>
          </p:nvPr>
        </p:nvSpPr>
        <p:spPr>
          <a:xfrm>
            <a:off x="440268" y="3530733"/>
            <a:ext cx="11252200" cy="487397"/>
          </a:xfrm>
          <a:prstGeom prst="rect">
            <a:avLst/>
          </a:prstGeom>
        </p:spPr>
        <p:txBody>
          <a:bodyPr vert="horz" lIns="0" tIns="0" rIns="0" bIns="0" anchor="t"/>
          <a:lstStyle>
            <a:lvl1pPr marL="0" indent="0">
              <a:lnSpc>
                <a:spcPct val="120000"/>
              </a:lnSpc>
              <a:buClrTx/>
              <a:buNone/>
              <a:defRPr sz="2000" b="0">
                <a:solidFill>
                  <a:schemeClr val="bg1"/>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Tree>
    <p:extLst>
      <p:ext uri="{BB962C8B-B14F-4D97-AF65-F5344CB8AC3E}">
        <p14:creationId xmlns:p14="http://schemas.microsoft.com/office/powerpoint/2010/main" val="14156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1 Column with Subhead and Image)">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495243" y="2285994"/>
            <a:ext cx="6361329" cy="3678909"/>
          </a:xfrm>
          <a:prstGeom prst="rect">
            <a:avLst/>
          </a:prstGeom>
        </p:spPr>
        <p:txBody>
          <a:bodyPr vert="horz" lIns="0" tIns="0" rIns="0" bIns="0"/>
          <a:lstStyle>
            <a:lvl1pPr>
              <a:lnSpc>
                <a:spcPct val="120000"/>
              </a:lnSpc>
              <a:buClrTx/>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91611" y="179297"/>
            <a:ext cx="8830340" cy="792101"/>
          </a:xfrm>
          <a:prstGeom prst="rect">
            <a:avLst/>
          </a:prstGeom>
        </p:spPr>
        <p:txBody>
          <a:bodyPr lIns="0" tIns="0" rIns="0" bIns="0" anchor="b"/>
          <a:lstStyle>
            <a:lvl1pPr>
              <a:lnSpc>
                <a:spcPct val="90000"/>
              </a:lnSpc>
              <a:defRPr sz="2600" b="1" i="0" baseline="0">
                <a:solidFill>
                  <a:srgbClr val="003359"/>
                </a:solidFill>
                <a:latin typeface="Arial"/>
                <a:cs typeface="Arial"/>
              </a:defRPr>
            </a:lvl1pPr>
          </a:lstStyle>
          <a:p>
            <a:r>
              <a:rPr lang="en-US" dirty="0"/>
              <a:t>Click to edit Master title style</a:t>
            </a:r>
          </a:p>
        </p:txBody>
      </p:sp>
      <p:sp>
        <p:nvSpPr>
          <p:cNvPr id="11" name="Text Placeholder 2"/>
          <p:cNvSpPr>
            <a:spLocks noGrp="1"/>
          </p:cNvSpPr>
          <p:nvPr>
            <p:ph type="body" sz="quarter" idx="14"/>
          </p:nvPr>
        </p:nvSpPr>
        <p:spPr>
          <a:xfrm>
            <a:off x="490872" y="1528916"/>
            <a:ext cx="6366507" cy="675149"/>
          </a:xfrm>
          <a:prstGeom prst="rect">
            <a:avLst/>
          </a:prstGeom>
        </p:spPr>
        <p:txBody>
          <a:bodyPr vert="horz" lIns="0" tIns="0" rIns="0" bIns="0" anchor="ctr"/>
          <a:lstStyle>
            <a:lvl1pPr marL="0" indent="0">
              <a:lnSpc>
                <a:spcPct val="120000"/>
              </a:lnSpc>
              <a:buClrTx/>
              <a:buNone/>
              <a:defRPr sz="1800" b="1">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7" name="Picture Placeholder 15"/>
          <p:cNvSpPr>
            <a:spLocks noGrp="1"/>
          </p:cNvSpPr>
          <p:nvPr>
            <p:ph type="pic" sz="quarter" idx="19"/>
          </p:nvPr>
        </p:nvSpPr>
        <p:spPr>
          <a:xfrm>
            <a:off x="7279921" y="1531436"/>
            <a:ext cx="4440999" cy="4432448"/>
          </a:xfrm>
          <a:prstGeom prst="rect">
            <a:avLst/>
          </a:prstGeom>
        </p:spPr>
        <p:txBody>
          <a:bodyPr vert="horz"/>
          <a:lstStyle/>
          <a:p>
            <a:pPr lvl="0"/>
            <a:endParaRPr lang="en-US" noProof="0" dirty="0"/>
          </a:p>
        </p:txBody>
      </p:sp>
      <p:sp>
        <p:nvSpPr>
          <p:cNvPr id="2" name="Slide Number Placeholder 2">
            <a:extLst>
              <a:ext uri="{FF2B5EF4-FFF2-40B4-BE49-F238E27FC236}">
                <a16:creationId xmlns:a16="http://schemas.microsoft.com/office/drawing/2014/main" id="{CD4B930D-E91C-D269-C806-776FD69148E8}"/>
              </a:ext>
            </a:extLst>
          </p:cNvPr>
          <p:cNvSpPr>
            <a:spLocks noGrp="1"/>
          </p:cNvSpPr>
          <p:nvPr>
            <p:ph type="sldNum" sz="quarter" idx="20"/>
          </p:nvPr>
        </p:nvSpPr>
        <p:spPr/>
        <p:txBody>
          <a:bodyPr/>
          <a:lstStyle>
            <a:lvl1pPr>
              <a:defRPr/>
            </a:lvl1pPr>
          </a:lstStyle>
          <a:p>
            <a:pPr>
              <a:defRPr/>
            </a:pPr>
            <a:fld id="{1910E34E-9103-4EE3-8F7E-7A15AB489F2E}" type="slidenum">
              <a:rPr lang="en-US" altLang="en-US"/>
              <a:pPr>
                <a:defRPr/>
              </a:pPr>
              <a:t>‹#›</a:t>
            </a:fld>
            <a:endParaRPr lang="en-US" altLang="en-US"/>
          </a:p>
        </p:txBody>
      </p:sp>
    </p:spTree>
    <p:extLst>
      <p:ext uri="{BB962C8B-B14F-4D97-AF65-F5344CB8AC3E}">
        <p14:creationId xmlns:p14="http://schemas.microsoft.com/office/powerpoint/2010/main" val="326344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Slide (1 Column with Subhead and Image)">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495243" y="2285994"/>
            <a:ext cx="6361329" cy="3678909"/>
          </a:xfrm>
          <a:prstGeom prst="rect">
            <a:avLst/>
          </a:prstGeom>
        </p:spPr>
        <p:txBody>
          <a:bodyPr vert="horz" lIns="0" tIns="0" rIns="0" bIns="0"/>
          <a:lstStyle>
            <a:lvl1pPr>
              <a:lnSpc>
                <a:spcPct val="120000"/>
              </a:lnSpc>
              <a:buClrTx/>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91611" y="179297"/>
            <a:ext cx="8830340" cy="792101"/>
          </a:xfrm>
          <a:prstGeom prst="rect">
            <a:avLst/>
          </a:prstGeom>
        </p:spPr>
        <p:txBody>
          <a:bodyPr lIns="0" tIns="0" rIns="0" bIns="0" anchor="b"/>
          <a:lstStyle>
            <a:lvl1pPr>
              <a:lnSpc>
                <a:spcPct val="90000"/>
              </a:lnSpc>
              <a:defRPr sz="2600" b="1" i="0" baseline="0">
                <a:solidFill>
                  <a:srgbClr val="003359"/>
                </a:solidFill>
                <a:latin typeface="Arial"/>
                <a:cs typeface="Arial"/>
              </a:defRPr>
            </a:lvl1pPr>
          </a:lstStyle>
          <a:p>
            <a:r>
              <a:rPr lang="en-US" dirty="0"/>
              <a:t>Click to edit Master title style</a:t>
            </a:r>
          </a:p>
        </p:txBody>
      </p:sp>
      <p:sp>
        <p:nvSpPr>
          <p:cNvPr id="11" name="Text Placeholder 2"/>
          <p:cNvSpPr>
            <a:spLocks noGrp="1"/>
          </p:cNvSpPr>
          <p:nvPr>
            <p:ph type="body" sz="quarter" idx="14"/>
          </p:nvPr>
        </p:nvSpPr>
        <p:spPr>
          <a:xfrm>
            <a:off x="490872" y="1528916"/>
            <a:ext cx="6366507" cy="675149"/>
          </a:xfrm>
          <a:prstGeom prst="rect">
            <a:avLst/>
          </a:prstGeom>
        </p:spPr>
        <p:txBody>
          <a:bodyPr vert="horz" lIns="0" tIns="0" rIns="0" bIns="0" anchor="ctr"/>
          <a:lstStyle>
            <a:lvl1pPr marL="0" indent="0">
              <a:lnSpc>
                <a:spcPct val="120000"/>
              </a:lnSpc>
              <a:buClrTx/>
              <a:buNone/>
              <a:defRPr sz="1800" b="1">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400">
                <a:solidFill>
                  <a:srgbClr val="003359"/>
                </a:solidFill>
              </a:defRPr>
            </a:lvl4pPr>
            <a:lvl5pPr>
              <a:lnSpc>
                <a:spcPct val="120000"/>
              </a:lnSpc>
              <a:buClrTx/>
              <a:defRPr sz="1400">
                <a:solidFill>
                  <a:srgbClr val="003359"/>
                </a:solidFill>
              </a:defRPr>
            </a:lvl5pPr>
          </a:lstStyle>
          <a:p>
            <a:pPr lvl="0"/>
            <a:r>
              <a:rPr lang="en-US"/>
              <a:t>Click to edit Master text styles</a:t>
            </a:r>
          </a:p>
        </p:txBody>
      </p:sp>
      <p:sp>
        <p:nvSpPr>
          <p:cNvPr id="17" name="Picture Placeholder 15"/>
          <p:cNvSpPr>
            <a:spLocks noGrp="1"/>
          </p:cNvSpPr>
          <p:nvPr>
            <p:ph type="pic" sz="quarter" idx="19"/>
          </p:nvPr>
        </p:nvSpPr>
        <p:spPr>
          <a:xfrm>
            <a:off x="7279921" y="1531436"/>
            <a:ext cx="4440999" cy="4432448"/>
          </a:xfrm>
          <a:prstGeom prst="rect">
            <a:avLst/>
          </a:prstGeom>
        </p:spPr>
        <p:txBody>
          <a:bodyPr vert="horz"/>
          <a:lstStyle/>
          <a:p>
            <a:pPr lvl="0"/>
            <a:endParaRPr lang="en-US" noProof="0" dirty="0"/>
          </a:p>
        </p:txBody>
      </p:sp>
      <p:sp>
        <p:nvSpPr>
          <p:cNvPr id="2" name="Slide Number Placeholder 2">
            <a:extLst>
              <a:ext uri="{FF2B5EF4-FFF2-40B4-BE49-F238E27FC236}">
                <a16:creationId xmlns:a16="http://schemas.microsoft.com/office/drawing/2014/main" id="{CD4B930D-E91C-D269-C806-776FD69148E8}"/>
              </a:ext>
            </a:extLst>
          </p:cNvPr>
          <p:cNvSpPr>
            <a:spLocks noGrp="1"/>
          </p:cNvSpPr>
          <p:nvPr>
            <p:ph type="sldNum" sz="quarter" idx="20"/>
          </p:nvPr>
        </p:nvSpPr>
        <p:spPr/>
        <p:txBody>
          <a:bodyPr/>
          <a:lstStyle>
            <a:lvl1pPr>
              <a:defRPr/>
            </a:lvl1pPr>
          </a:lstStyle>
          <a:p>
            <a:pPr>
              <a:defRPr/>
            </a:pPr>
            <a:fld id="{1910E34E-9103-4EE3-8F7E-7A15AB489F2E}" type="slidenum">
              <a:rPr lang="en-US" altLang="en-US"/>
              <a:pPr>
                <a:defRPr/>
              </a:pPr>
              <a:t>‹#›</a:t>
            </a:fld>
            <a:endParaRPr lang="en-US" altLang="en-US"/>
          </a:p>
        </p:txBody>
      </p:sp>
    </p:spTree>
    <p:extLst>
      <p:ext uri="{BB962C8B-B14F-4D97-AF65-F5344CB8AC3E}">
        <p14:creationId xmlns:p14="http://schemas.microsoft.com/office/powerpoint/2010/main" val="261727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Break Slide 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BAE05-E624-4E15-960F-F011A879F53E}"/>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1B97FFFA-61D5-42EF-91F7-767A78A73B22}"/>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24" name="Title 1"/>
          <p:cNvSpPr>
            <a:spLocks noGrp="1"/>
          </p:cNvSpPr>
          <p:nvPr>
            <p:ph type="ctrTitle"/>
          </p:nvPr>
        </p:nvSpPr>
        <p:spPr>
          <a:xfrm>
            <a:off x="491873" y="2849717"/>
            <a:ext cx="11200595" cy="1139977"/>
          </a:xfrm>
          <a:prstGeom prst="rect">
            <a:avLst/>
          </a:prstGeom>
        </p:spPr>
        <p:txBody>
          <a:bodyPr lIns="91424" tIns="45712" rIns="91424" bIns="45712" anchor="b"/>
          <a:lstStyle>
            <a:lvl1pPr marL="0" marR="0" indent="0" algn="l" defTabSz="607469" rtl="0" eaLnBrk="0" fontAlgn="base" latinLnBrk="0" hangingPunct="0">
              <a:lnSpc>
                <a:spcPct val="100000"/>
              </a:lnSpc>
              <a:spcBef>
                <a:spcPct val="0"/>
              </a:spcBef>
              <a:spcAft>
                <a:spcPct val="0"/>
              </a:spcAft>
              <a:buClrTx/>
              <a:buSzTx/>
              <a:buFontTx/>
              <a:buNone/>
              <a:tabLst/>
              <a:defRPr sz="3200" b="1" i="0" cap="all" baseline="0">
                <a:solidFill>
                  <a:schemeClr val="bg1"/>
                </a:solidFill>
                <a:latin typeface="Arial"/>
                <a:cs typeface="Arial"/>
              </a:defRPr>
            </a:lvl1pPr>
          </a:lstStyle>
          <a:p>
            <a:r>
              <a:rPr lang="en-US"/>
              <a:t>Click to edit Master title style</a:t>
            </a:r>
          </a:p>
        </p:txBody>
      </p:sp>
      <p:sp>
        <p:nvSpPr>
          <p:cNvPr id="8" name="Slide Number Placeholder 2">
            <a:extLst>
              <a:ext uri="{FF2B5EF4-FFF2-40B4-BE49-F238E27FC236}">
                <a16:creationId xmlns:a16="http://schemas.microsoft.com/office/drawing/2014/main" id="{A9BCE3DB-64D2-44AC-AD1C-B173C48A2094}"/>
              </a:ext>
            </a:extLst>
          </p:cNvPr>
          <p:cNvSpPr>
            <a:spLocks noGrp="1"/>
          </p:cNvSpPr>
          <p:nvPr>
            <p:ph type="sldNum" sz="quarter" idx="10"/>
          </p:nvPr>
        </p:nvSpPr>
        <p:spPr/>
        <p:txBody>
          <a:bodyPr/>
          <a:lstStyle>
            <a:lvl1pPr>
              <a:defRPr>
                <a:solidFill>
                  <a:schemeClr val="bg1"/>
                </a:solidFill>
              </a:defRPr>
            </a:lvl1pPr>
          </a:lstStyle>
          <a:p>
            <a:pPr>
              <a:defRPr/>
            </a:pPr>
            <a:fld id="{6B11A170-94E1-4994-8B17-27EB5B9FB9B1}" type="slidenum">
              <a:rPr lang="en-US" altLang="en-US"/>
              <a:pPr>
                <a:defRPr/>
              </a:pPr>
              <a:t>‹#›</a:t>
            </a:fld>
            <a:endParaRPr lang="en-US" altLang="en-US"/>
          </a:p>
        </p:txBody>
      </p:sp>
      <p:pic>
        <p:nvPicPr>
          <p:cNvPr id="7" name="Picture 1">
            <a:extLst>
              <a:ext uri="{FF2B5EF4-FFF2-40B4-BE49-F238E27FC236}">
                <a16:creationId xmlns:a16="http://schemas.microsoft.com/office/drawing/2014/main" id="{A8A08059-7E50-A24D-A6F9-7BB04A83D1FB}"/>
              </a:ext>
            </a:extLst>
          </p:cNvPr>
          <p:cNvPicPr>
            <a:picLocks noChangeAspect="1"/>
          </p:cNvPicPr>
          <p:nvPr userDrawn="1"/>
        </p:nvPicPr>
        <p:blipFill>
          <a:blip r:embed="rId2"/>
          <a:srcRect/>
          <a:stretch/>
        </p:blipFill>
        <p:spPr bwMode="auto">
          <a:xfrm>
            <a:off x="9459385" y="506214"/>
            <a:ext cx="2230967" cy="7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63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a:lnSpc>
                <a:spcPct val="120000"/>
              </a:lnSpc>
              <a:buClrTx/>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000"/>
              </a:lnSpc>
              <a:defRPr sz="2933" b="1" i="0" baseline="0">
                <a:solidFill>
                  <a:srgbClr val="003359"/>
                </a:solidFill>
                <a:latin typeface="Arial"/>
                <a:cs typeface="Arial"/>
              </a:defRPr>
            </a:lvl1pPr>
          </a:lstStyle>
          <a:p>
            <a:r>
              <a:rPr lang="en-US"/>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Tree>
    <p:extLst>
      <p:ext uri="{BB962C8B-B14F-4D97-AF65-F5344CB8AC3E}">
        <p14:creationId xmlns:p14="http://schemas.microsoft.com/office/powerpoint/2010/main" val="1447819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a:lnSpc>
                <a:spcPct val="120000"/>
              </a:lnSpc>
              <a:buClrTx/>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000"/>
              </a:lnSpc>
              <a:defRPr sz="2933" b="1" i="0" baseline="0">
                <a:solidFill>
                  <a:srgbClr val="003359"/>
                </a:solidFill>
                <a:latin typeface="Arial"/>
                <a:cs typeface="Arial"/>
              </a:defRPr>
            </a:lvl1pPr>
          </a:lstStyle>
          <a:p>
            <a:r>
              <a:rPr lang="en-US"/>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Tree>
    <p:extLst>
      <p:ext uri="{BB962C8B-B14F-4D97-AF65-F5344CB8AC3E}">
        <p14:creationId xmlns:p14="http://schemas.microsoft.com/office/powerpoint/2010/main" val="25682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a:lnSpc>
                <a:spcPct val="120000"/>
              </a:lnSpc>
              <a:buClrTx/>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000"/>
              </a:lnSpc>
              <a:defRPr sz="2933" b="1" i="0" baseline="0">
                <a:solidFill>
                  <a:srgbClr val="003359"/>
                </a:solidFill>
                <a:latin typeface="Arial"/>
                <a:cs typeface="Arial"/>
              </a:defRPr>
            </a:lvl1pPr>
          </a:lstStyle>
          <a:p>
            <a:r>
              <a:rPr lang="en-US"/>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Tree>
    <p:extLst>
      <p:ext uri="{BB962C8B-B14F-4D97-AF65-F5344CB8AC3E}">
        <p14:creationId xmlns:p14="http://schemas.microsoft.com/office/powerpoint/2010/main" val="291618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4)">
    <p:spTree>
      <p:nvGrpSpPr>
        <p:cNvPr id="1" name=""/>
        <p:cNvGrpSpPr/>
        <p:nvPr/>
      </p:nvGrpSpPr>
      <p:grpSpPr>
        <a:xfrm>
          <a:off x="0" y="0"/>
          <a:ext cx="0" cy="0"/>
          <a:chOff x="0" y="0"/>
          <a:chExt cx="0" cy="0"/>
        </a:xfrm>
      </p:grpSpPr>
      <p:pic>
        <p:nvPicPr>
          <p:cNvPr id="4" name="Picture 7" descr="Person typing on laptop">
            <a:extLst>
              <a:ext uri="{FF2B5EF4-FFF2-40B4-BE49-F238E27FC236}">
                <a16:creationId xmlns:a16="http://schemas.microsoft.com/office/drawing/2014/main" id="{DDF89595-4240-45A7-82B4-6870568BC0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7728" y="-88900"/>
            <a:ext cx="1220972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id="{F811C796-E159-427D-8158-4BDCF4F40F3D}"/>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a:solidFill>
                  <a:srgbClr val="FFFFFF"/>
                </a:solidFill>
                <a:cs typeface="Arial" panose="020B0604020202020204" pitchFamily="34" charset="0"/>
              </a:rPr>
              <a:t>Blue Cross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and Blue Shield</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of Minnesota and Blue Plus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are nonprofit independent licensees of the Blue Cross and Blue Shield Association.</a:t>
            </a:r>
            <a:endParaRPr lang="en-US" altLang="en-US" sz="8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9C993657-FF66-4580-AC9D-A7C7E8DD40CE}"/>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E745590A-0F26-CF49-8D8A-2A95EA799D4F}"/>
              </a:ext>
            </a:extLst>
          </p:cNvPr>
          <p:cNvSpPr txBox="1"/>
          <p:nvPr userDrawn="1"/>
        </p:nvSpPr>
        <p:spPr>
          <a:xfrm>
            <a:off x="-2762491" y="1774785"/>
            <a:ext cx="0" cy="0"/>
          </a:xfrm>
          <a:prstGeom prst="rect">
            <a:avLst/>
          </a:prstGeom>
        </p:spPr>
        <p:txBody>
          <a:bodyPr wrap="none" rtlCol="0">
            <a:normAutofit fontScale="25000" lnSpcReduction="20000"/>
          </a:bodyPr>
          <a:lstStyle/>
          <a:p>
            <a:endParaRPr lang="en-US" sz="2000" dirty="0"/>
          </a:p>
        </p:txBody>
      </p:sp>
      <p:sp>
        <p:nvSpPr>
          <p:cNvPr id="10" name="Title 1">
            <a:extLst>
              <a:ext uri="{FF2B5EF4-FFF2-40B4-BE49-F238E27FC236}">
                <a16:creationId xmlns:a16="http://schemas.microsoft.com/office/drawing/2014/main" id="{F2441744-F7DD-1F4E-8678-42B119E1CB1C}"/>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0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1" name="Text Placeholder 2">
            <a:extLst>
              <a:ext uri="{FF2B5EF4-FFF2-40B4-BE49-F238E27FC236}">
                <a16:creationId xmlns:a16="http://schemas.microsoft.com/office/drawing/2014/main" id="{99021E50-3616-E248-9417-7E5F80325600}"/>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000"/>
              </a:lnSpc>
              <a:buClrTx/>
              <a:buNone/>
              <a:defRPr sz="2133" b="0">
                <a:solidFill>
                  <a:schemeClr val="bg1"/>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
        <p:nvSpPr>
          <p:cNvPr id="12" name="Text Placeholder 2">
            <a:extLst>
              <a:ext uri="{FF2B5EF4-FFF2-40B4-BE49-F238E27FC236}">
                <a16:creationId xmlns:a16="http://schemas.microsoft.com/office/drawing/2014/main" id="{B4ED57AC-1B32-154A-BC33-83A533077DA7}"/>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00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pic>
        <p:nvPicPr>
          <p:cNvPr id="13" name="Picture 1">
            <a:extLst>
              <a:ext uri="{FF2B5EF4-FFF2-40B4-BE49-F238E27FC236}">
                <a16:creationId xmlns:a16="http://schemas.microsoft.com/office/drawing/2014/main" id="{D35AD8E4-E6CA-4CE5-A3F2-934316C8E3D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03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a:lnSpc>
                <a:spcPct val="120000"/>
              </a:lnSpc>
              <a:buClrTx/>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000"/>
              </a:lnSpc>
              <a:defRPr sz="2933" b="1" i="0" baseline="0">
                <a:solidFill>
                  <a:srgbClr val="003359"/>
                </a:solidFill>
                <a:latin typeface="Arial"/>
                <a:cs typeface="Arial"/>
              </a:defRPr>
            </a:lvl1pPr>
          </a:lstStyle>
          <a:p>
            <a:r>
              <a:rPr lang="en-US"/>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Tree>
    <p:extLst>
      <p:ext uri="{BB962C8B-B14F-4D97-AF65-F5344CB8AC3E}">
        <p14:creationId xmlns:p14="http://schemas.microsoft.com/office/powerpoint/2010/main" val="187029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6E4293-6C74-4977-B5AF-97F0553BB08C}"/>
              </a:ext>
            </a:extLst>
          </p:cNvPr>
          <p:cNvSpPr/>
          <p:nvPr userDrawn="1"/>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2524DE00-A931-42E3-AEFA-04FA81B864E2}"/>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a:solidFill>
                  <a:srgbClr val="FFFFFF"/>
                </a:solidFill>
                <a:cs typeface="Arial" panose="020B0604020202020204" pitchFamily="34" charset="0"/>
              </a:rPr>
              <a:t>Blue Cross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and Blue Shield</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of Minnesota and Blue Plus</a:t>
            </a:r>
            <a:r>
              <a:rPr lang="en-US" altLang="en-US" sz="1067" baseline="30000">
                <a:solidFill>
                  <a:srgbClr val="FFFFFF"/>
                </a:solidFill>
                <a:cs typeface="Arial" panose="020B0604020202020204" pitchFamily="34" charset="0"/>
              </a:rPr>
              <a:t>®</a:t>
            </a:r>
            <a:r>
              <a:rPr lang="en-US" altLang="en-US" sz="1067">
                <a:solidFill>
                  <a:srgbClr val="FFFFFF"/>
                </a:solidFill>
                <a:cs typeface="Arial" panose="020B0604020202020204" pitchFamily="34" charset="0"/>
              </a:rPr>
              <a:t> are nonprofit independent licensees of the Blue Cross and Blue Shield Association.</a:t>
            </a:r>
            <a:endParaRPr lang="en-US" altLang="en-US" sz="800">
              <a:solidFill>
                <a:srgbClr val="FFFFF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3CF8D3AC-9744-4BD4-A951-B7E83FFAA9BF}"/>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FFFFFF"/>
                </a:solidFill>
                <a:cs typeface="Arial" panose="020B0604020202020204" pitchFamily="34" charset="0"/>
              </a:rPr>
              <a:t>Confidential and proprietary. </a:t>
            </a:r>
            <a:endParaRPr lang="en-US" altLang="en-US" sz="800">
              <a:solidFill>
                <a:srgbClr val="FFFFFF"/>
              </a:solidFill>
              <a:cs typeface="Arial" panose="020B0604020202020204" pitchFamily="34" charset="0"/>
              <a:sym typeface="Arial" panose="020B0604020202020204" pitchFamily="34" charset="0"/>
            </a:endParaRPr>
          </a:p>
        </p:txBody>
      </p:sp>
      <p:sp>
        <p:nvSpPr>
          <p:cNvPr id="15" name="Title 1"/>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000"/>
              </a:lnSpc>
              <a:defRPr sz="4800" b="1" i="0" cap="all" baseline="0">
                <a:solidFill>
                  <a:srgbClr val="F9F9FF"/>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6" name="Text Placeholder 2"/>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000"/>
              </a:lnSpc>
              <a:buClrTx/>
              <a:buNone/>
              <a:defRPr sz="2133" b="0">
                <a:solidFill>
                  <a:schemeClr val="bg1"/>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
        <p:nvSpPr>
          <p:cNvPr id="9" name="Text Placeholder 2">
            <a:extLst>
              <a:ext uri="{FF2B5EF4-FFF2-40B4-BE49-F238E27FC236}">
                <a16:creationId xmlns:a16="http://schemas.microsoft.com/office/drawing/2014/main" id="{4EC4B046-F873-1549-A601-4ED086391E1F}"/>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000"/>
              </a:lnSpc>
              <a:buClrTx/>
              <a:buNone/>
              <a:defRPr sz="1600" b="0" i="0">
                <a:solidFill>
                  <a:schemeClr val="bg1"/>
                </a:solidFill>
                <a:latin typeface="Arial Narrow" panose="020B0604020202020204" pitchFamily="34" charset="0"/>
                <a:cs typeface="Arial Narrow" panose="020B0604020202020204" pitchFamily="34" charset="0"/>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pic>
        <p:nvPicPr>
          <p:cNvPr id="10" name="Picture 1">
            <a:extLst>
              <a:ext uri="{FF2B5EF4-FFF2-40B4-BE49-F238E27FC236}">
                <a16:creationId xmlns:a16="http://schemas.microsoft.com/office/drawing/2014/main" id="{637919F3-B905-44C5-863D-D93D900C9EC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44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B8682-6D20-4F57-8C2D-A252BBA6B02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anchor="ctr"/>
          <a:lstStyle/>
          <a:p>
            <a:pPr algn="ctr" defTabSz="609475" eaLnBrk="1" fontAlgn="auto" hangingPunct="1">
              <a:spcBef>
                <a:spcPts val="0"/>
              </a:spcBef>
              <a:spcAft>
                <a:spcPts val="0"/>
              </a:spcAft>
              <a:defRPr/>
            </a:pPr>
            <a:endParaRPr lang="en-US"/>
          </a:p>
        </p:txBody>
      </p:sp>
      <p:sp>
        <p:nvSpPr>
          <p:cNvPr id="5" name="Rectangle 10">
            <a:extLst>
              <a:ext uri="{FF2B5EF4-FFF2-40B4-BE49-F238E27FC236}">
                <a16:creationId xmlns:a16="http://schemas.microsoft.com/office/drawing/2014/main" id="{595A37BC-B1B2-4B74-8962-A23D9C5A0AA3}"/>
              </a:ext>
            </a:extLst>
          </p:cNvPr>
          <p:cNvSpPr>
            <a:spLocks/>
          </p:cNvSpPr>
          <p:nvPr userDrawn="1"/>
        </p:nvSpPr>
        <p:spPr bwMode="auto">
          <a:xfrm>
            <a:off x="2673351" y="6460068"/>
            <a:ext cx="9004300"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067" dirty="0">
                <a:solidFill>
                  <a:srgbClr val="7F7F7F"/>
                </a:solidFill>
                <a:cs typeface="Arial" panose="020B0604020202020204" pitchFamily="34" charset="0"/>
              </a:rPr>
              <a:t>Blue Cross</a:t>
            </a:r>
            <a:r>
              <a:rPr lang="en-US" altLang="en-US" sz="1067" baseline="3000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and Blue Shield</a:t>
            </a:r>
            <a:r>
              <a:rPr lang="en-US" altLang="en-US" sz="1067" baseline="3000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of Minnesota and Blue Plus</a:t>
            </a:r>
            <a:r>
              <a:rPr lang="en-US" altLang="en-US" sz="1067" baseline="30000" dirty="0">
                <a:solidFill>
                  <a:srgbClr val="7F7F7F"/>
                </a:solidFill>
                <a:cs typeface="Arial" panose="020B0604020202020204" pitchFamily="34" charset="0"/>
              </a:rPr>
              <a:t>®</a:t>
            </a:r>
            <a:r>
              <a:rPr lang="en-US" altLang="en-US" sz="1067" dirty="0">
                <a:solidFill>
                  <a:srgbClr val="7F7F7F"/>
                </a:solidFill>
                <a:cs typeface="Arial" panose="020B0604020202020204" pitchFamily="34" charset="0"/>
              </a:rPr>
              <a:t> are nonprofit independent licensees of the Blue Cross and Blue Shield Association.</a:t>
            </a:r>
            <a:endParaRPr lang="en-US" altLang="en-US" sz="800" dirty="0">
              <a:solidFill>
                <a:srgbClr val="7F7F7F"/>
              </a:solidFill>
              <a:cs typeface="Arial" panose="020B0604020202020204" pitchFamily="34" charset="0"/>
              <a:sym typeface="Arial" panose="020B0604020202020204" pitchFamily="34" charset="0"/>
            </a:endParaRPr>
          </a:p>
        </p:txBody>
      </p:sp>
      <p:sp>
        <p:nvSpPr>
          <p:cNvPr id="6" name="Rectangle 10">
            <a:extLst>
              <a:ext uri="{FF2B5EF4-FFF2-40B4-BE49-F238E27FC236}">
                <a16:creationId xmlns:a16="http://schemas.microsoft.com/office/drawing/2014/main" id="{A29A4AA7-CADC-4DA0-9236-4FDA54522829}"/>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7F7F7F"/>
                </a:solidFill>
                <a:cs typeface="Arial" panose="020B0604020202020204" pitchFamily="34" charset="0"/>
              </a:rPr>
              <a:t>Confidential and proprietary. </a:t>
            </a:r>
            <a:endParaRPr lang="en-US" altLang="en-US" sz="800">
              <a:solidFill>
                <a:srgbClr val="7F7F7F"/>
              </a:solidFill>
              <a:cs typeface="Arial" panose="020B0604020202020204" pitchFamily="34" charset="0"/>
              <a:sym typeface="Arial" panose="020B0604020202020204" pitchFamily="34" charset="0"/>
            </a:endParaRPr>
          </a:p>
        </p:txBody>
      </p:sp>
      <p:sp>
        <p:nvSpPr>
          <p:cNvPr id="9" name="Title 1">
            <a:extLst>
              <a:ext uri="{FF2B5EF4-FFF2-40B4-BE49-F238E27FC236}">
                <a16:creationId xmlns:a16="http://schemas.microsoft.com/office/drawing/2014/main" id="{219FB2E5-0C2F-7043-97E1-25F4F1B0AD9A}"/>
              </a:ext>
            </a:extLst>
          </p:cNvPr>
          <p:cNvSpPr>
            <a:spLocks noGrp="1"/>
          </p:cNvSpPr>
          <p:nvPr>
            <p:ph type="ctrTitle" hasCustomPrompt="1"/>
          </p:nvPr>
        </p:nvSpPr>
        <p:spPr>
          <a:xfrm>
            <a:off x="494272" y="2073023"/>
            <a:ext cx="11194305" cy="1668968"/>
          </a:xfrm>
          <a:prstGeom prst="rect">
            <a:avLst/>
          </a:prstGeom>
        </p:spPr>
        <p:txBody>
          <a:bodyPr lIns="0" tIns="45712" rIns="91424" bIns="45712" anchor="b"/>
          <a:lstStyle>
            <a:lvl1pPr>
              <a:lnSpc>
                <a:spcPct val="100000"/>
              </a:lnSpc>
              <a:defRPr sz="4800" b="1" i="0" cap="all" baseline="0">
                <a:solidFill>
                  <a:schemeClr val="tx2"/>
                </a:solidFill>
                <a:latin typeface="Arial Narrow" panose="020B0604020202020204" pitchFamily="34" charset="0"/>
                <a:cs typeface="Arial Narrow" panose="020B0604020202020204" pitchFamily="34" charset="0"/>
              </a:defRPr>
            </a:lvl1pPr>
          </a:lstStyle>
          <a:p>
            <a:br>
              <a:rPr lang="en-US" dirty="0"/>
            </a:br>
            <a:r>
              <a:rPr lang="en-US" dirty="0"/>
              <a:t>Click to edit Master title style</a:t>
            </a:r>
          </a:p>
        </p:txBody>
      </p:sp>
      <p:sp>
        <p:nvSpPr>
          <p:cNvPr id="10" name="Text Placeholder 2">
            <a:extLst>
              <a:ext uri="{FF2B5EF4-FFF2-40B4-BE49-F238E27FC236}">
                <a16:creationId xmlns:a16="http://schemas.microsoft.com/office/drawing/2014/main" id="{6D21BF41-66A0-754B-BA86-7B2A07B4AD99}"/>
              </a:ext>
            </a:extLst>
          </p:cNvPr>
          <p:cNvSpPr>
            <a:spLocks noGrp="1"/>
          </p:cNvSpPr>
          <p:nvPr>
            <p:ph type="body" sz="quarter" idx="14"/>
          </p:nvPr>
        </p:nvSpPr>
        <p:spPr>
          <a:xfrm>
            <a:off x="494272" y="3878002"/>
            <a:ext cx="11194305" cy="435303"/>
          </a:xfrm>
          <a:prstGeom prst="rect">
            <a:avLst/>
          </a:prstGeom>
        </p:spPr>
        <p:txBody>
          <a:bodyPr vert="horz" lIns="0" tIns="0" rIns="0" bIns="0" anchor="t"/>
          <a:lstStyle>
            <a:lvl1pPr marL="0" indent="0">
              <a:lnSpc>
                <a:spcPct val="120000"/>
              </a:lnSpc>
              <a:buClrTx/>
              <a:buNone/>
              <a:defRPr sz="2133" b="0">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sp>
        <p:nvSpPr>
          <p:cNvPr id="11" name="Text Placeholder 2">
            <a:extLst>
              <a:ext uri="{FF2B5EF4-FFF2-40B4-BE49-F238E27FC236}">
                <a16:creationId xmlns:a16="http://schemas.microsoft.com/office/drawing/2014/main" id="{0E0CC7D2-28D7-BC4B-8678-06B3D0EA7081}"/>
              </a:ext>
            </a:extLst>
          </p:cNvPr>
          <p:cNvSpPr>
            <a:spLocks noGrp="1"/>
          </p:cNvSpPr>
          <p:nvPr>
            <p:ph type="body" sz="quarter" idx="15"/>
          </p:nvPr>
        </p:nvSpPr>
        <p:spPr>
          <a:xfrm>
            <a:off x="494272" y="4369781"/>
            <a:ext cx="11194305" cy="435303"/>
          </a:xfrm>
          <a:prstGeom prst="rect">
            <a:avLst/>
          </a:prstGeom>
        </p:spPr>
        <p:txBody>
          <a:bodyPr vert="horz" lIns="0" tIns="0" rIns="0" bIns="0" anchor="t"/>
          <a:lstStyle>
            <a:lvl1pPr marL="0" indent="0">
              <a:lnSpc>
                <a:spcPct val="120000"/>
              </a:lnSpc>
              <a:buClrTx/>
              <a:buNone/>
              <a:defRPr sz="1600" b="0" i="0">
                <a:solidFill>
                  <a:schemeClr val="tx2"/>
                </a:solidFill>
                <a:latin typeface="Arial Narrow" panose="020B0604020202020204" pitchFamily="34" charset="0"/>
                <a:cs typeface="Arial Narrow" panose="020B0604020202020204" pitchFamily="34" charset="0"/>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dirty="0"/>
              <a:t>Click to edit Master text styles</a:t>
            </a:r>
          </a:p>
        </p:txBody>
      </p:sp>
      <p:pic>
        <p:nvPicPr>
          <p:cNvPr id="14" name="Picture 1">
            <a:extLst>
              <a:ext uri="{FF2B5EF4-FFF2-40B4-BE49-F238E27FC236}">
                <a16:creationId xmlns:a16="http://schemas.microsoft.com/office/drawing/2014/main" id="{0F4180EF-D4F1-4F24-BFDD-D43E7625A8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auto">
          <a:xfrm>
            <a:off x="10110788" y="519113"/>
            <a:ext cx="1579563" cy="5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07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Column)">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1829247E-DFFE-43FB-9C7E-228FC0B5FE6E}"/>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5" name="TextBox 9">
            <a:extLst>
              <a:ext uri="{FF2B5EF4-FFF2-40B4-BE49-F238E27FC236}">
                <a16:creationId xmlns:a16="http://schemas.microsoft.com/office/drawing/2014/main" id="{8A6DA9F0-0A41-47B6-BFE3-034851D883A8}"/>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7"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marL="0" indent="0">
              <a:lnSpc>
                <a:spcPct val="120000"/>
              </a:lnSpc>
              <a:buClrTx/>
              <a:buFont typeface="Arial" panose="020B0604020202020204" pitchFamily="34" charset="0"/>
              <a:buNone/>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Title 1"/>
          <p:cNvSpPr>
            <a:spLocks noGrp="1"/>
          </p:cNvSpPr>
          <p:nvPr>
            <p:ph type="title"/>
          </p:nvPr>
        </p:nvSpPr>
        <p:spPr>
          <a:xfrm>
            <a:off x="491612" y="148513"/>
            <a:ext cx="9298933" cy="1021427"/>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6" name="Slide Number Placeholder 2">
            <a:extLst>
              <a:ext uri="{FF2B5EF4-FFF2-40B4-BE49-F238E27FC236}">
                <a16:creationId xmlns:a16="http://schemas.microsoft.com/office/drawing/2014/main" id="{DF7B6D1B-B70C-4C27-97FB-E2CD0289A6E7}"/>
              </a:ext>
            </a:extLst>
          </p:cNvPr>
          <p:cNvSpPr>
            <a:spLocks noGrp="1"/>
          </p:cNvSpPr>
          <p:nvPr>
            <p:ph type="sldNum" sz="quarter" idx="12"/>
          </p:nvPr>
        </p:nvSpPr>
        <p:spPr/>
        <p:txBody>
          <a:bodyPr/>
          <a:lstStyle>
            <a:lvl1pPr>
              <a:defRPr/>
            </a:lvl1pPr>
          </a:lstStyle>
          <a:p>
            <a:pPr>
              <a:defRPr/>
            </a:pPr>
            <a:fld id="{8056B25C-0DB6-42B2-A6C7-0B2BE5D05A4E}" type="slidenum">
              <a:rPr lang="en-US" altLang="en-US"/>
              <a:pPr>
                <a:defRPr/>
              </a:pPr>
              <a:t>‹#›</a:t>
            </a:fld>
            <a:endParaRPr lang="en-US" altLang="en-US"/>
          </a:p>
        </p:txBody>
      </p:sp>
      <p:sp>
        <p:nvSpPr>
          <p:cNvPr id="7" name="Text Placeholder 2">
            <a:extLst>
              <a:ext uri="{FF2B5EF4-FFF2-40B4-BE49-F238E27FC236}">
                <a16:creationId xmlns:a16="http://schemas.microsoft.com/office/drawing/2014/main" id="{810A76E7-F5B0-436B-81B3-0EC7B54689E3}"/>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240648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Column with Sources)">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C4EAB1F6-7CC5-423D-9895-0BA8016B9ED2}"/>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7" name="Text Placeholder 2"/>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
        <p:nvSpPr>
          <p:cNvPr id="11" name="Title 1"/>
          <p:cNvSpPr>
            <a:spLocks noGrp="1"/>
          </p:cNvSpPr>
          <p:nvPr>
            <p:ph type="title"/>
          </p:nvPr>
        </p:nvSpPr>
        <p:spPr>
          <a:xfrm>
            <a:off x="491612" y="153942"/>
            <a:ext cx="9314328" cy="1015997"/>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15" name="Text Placeholder 2"/>
          <p:cNvSpPr>
            <a:spLocks noGrp="1"/>
          </p:cNvSpPr>
          <p:nvPr>
            <p:ph type="body" sz="quarter" idx="11"/>
          </p:nvPr>
        </p:nvSpPr>
        <p:spPr>
          <a:xfrm>
            <a:off x="495244" y="1682496"/>
            <a:ext cx="11194219" cy="4152515"/>
          </a:xfrm>
          <a:prstGeom prst="rect">
            <a:avLst/>
          </a:prstGeom>
        </p:spPr>
        <p:txBody>
          <a:bodyPr vert="horz" lIns="0" tIns="0" rIns="0" bIns="0"/>
          <a:lstStyle>
            <a:lvl1pPr marL="0" indent="0">
              <a:lnSpc>
                <a:spcPct val="120000"/>
              </a:lnSpc>
              <a:buClrTx/>
              <a:buFont typeface="Arial" panose="020B0604020202020204" pitchFamily="34" charset="0"/>
              <a:buNone/>
              <a:defRPr sz="2400">
                <a:solidFill>
                  <a:srgbClr val="003359"/>
                </a:solidFill>
              </a:defRPr>
            </a:lvl1pPr>
            <a:lvl2pPr>
              <a:lnSpc>
                <a:spcPct val="120000"/>
              </a:lnSpc>
              <a:buClrTx/>
              <a:defRPr sz="2133">
                <a:solidFill>
                  <a:srgbClr val="003359"/>
                </a:solidFill>
              </a:defRPr>
            </a:lvl2pPr>
            <a:lvl3pPr>
              <a:lnSpc>
                <a:spcPct val="120000"/>
              </a:lnSpc>
              <a:buClrTx/>
              <a:defRPr sz="1867">
                <a:solidFill>
                  <a:srgbClr val="003359"/>
                </a:solidFill>
              </a:defRPr>
            </a:lvl3pPr>
            <a:lvl4pPr>
              <a:lnSpc>
                <a:spcPct val="120000"/>
              </a:lnSpc>
              <a:buClrTx/>
              <a:defRPr sz="1600">
                <a:solidFill>
                  <a:srgbClr val="003359"/>
                </a:solidFill>
              </a:defRPr>
            </a:lvl4pPr>
            <a:lvl5pPr>
              <a:lnSpc>
                <a:spcPct val="120000"/>
              </a:lnSpc>
              <a:buClrTx/>
              <a:defRPr sz="1333">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2">
            <a:extLst>
              <a:ext uri="{FF2B5EF4-FFF2-40B4-BE49-F238E27FC236}">
                <a16:creationId xmlns:a16="http://schemas.microsoft.com/office/drawing/2014/main" id="{F82BB565-AA0C-4BFF-AFFD-0509839E07FB}"/>
              </a:ext>
            </a:extLst>
          </p:cNvPr>
          <p:cNvSpPr>
            <a:spLocks noGrp="1"/>
          </p:cNvSpPr>
          <p:nvPr>
            <p:ph type="sldNum" sz="quarter" idx="14"/>
          </p:nvPr>
        </p:nvSpPr>
        <p:spPr/>
        <p:txBody>
          <a:bodyPr/>
          <a:lstStyle>
            <a:lvl1pPr>
              <a:defRPr/>
            </a:lvl1pPr>
          </a:lstStyle>
          <a:p>
            <a:pPr>
              <a:defRPr/>
            </a:pPr>
            <a:fld id="{175271FA-9A75-4919-A6B2-991F74FF5D0F}" type="slidenum">
              <a:rPr lang="en-US" altLang="en-US"/>
              <a:pPr>
                <a:defRPr/>
              </a:pPr>
              <a:t>‹#›</a:t>
            </a:fld>
            <a:endParaRPr lang="en-US" altLang="en-US"/>
          </a:p>
        </p:txBody>
      </p:sp>
    </p:spTree>
    <p:extLst>
      <p:ext uri="{BB962C8B-B14F-4D97-AF65-F5344CB8AC3E}">
        <p14:creationId xmlns:p14="http://schemas.microsoft.com/office/powerpoint/2010/main" val="59326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1 Column with Image)">
    <p:spTree>
      <p:nvGrpSpPr>
        <p:cNvPr id="1" name=""/>
        <p:cNvGrpSpPr/>
        <p:nvPr/>
      </p:nvGrpSpPr>
      <p:grpSpPr>
        <a:xfrm>
          <a:off x="0" y="0"/>
          <a:ext cx="0" cy="0"/>
          <a:chOff x="0" y="0"/>
          <a:chExt cx="0" cy="0"/>
        </a:xfrm>
      </p:grpSpPr>
      <p:sp>
        <p:nvSpPr>
          <p:cNvPr id="17" name="Picture Placeholder 15"/>
          <p:cNvSpPr>
            <a:spLocks noGrp="1"/>
          </p:cNvSpPr>
          <p:nvPr>
            <p:ph type="pic" sz="quarter" idx="19"/>
          </p:nvPr>
        </p:nvSpPr>
        <p:spPr>
          <a:xfrm>
            <a:off x="7279922" y="1640557"/>
            <a:ext cx="4440999" cy="4185435"/>
          </a:xfrm>
          <a:prstGeom prst="rect">
            <a:avLst/>
          </a:prstGeom>
        </p:spPr>
        <p:txBody>
          <a:bodyPr vert="horz"/>
          <a:lstStyle/>
          <a:p>
            <a:pPr lvl="0"/>
            <a:endParaRPr lang="en-US" noProof="0" dirty="0"/>
          </a:p>
        </p:txBody>
      </p:sp>
      <p:sp>
        <p:nvSpPr>
          <p:cNvPr id="11" name="Title 1"/>
          <p:cNvSpPr>
            <a:spLocks noGrp="1"/>
          </p:cNvSpPr>
          <p:nvPr>
            <p:ph type="title"/>
          </p:nvPr>
        </p:nvSpPr>
        <p:spPr>
          <a:xfrm>
            <a:off x="491613" y="154935"/>
            <a:ext cx="9340647" cy="1015005"/>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5" name="Slide Number Placeholder 2">
            <a:extLst>
              <a:ext uri="{FF2B5EF4-FFF2-40B4-BE49-F238E27FC236}">
                <a16:creationId xmlns:a16="http://schemas.microsoft.com/office/drawing/2014/main" id="{B6E272C2-9EBD-465A-B9E5-D6FAC78083BE}"/>
              </a:ext>
            </a:extLst>
          </p:cNvPr>
          <p:cNvSpPr>
            <a:spLocks noGrp="1"/>
          </p:cNvSpPr>
          <p:nvPr>
            <p:ph type="sldNum" sz="quarter" idx="20"/>
          </p:nvPr>
        </p:nvSpPr>
        <p:spPr/>
        <p:txBody>
          <a:bodyPr/>
          <a:lstStyle>
            <a:lvl1pPr>
              <a:defRPr/>
            </a:lvl1pPr>
          </a:lstStyle>
          <a:p>
            <a:pPr>
              <a:defRPr/>
            </a:pPr>
            <a:fld id="{91F90534-2670-4F72-862B-7E17C5E2CFE5}" type="slidenum">
              <a:rPr lang="en-US" altLang="en-US"/>
              <a:pPr>
                <a:defRPr/>
              </a:pPr>
              <a:t>‹#›</a:t>
            </a:fld>
            <a:endParaRPr lang="en-US" altLang="en-US"/>
          </a:p>
        </p:txBody>
      </p:sp>
      <p:sp>
        <p:nvSpPr>
          <p:cNvPr id="7" name="Text Placeholder 2">
            <a:extLst>
              <a:ext uri="{FF2B5EF4-FFF2-40B4-BE49-F238E27FC236}">
                <a16:creationId xmlns:a16="http://schemas.microsoft.com/office/drawing/2014/main" id="{6E531AFE-BF2B-4293-9D2C-C487724178A2}"/>
              </a:ext>
            </a:extLst>
          </p:cNvPr>
          <p:cNvSpPr>
            <a:spLocks noGrp="1"/>
          </p:cNvSpPr>
          <p:nvPr>
            <p:ph type="body" sz="quarter" idx="21"/>
          </p:nvPr>
        </p:nvSpPr>
        <p:spPr>
          <a:xfrm>
            <a:off x="495246" y="1640557"/>
            <a:ext cx="5422956" cy="4152515"/>
          </a:xfrm>
          <a:prstGeom prst="rect">
            <a:avLst/>
          </a:prstGeom>
        </p:spPr>
        <p:txBody>
          <a:bodyPr vert="horz" lIns="0" tIns="0" rIns="0" bIns="0"/>
          <a:lstStyle>
            <a:lvl1pPr marL="0" indent="0">
              <a:lnSpc>
                <a:spcPct val="120000"/>
              </a:lnSpc>
              <a:buClrTx/>
              <a:buFont typeface="Arial" panose="020B0604020202020204" pitchFamily="34" charset="0"/>
              <a:buNone/>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35623C33-798F-458B-AE57-11FC9D4042C7}"/>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196730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 Column with Subheader)">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92BC7206-472D-47D2-9BB1-2AE02D27963A}"/>
              </a:ext>
            </a:extLst>
          </p:cNvPr>
          <p:cNvSpPr txBox="1">
            <a:spLocks noChangeArrowheads="1"/>
          </p:cNvSpPr>
          <p:nvPr userDrawn="1"/>
        </p:nvSpPr>
        <p:spPr bwMode="auto">
          <a:xfrm>
            <a:off x="11417300" y="6752167"/>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09475" eaLnBrk="1" hangingPunct="1">
              <a:defRPr/>
            </a:pPr>
            <a:endParaRPr lang="en-US" sz="2000"/>
          </a:p>
        </p:txBody>
      </p:sp>
      <p:sp>
        <p:nvSpPr>
          <p:cNvPr id="6" name="TextBox 9">
            <a:extLst>
              <a:ext uri="{FF2B5EF4-FFF2-40B4-BE49-F238E27FC236}">
                <a16:creationId xmlns:a16="http://schemas.microsoft.com/office/drawing/2014/main" id="{90B522B7-672E-4C85-AF5E-5174F5346CB7}"/>
              </a:ext>
            </a:extLst>
          </p:cNvPr>
          <p:cNvSpPr txBox="1">
            <a:spLocks noChangeArrowheads="1"/>
          </p:cNvSpPr>
          <p:nvPr userDrawn="1"/>
        </p:nvSpPr>
        <p:spPr bwMode="auto">
          <a:xfrm>
            <a:off x="1902884" y="6604000"/>
            <a:ext cx="1219200" cy="914400"/>
          </a:xfrm>
          <a:prstGeom prst="rect">
            <a:avLst/>
          </a:prstGeom>
          <a:noFill/>
          <a:ln>
            <a:noFill/>
          </a:ln>
          <a:extLst>
            <a:ext uri="{909E8E84-426E-40dd-AFC4-6F175D3DCCD1}"/>
            <a:ext uri="{91240B29-F687-4f45-9708-019B960494DF}"/>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000"/>
          </a:p>
        </p:txBody>
      </p:sp>
      <p:sp>
        <p:nvSpPr>
          <p:cNvPr id="11" name="Title 1"/>
          <p:cNvSpPr>
            <a:spLocks noGrp="1"/>
          </p:cNvSpPr>
          <p:nvPr>
            <p:ph type="title"/>
          </p:nvPr>
        </p:nvSpPr>
        <p:spPr>
          <a:xfrm>
            <a:off x="491613" y="164865"/>
            <a:ext cx="9329721" cy="1005075"/>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8" name="Slide Number Placeholder 2">
            <a:extLst>
              <a:ext uri="{FF2B5EF4-FFF2-40B4-BE49-F238E27FC236}">
                <a16:creationId xmlns:a16="http://schemas.microsoft.com/office/drawing/2014/main" id="{857AA7BC-0F7E-4C52-8919-EE2DEF9D3A19}"/>
              </a:ext>
            </a:extLst>
          </p:cNvPr>
          <p:cNvSpPr>
            <a:spLocks noGrp="1"/>
          </p:cNvSpPr>
          <p:nvPr>
            <p:ph type="sldNum" sz="quarter" idx="17"/>
          </p:nvPr>
        </p:nvSpPr>
        <p:spPr/>
        <p:txBody>
          <a:bodyPr/>
          <a:lstStyle>
            <a:lvl1pPr>
              <a:defRPr/>
            </a:lvl1pPr>
          </a:lstStyle>
          <a:p>
            <a:pPr>
              <a:defRPr/>
            </a:pPr>
            <a:fld id="{4BFB0AF6-5668-423D-AAC1-8186A683C20D}" type="slidenum">
              <a:rPr lang="en-US" altLang="en-US"/>
              <a:pPr>
                <a:defRPr/>
              </a:pPr>
              <a:t>‹#›</a:t>
            </a:fld>
            <a:endParaRPr lang="en-US" altLang="en-US"/>
          </a:p>
        </p:txBody>
      </p:sp>
      <p:sp>
        <p:nvSpPr>
          <p:cNvPr id="9" name="Text Placeholder 2">
            <a:extLst>
              <a:ext uri="{FF2B5EF4-FFF2-40B4-BE49-F238E27FC236}">
                <a16:creationId xmlns:a16="http://schemas.microsoft.com/office/drawing/2014/main" id="{DD435DDD-F4CA-4E6F-B4B4-4178635CC2A9}"/>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7B6701C9-9186-43D6-A47D-627CEF31A9EC}"/>
              </a:ext>
            </a:extLst>
          </p:cNvPr>
          <p:cNvSpPr>
            <a:spLocks noGrp="1"/>
          </p:cNvSpPr>
          <p:nvPr>
            <p:ph type="body" sz="quarter" idx="20"/>
          </p:nvPr>
        </p:nvSpPr>
        <p:spPr>
          <a:xfrm>
            <a:off x="491613" y="1649577"/>
            <a:ext cx="11196845" cy="455109"/>
          </a:xfrm>
          <a:prstGeom prst="rect">
            <a:avLst/>
          </a:prstGeom>
        </p:spPr>
        <p:txBody>
          <a:bodyPr vert="horz" lIns="0" tIns="0" rIns="0" bIns="0" anchor="t"/>
          <a:lstStyle>
            <a:lvl1pPr marL="0" indent="0">
              <a:lnSpc>
                <a:spcPct val="120000"/>
              </a:lnSpc>
              <a:buClrTx/>
              <a:buNone/>
              <a:defRPr sz="2400" b="1">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endParaRPr lang="en-US" dirty="0"/>
          </a:p>
        </p:txBody>
      </p:sp>
      <p:sp>
        <p:nvSpPr>
          <p:cNvPr id="12" name="Text Placeholder 2">
            <a:extLst>
              <a:ext uri="{FF2B5EF4-FFF2-40B4-BE49-F238E27FC236}">
                <a16:creationId xmlns:a16="http://schemas.microsoft.com/office/drawing/2014/main" id="{CD8C5EF3-3C19-427A-8C34-8562EEEBC744}"/>
              </a:ext>
            </a:extLst>
          </p:cNvPr>
          <p:cNvSpPr>
            <a:spLocks noGrp="1"/>
          </p:cNvSpPr>
          <p:nvPr>
            <p:ph type="body" sz="quarter" idx="21"/>
          </p:nvPr>
        </p:nvSpPr>
        <p:spPr>
          <a:xfrm>
            <a:off x="495245" y="2176998"/>
            <a:ext cx="11194217" cy="3616074"/>
          </a:xfrm>
          <a:prstGeom prst="rect">
            <a:avLst/>
          </a:prstGeom>
        </p:spPr>
        <p:txBody>
          <a:bodyPr vert="horz" lIns="0" tIns="0" rIns="0" bIns="0"/>
          <a:lstStyle>
            <a:lvl1pPr marL="0" indent="0">
              <a:lnSpc>
                <a:spcPct val="120000"/>
              </a:lnSpc>
              <a:buClrTx/>
              <a:buFont typeface="Arial" panose="020B0604020202020204" pitchFamily="34" charset="0"/>
              <a:buNone/>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1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s)">
    <p:spTree>
      <p:nvGrpSpPr>
        <p:cNvPr id="1" name=""/>
        <p:cNvGrpSpPr/>
        <p:nvPr/>
      </p:nvGrpSpPr>
      <p:grpSpPr>
        <a:xfrm>
          <a:off x="0" y="0"/>
          <a:ext cx="0" cy="0"/>
          <a:chOff x="0" y="0"/>
          <a:chExt cx="0" cy="0"/>
        </a:xfrm>
      </p:grpSpPr>
      <p:sp>
        <p:nvSpPr>
          <p:cNvPr id="16" name="Title 1"/>
          <p:cNvSpPr>
            <a:spLocks noGrp="1"/>
          </p:cNvSpPr>
          <p:nvPr>
            <p:ph type="title"/>
          </p:nvPr>
        </p:nvSpPr>
        <p:spPr>
          <a:xfrm>
            <a:off x="491612" y="164865"/>
            <a:ext cx="9362496" cy="1005075"/>
          </a:xfrm>
          <a:prstGeom prst="rect">
            <a:avLst/>
          </a:prstGeom>
        </p:spPr>
        <p:txBody>
          <a:bodyPr lIns="0" tIns="0" rIns="0" bIns="0" anchor="b"/>
          <a:lstStyle>
            <a:lvl1pPr>
              <a:lnSpc>
                <a:spcPct val="90000"/>
              </a:lnSpc>
              <a:defRPr sz="3200" b="1" i="0" baseline="0">
                <a:solidFill>
                  <a:srgbClr val="003359"/>
                </a:solidFill>
                <a:latin typeface="Arial Narrow" panose="020B0606020202030204" pitchFamily="34" charset="0"/>
                <a:cs typeface="Arial"/>
              </a:defRPr>
            </a:lvl1pPr>
          </a:lstStyle>
          <a:p>
            <a:r>
              <a:rPr lang="en-US" dirty="0"/>
              <a:t>Click to edit Master title style</a:t>
            </a:r>
          </a:p>
        </p:txBody>
      </p:sp>
      <p:sp>
        <p:nvSpPr>
          <p:cNvPr id="7" name="Slide Number Placeholder 2">
            <a:extLst>
              <a:ext uri="{FF2B5EF4-FFF2-40B4-BE49-F238E27FC236}">
                <a16:creationId xmlns:a16="http://schemas.microsoft.com/office/drawing/2014/main" id="{1B31626E-B3DB-4BE0-96BA-1865F8ADE4D3}"/>
              </a:ext>
            </a:extLst>
          </p:cNvPr>
          <p:cNvSpPr>
            <a:spLocks noGrp="1"/>
          </p:cNvSpPr>
          <p:nvPr>
            <p:ph type="sldNum" sz="quarter" idx="24"/>
          </p:nvPr>
        </p:nvSpPr>
        <p:spPr/>
        <p:txBody>
          <a:bodyPr/>
          <a:lstStyle>
            <a:lvl1pPr>
              <a:defRPr/>
            </a:lvl1pPr>
          </a:lstStyle>
          <a:p>
            <a:pPr>
              <a:defRPr/>
            </a:pPr>
            <a:fld id="{D1FF79B3-85B0-4ADD-8202-1C8A14F279D9}" type="slidenum">
              <a:rPr lang="en-US" altLang="en-US"/>
              <a:pPr>
                <a:defRPr/>
              </a:pPr>
              <a:t>‹#›</a:t>
            </a:fld>
            <a:endParaRPr lang="en-US" altLang="en-US"/>
          </a:p>
        </p:txBody>
      </p:sp>
      <p:sp>
        <p:nvSpPr>
          <p:cNvPr id="8" name="Text Placeholder 2">
            <a:extLst>
              <a:ext uri="{FF2B5EF4-FFF2-40B4-BE49-F238E27FC236}">
                <a16:creationId xmlns:a16="http://schemas.microsoft.com/office/drawing/2014/main" id="{BB4B5F2C-38DE-49B5-956C-BDCCCF2BFACF}"/>
              </a:ext>
            </a:extLst>
          </p:cNvPr>
          <p:cNvSpPr>
            <a:spLocks noGrp="1"/>
          </p:cNvSpPr>
          <p:nvPr>
            <p:ph type="body" sz="quarter" idx="20"/>
          </p:nvPr>
        </p:nvSpPr>
        <p:spPr>
          <a:xfrm>
            <a:off x="491613" y="1649577"/>
            <a:ext cx="5424229" cy="455109"/>
          </a:xfrm>
          <a:prstGeom prst="rect">
            <a:avLst/>
          </a:prstGeom>
        </p:spPr>
        <p:txBody>
          <a:bodyPr vert="horz" lIns="0" tIns="0" rIns="0" bIns="0" anchor="t"/>
          <a:lstStyle>
            <a:lvl1pPr marL="0" indent="0">
              <a:lnSpc>
                <a:spcPct val="120000"/>
              </a:lnSpc>
              <a:buClrTx/>
              <a:buNone/>
              <a:defRPr sz="2400" b="1">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endParaRPr lang="en-US" dirty="0"/>
          </a:p>
        </p:txBody>
      </p:sp>
      <p:sp>
        <p:nvSpPr>
          <p:cNvPr id="9" name="Text Placeholder 2">
            <a:extLst>
              <a:ext uri="{FF2B5EF4-FFF2-40B4-BE49-F238E27FC236}">
                <a16:creationId xmlns:a16="http://schemas.microsoft.com/office/drawing/2014/main" id="{66D579C9-20CF-49C4-97AF-F8C3925DBB5F}"/>
              </a:ext>
            </a:extLst>
          </p:cNvPr>
          <p:cNvSpPr>
            <a:spLocks noGrp="1"/>
          </p:cNvSpPr>
          <p:nvPr>
            <p:ph type="body" sz="quarter" idx="21"/>
          </p:nvPr>
        </p:nvSpPr>
        <p:spPr>
          <a:xfrm>
            <a:off x="495246" y="2176998"/>
            <a:ext cx="5422956" cy="3616074"/>
          </a:xfrm>
          <a:prstGeom prst="rect">
            <a:avLst/>
          </a:prstGeom>
        </p:spPr>
        <p:txBody>
          <a:bodyPr vert="horz" lIns="0" tIns="0" rIns="0" bIns="0"/>
          <a:lstStyle>
            <a:lvl1pPr marL="0" indent="0">
              <a:lnSpc>
                <a:spcPct val="120000"/>
              </a:lnSpc>
              <a:buClrTx/>
              <a:buFont typeface="Arial" panose="020B0604020202020204" pitchFamily="34" charset="0"/>
              <a:buNone/>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9E8EE180-DAB1-417F-A5CE-C56B3DD75B0C}"/>
              </a:ext>
            </a:extLst>
          </p:cNvPr>
          <p:cNvSpPr>
            <a:spLocks noGrp="1"/>
          </p:cNvSpPr>
          <p:nvPr>
            <p:ph type="body" sz="quarter" idx="25"/>
          </p:nvPr>
        </p:nvSpPr>
        <p:spPr>
          <a:xfrm>
            <a:off x="6263763" y="1649577"/>
            <a:ext cx="5424229" cy="455109"/>
          </a:xfrm>
          <a:prstGeom prst="rect">
            <a:avLst/>
          </a:prstGeom>
        </p:spPr>
        <p:txBody>
          <a:bodyPr vert="horz" lIns="0" tIns="0" rIns="0" bIns="0" anchor="t"/>
          <a:lstStyle>
            <a:lvl1pPr marL="0" indent="0">
              <a:lnSpc>
                <a:spcPct val="120000"/>
              </a:lnSpc>
              <a:buClrTx/>
              <a:buNone/>
              <a:defRPr sz="2400" b="1">
                <a:solidFill>
                  <a:schemeClr val="tx2"/>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endParaRPr lang="en-US" dirty="0"/>
          </a:p>
        </p:txBody>
      </p:sp>
      <p:sp>
        <p:nvSpPr>
          <p:cNvPr id="11" name="Text Placeholder 2">
            <a:extLst>
              <a:ext uri="{FF2B5EF4-FFF2-40B4-BE49-F238E27FC236}">
                <a16:creationId xmlns:a16="http://schemas.microsoft.com/office/drawing/2014/main" id="{CF1799B2-303A-4A58-AA4B-4114EB95CCAE}"/>
              </a:ext>
            </a:extLst>
          </p:cNvPr>
          <p:cNvSpPr>
            <a:spLocks noGrp="1"/>
          </p:cNvSpPr>
          <p:nvPr>
            <p:ph type="body" sz="quarter" idx="26"/>
          </p:nvPr>
        </p:nvSpPr>
        <p:spPr>
          <a:xfrm>
            <a:off x="6267396" y="2176998"/>
            <a:ext cx="5422956" cy="3616074"/>
          </a:xfrm>
          <a:prstGeom prst="rect">
            <a:avLst/>
          </a:prstGeom>
        </p:spPr>
        <p:txBody>
          <a:bodyPr vert="horz" lIns="0" tIns="0" rIns="0" bIns="0"/>
          <a:lstStyle>
            <a:lvl1pPr marL="0" indent="0">
              <a:lnSpc>
                <a:spcPct val="120000"/>
              </a:lnSpc>
              <a:buClrTx/>
              <a:buFont typeface="Arial" panose="020B0604020202020204" pitchFamily="34" charset="0"/>
              <a:buNone/>
              <a:defRPr sz="2000">
                <a:solidFill>
                  <a:srgbClr val="003359"/>
                </a:solidFill>
              </a:defRPr>
            </a:lvl1pPr>
            <a:lvl2pPr>
              <a:lnSpc>
                <a:spcPct val="120000"/>
              </a:lnSpc>
              <a:buClrTx/>
              <a:defRPr sz="1800">
                <a:solidFill>
                  <a:srgbClr val="003359"/>
                </a:solidFill>
              </a:defRPr>
            </a:lvl2pPr>
            <a:lvl3pPr>
              <a:lnSpc>
                <a:spcPct val="120000"/>
              </a:lnSpc>
              <a:buClrTx/>
              <a:defRPr sz="1600">
                <a:solidFill>
                  <a:srgbClr val="003359"/>
                </a:solidFill>
              </a:defRPr>
            </a:lvl3pPr>
            <a:lvl4pPr>
              <a:lnSpc>
                <a:spcPct val="120000"/>
              </a:lnSpc>
              <a:buClrTx/>
              <a:defRPr sz="1600">
                <a:solidFill>
                  <a:srgbClr val="003359"/>
                </a:solidFill>
              </a:defRPr>
            </a:lvl4pPr>
            <a:lvl5pPr>
              <a:lnSpc>
                <a:spcPct val="120000"/>
              </a:lnSpc>
              <a:buClrTx/>
              <a:defRPr sz="1400">
                <a:solidFill>
                  <a:srgbClr val="0033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832632D-0702-4171-AEBB-FF08E719BC21}"/>
              </a:ext>
            </a:extLst>
          </p:cNvPr>
          <p:cNvSpPr>
            <a:spLocks noGrp="1"/>
          </p:cNvSpPr>
          <p:nvPr>
            <p:ph type="body" sz="quarter" idx="13"/>
          </p:nvPr>
        </p:nvSpPr>
        <p:spPr>
          <a:xfrm>
            <a:off x="495244" y="5997678"/>
            <a:ext cx="11194219" cy="290871"/>
          </a:xfrm>
          <a:prstGeom prst="rect">
            <a:avLst/>
          </a:prstGeom>
        </p:spPr>
        <p:txBody>
          <a:bodyPr vert="horz" lIns="0" tIns="0" rIns="0" bIns="0" anchor="b"/>
          <a:lstStyle>
            <a:lvl1pPr marL="0" indent="0" algn="l">
              <a:lnSpc>
                <a:spcPct val="120000"/>
              </a:lnSpc>
              <a:buClrTx/>
              <a:buNone/>
              <a:defRPr sz="1067">
                <a:solidFill>
                  <a:schemeClr val="bg1">
                    <a:lumMod val="50000"/>
                  </a:schemeClr>
                </a:solidFill>
              </a:defRPr>
            </a:lvl1pPr>
            <a:lvl2pPr>
              <a:lnSpc>
                <a:spcPct val="120000"/>
              </a:lnSpc>
              <a:buClrTx/>
              <a:defRPr sz="2400">
                <a:solidFill>
                  <a:srgbClr val="003359"/>
                </a:solidFill>
              </a:defRPr>
            </a:lvl2pPr>
            <a:lvl3pPr>
              <a:lnSpc>
                <a:spcPct val="120000"/>
              </a:lnSpc>
              <a:buClrTx/>
              <a:defRPr sz="2133">
                <a:solidFill>
                  <a:srgbClr val="003359"/>
                </a:solidFill>
              </a:defRPr>
            </a:lvl3pPr>
            <a:lvl4pPr>
              <a:lnSpc>
                <a:spcPct val="120000"/>
              </a:lnSpc>
              <a:buClrTx/>
              <a:defRPr sz="1867">
                <a:solidFill>
                  <a:srgbClr val="003359"/>
                </a:solidFill>
              </a:defRPr>
            </a:lvl4pPr>
            <a:lvl5pPr>
              <a:lnSpc>
                <a:spcPct val="120000"/>
              </a:lnSpc>
              <a:buClrTx/>
              <a:defRPr sz="1867">
                <a:solidFill>
                  <a:srgbClr val="003359"/>
                </a:solidFill>
              </a:defRPr>
            </a:lvl5pPr>
          </a:lstStyle>
          <a:p>
            <a:pPr lvl="0"/>
            <a:r>
              <a:rPr lang="en-US"/>
              <a:t>Click to edit Master text styles</a:t>
            </a:r>
          </a:p>
        </p:txBody>
      </p:sp>
    </p:spTree>
    <p:extLst>
      <p:ext uri="{BB962C8B-B14F-4D97-AF65-F5344CB8AC3E}">
        <p14:creationId xmlns:p14="http://schemas.microsoft.com/office/powerpoint/2010/main" val="33223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TextBox 1">
            <a:extLst>
              <a:ext uri="{FF2B5EF4-FFF2-40B4-BE49-F238E27FC236}">
                <a16:creationId xmlns:a16="http://schemas.microsoft.com/office/drawing/2014/main" id="{22E360D5-34AF-4E40-AD5D-654804576112}"/>
              </a:ext>
            </a:extLst>
          </p:cNvPr>
          <p:cNvSpPr txBox="1">
            <a:spLocks noChangeArrowheads="1"/>
          </p:cNvSpPr>
          <p:nvPr userDrawn="1"/>
        </p:nvSpPr>
        <p:spPr bwMode="auto">
          <a:xfrm>
            <a:off x="11550651" y="6411384"/>
            <a:ext cx="1219200" cy="914400"/>
          </a:xfrm>
          <a:prstGeom prst="rect">
            <a:avLst/>
          </a:prstGeom>
          <a:noFill/>
          <a:ln>
            <a:noFill/>
          </a:ln>
          <a:extLst>
            <a:ext uri="{909E8E84-426E-40dd-AFC4-6F175D3DCCD1}"/>
            <a:ext uri="{91240B29-F687-4f45-9708-019B960494DF}"/>
          </a:extLst>
        </p:spPr>
        <p:txBody>
          <a:bodyPr wrap="none" lIns="121899" tIns="60949" rIns="121899" bIns="60949"/>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09475" eaLnBrk="1" hangingPunct="1">
              <a:defRPr/>
            </a:pPr>
            <a:endParaRPr lang="en-US" sz="2000"/>
          </a:p>
        </p:txBody>
      </p:sp>
      <p:sp>
        <p:nvSpPr>
          <p:cNvPr id="3" name="Slide Number Placeholder 2">
            <a:extLst>
              <a:ext uri="{FF2B5EF4-FFF2-40B4-BE49-F238E27FC236}">
                <a16:creationId xmlns:a16="http://schemas.microsoft.com/office/drawing/2014/main" id="{39BF0AEB-F47F-47C9-BFB1-333C00F118A3}"/>
              </a:ext>
            </a:extLst>
          </p:cNvPr>
          <p:cNvSpPr>
            <a:spLocks noGrp="1"/>
          </p:cNvSpPr>
          <p:nvPr>
            <p:ph type="sldNum" sz="quarter" idx="4"/>
          </p:nvPr>
        </p:nvSpPr>
        <p:spPr>
          <a:xfrm>
            <a:off x="8845551" y="6466417"/>
            <a:ext cx="2844800" cy="186267"/>
          </a:xfrm>
          <a:prstGeom prst="rect">
            <a:avLst/>
          </a:prstGeom>
        </p:spPr>
        <p:txBody>
          <a:bodyPr vert="horz" wrap="square" lIns="91424" tIns="45712" rIns="91424" bIns="45712" numCol="1" anchor="b" anchorCtr="0" compatLnSpc="1">
            <a:prstTxWarp prst="textNoShape">
              <a:avLst/>
            </a:prstTxWarp>
          </a:bodyPr>
          <a:lstStyle>
            <a:lvl1pPr algn="r" eaLnBrk="1" hangingPunct="1">
              <a:defRPr sz="933">
                <a:solidFill>
                  <a:srgbClr val="7F7F7F"/>
                </a:solidFill>
                <a:cs typeface="Arial" panose="020B0604020202020204" pitchFamily="34" charset="0"/>
              </a:defRPr>
            </a:lvl1pPr>
          </a:lstStyle>
          <a:p>
            <a:pPr>
              <a:defRPr/>
            </a:pPr>
            <a:fld id="{0DB87F6E-D180-4B43-A3E6-F5A9EA53CEAE}" type="slidenum">
              <a:rPr lang="en-US" altLang="en-US"/>
              <a:pPr>
                <a:defRPr/>
              </a:pPr>
              <a:t>‹#›</a:t>
            </a:fld>
            <a:endParaRPr lang="en-US" altLang="en-US"/>
          </a:p>
        </p:txBody>
      </p:sp>
      <p:sp>
        <p:nvSpPr>
          <p:cNvPr id="2" name="Rectangle 10">
            <a:extLst>
              <a:ext uri="{FF2B5EF4-FFF2-40B4-BE49-F238E27FC236}">
                <a16:creationId xmlns:a16="http://schemas.microsoft.com/office/drawing/2014/main" id="{9790A4CB-5118-4D5C-BE62-2BA479827851}"/>
              </a:ext>
            </a:extLst>
          </p:cNvPr>
          <p:cNvSpPr>
            <a:spLocks/>
          </p:cNvSpPr>
          <p:nvPr userDrawn="1"/>
        </p:nvSpPr>
        <p:spPr bwMode="auto">
          <a:xfrm>
            <a:off x="488951" y="6460068"/>
            <a:ext cx="1991783"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67">
                <a:solidFill>
                  <a:srgbClr val="7F7F7F"/>
                </a:solidFill>
                <a:cs typeface="Arial" panose="020B0604020202020204" pitchFamily="34" charset="0"/>
              </a:rPr>
              <a:t>Confidential and proprietary. </a:t>
            </a:r>
            <a:endParaRPr lang="en-US" altLang="en-US" sz="1067">
              <a:solidFill>
                <a:srgbClr val="7F7F7F"/>
              </a:solidFill>
              <a:cs typeface="Arial" panose="020B0604020202020204" pitchFamily="34" charset="0"/>
              <a:sym typeface="Arial" panose="020B0604020202020204" pitchFamily="34" charset="0"/>
            </a:endParaRPr>
          </a:p>
        </p:txBody>
      </p:sp>
      <p:cxnSp>
        <p:nvCxnSpPr>
          <p:cNvPr id="11" name="Straight Connector 10">
            <a:extLst>
              <a:ext uri="{FF2B5EF4-FFF2-40B4-BE49-F238E27FC236}">
                <a16:creationId xmlns:a16="http://schemas.microsoft.com/office/drawing/2014/main" id="{CA5F4257-7F83-4307-B60F-C5B65AF3C54C}"/>
              </a:ext>
            </a:extLst>
          </p:cNvPr>
          <p:cNvCxnSpPr/>
          <p:nvPr userDrawn="1"/>
        </p:nvCxnSpPr>
        <p:spPr>
          <a:xfrm>
            <a:off x="491067" y="6339417"/>
            <a:ext cx="1119928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30" name="Picture 1">
            <a:extLst>
              <a:ext uri="{FF2B5EF4-FFF2-40B4-BE49-F238E27FC236}">
                <a16:creationId xmlns:a16="http://schemas.microsoft.com/office/drawing/2014/main" id="{CF8AA840-363E-4261-9EE9-163AE344476A}"/>
              </a:ext>
            </a:extLst>
          </p:cNvPr>
          <p:cNvPicPr>
            <a:picLocks noChangeAspect="1"/>
          </p:cNvPicPr>
          <p:nvPr userDrawn="1"/>
        </p:nvPicPr>
        <p:blipFill>
          <a:blip r:embed="rId22" cstate="print">
            <a:extLst>
              <a:ext uri="{28A0092B-C50C-407E-A947-70E740481C1C}">
                <a14:useLocalDpi xmlns:a14="http://schemas.microsoft.com/office/drawing/2010/main"/>
              </a:ext>
            </a:extLst>
          </a:blip>
          <a:srcRect/>
          <a:stretch/>
        </p:blipFill>
        <p:spPr bwMode="auto">
          <a:xfrm>
            <a:off x="10113268" y="518582"/>
            <a:ext cx="1573017" cy="5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C563CBE1-4E83-460D-9549-7C7C4CA736DC}"/>
              </a:ext>
            </a:extLst>
          </p:cNvPr>
          <p:cNvCxnSpPr>
            <a:cxnSpLocks/>
          </p:cNvCxnSpPr>
          <p:nvPr userDrawn="1"/>
        </p:nvCxnSpPr>
        <p:spPr>
          <a:xfrm>
            <a:off x="491067" y="1244600"/>
            <a:ext cx="1119928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68" r:id="rId7"/>
    <p:sldLayoutId id="2147485779" r:id="rId8"/>
    <p:sldLayoutId id="2147485769" r:id="rId9"/>
    <p:sldLayoutId id="2147485770" r:id="rId10"/>
    <p:sldLayoutId id="2147485780" r:id="rId11"/>
    <p:sldLayoutId id="2147485781" r:id="rId12"/>
    <p:sldLayoutId id="2147485782" r:id="rId13"/>
    <p:sldLayoutId id="2147485783" r:id="rId14"/>
    <p:sldLayoutId id="2147485784" r:id="rId15"/>
    <p:sldLayoutId id="2147485785" r:id="rId16"/>
    <p:sldLayoutId id="2147485786" r:id="rId17"/>
    <p:sldLayoutId id="2147485787" r:id="rId18"/>
    <p:sldLayoutId id="2147485788" r:id="rId19"/>
    <p:sldLayoutId id="2147485789" r:id="rId20"/>
  </p:sldLayoutIdLst>
  <p:hf hdr="0" ftr="0" dt="0"/>
  <p:txStyles>
    <p:titleStyle>
      <a:lvl1pPr algn="l" defTabSz="607469" rtl="0" eaLnBrk="0" fontAlgn="base" hangingPunct="0">
        <a:spcBef>
          <a:spcPct val="0"/>
        </a:spcBef>
        <a:spcAft>
          <a:spcPct val="0"/>
        </a:spcAft>
        <a:defRPr sz="4000" b="1" kern="1200" cap="all" spc="93">
          <a:solidFill>
            <a:srgbClr val="F9F9FF"/>
          </a:solidFill>
          <a:latin typeface="Arial Narrow"/>
          <a:ea typeface="MS PGothic" panose="020B0600070205080204" pitchFamily="34" charset="-128"/>
          <a:cs typeface="Arial Narrow"/>
        </a:defRPr>
      </a:lvl1pPr>
      <a:lvl2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2pPr>
      <a:lvl3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3pPr>
      <a:lvl4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4pPr>
      <a:lvl5pPr algn="l" defTabSz="607469" rtl="0" eaLnBrk="0" fontAlgn="base" hangingPunct="0">
        <a:spcBef>
          <a:spcPct val="0"/>
        </a:spcBef>
        <a:spcAft>
          <a:spcPct val="0"/>
        </a:spcAft>
        <a:defRPr sz="4000" b="1">
          <a:solidFill>
            <a:srgbClr val="F9F9FF"/>
          </a:solidFill>
          <a:latin typeface="Arial Narrow" pitchFamily="34" charset="0"/>
          <a:ea typeface="MS PGothic" panose="020B0600070205080204" pitchFamily="34" charset="-128"/>
          <a:cs typeface="Arial Narrow" pitchFamily="34" charset="0"/>
        </a:defRPr>
      </a:lvl5pPr>
      <a:lvl6pPr marL="609475" algn="l" defTabSz="609475" rtl="0" fontAlgn="base">
        <a:spcBef>
          <a:spcPct val="0"/>
        </a:spcBef>
        <a:spcAft>
          <a:spcPct val="0"/>
        </a:spcAft>
        <a:defRPr sz="4800" b="1">
          <a:solidFill>
            <a:schemeClr val="tx1"/>
          </a:solidFill>
          <a:latin typeface="Arial Narrow" pitchFamily="34" charset="0"/>
        </a:defRPr>
      </a:lvl6pPr>
      <a:lvl7pPr marL="1218952" algn="l" defTabSz="609475" rtl="0" fontAlgn="base">
        <a:spcBef>
          <a:spcPct val="0"/>
        </a:spcBef>
        <a:spcAft>
          <a:spcPct val="0"/>
        </a:spcAft>
        <a:defRPr sz="4800" b="1">
          <a:solidFill>
            <a:schemeClr val="tx1"/>
          </a:solidFill>
          <a:latin typeface="Arial Narrow" pitchFamily="34" charset="0"/>
        </a:defRPr>
      </a:lvl7pPr>
      <a:lvl8pPr marL="1828426" algn="l" defTabSz="609475" rtl="0" fontAlgn="base">
        <a:spcBef>
          <a:spcPct val="0"/>
        </a:spcBef>
        <a:spcAft>
          <a:spcPct val="0"/>
        </a:spcAft>
        <a:defRPr sz="4800" b="1">
          <a:solidFill>
            <a:schemeClr val="tx1"/>
          </a:solidFill>
          <a:latin typeface="Arial Narrow" pitchFamily="34" charset="0"/>
        </a:defRPr>
      </a:lvl8pPr>
      <a:lvl9pPr marL="2437904" algn="l" defTabSz="609475" rtl="0" fontAlgn="base">
        <a:spcBef>
          <a:spcPct val="0"/>
        </a:spcBef>
        <a:spcAft>
          <a:spcPct val="0"/>
        </a:spcAft>
        <a:defRPr sz="4800" b="1">
          <a:solidFill>
            <a:schemeClr val="tx1"/>
          </a:solidFill>
          <a:latin typeface="Arial Narrow" pitchFamily="34" charset="0"/>
        </a:defRPr>
      </a:lvl9pPr>
    </p:titleStyle>
    <p:bodyStyle>
      <a:lvl1pPr marL="228594" indent="-228594" algn="l" defTabSz="607469" rtl="0" eaLnBrk="0" fontAlgn="base" hangingPunct="0">
        <a:lnSpc>
          <a:spcPts val="4000"/>
        </a:lnSpc>
        <a:spcBef>
          <a:spcPct val="0"/>
        </a:spcBef>
        <a:spcAft>
          <a:spcPct val="0"/>
        </a:spcAft>
        <a:buClr>
          <a:schemeClr val="tx1"/>
        </a:buClr>
        <a:buFont typeface="Arial" panose="020B0604020202020204" pitchFamily="34" charset="0"/>
        <a:buChar char="•"/>
        <a:defRPr sz="3200" kern="1200">
          <a:solidFill>
            <a:schemeClr val="tx1"/>
          </a:solidFill>
          <a:latin typeface="Arial" pitchFamily="34" charset="0"/>
          <a:ea typeface="MS PGothic" panose="020B0600070205080204" pitchFamily="34" charset="-128"/>
          <a:cs typeface="Arial Narrow"/>
        </a:defRPr>
      </a:lvl1pPr>
      <a:lvl2pPr marL="613818" indent="-228594" algn="l" defTabSz="607469" rtl="0" eaLnBrk="0" fontAlgn="base" hangingPunct="0">
        <a:lnSpc>
          <a:spcPts val="4000"/>
        </a:lnSpc>
        <a:spcBef>
          <a:spcPct val="0"/>
        </a:spcBef>
        <a:spcAft>
          <a:spcPct val="0"/>
        </a:spcAft>
        <a:buFont typeface="Arial" panose="020B0604020202020204" pitchFamily="34" charset="0"/>
        <a:buChar char="•"/>
        <a:defRPr sz="2933" kern="1200">
          <a:solidFill>
            <a:schemeClr val="tx1"/>
          </a:solidFill>
          <a:latin typeface="Arial" pitchFamily="34" charset="0"/>
          <a:ea typeface="Arial Narrow" pitchFamily="34" charset="0"/>
          <a:cs typeface="Arial Narrow"/>
        </a:defRPr>
      </a:lvl2pPr>
      <a:lvl3pPr marL="1062540" indent="-228594" algn="l" defTabSz="607469" rtl="0" eaLnBrk="0" fontAlgn="base" hangingPunct="0">
        <a:lnSpc>
          <a:spcPts val="4000"/>
        </a:lnSpc>
        <a:spcBef>
          <a:spcPct val="0"/>
        </a:spcBef>
        <a:spcAft>
          <a:spcPct val="0"/>
        </a:spcAft>
        <a:buFont typeface="Arial" panose="020B0604020202020204" pitchFamily="34" charset="0"/>
        <a:buChar char="•"/>
        <a:defRPr sz="2667" kern="1200">
          <a:solidFill>
            <a:schemeClr val="tx1"/>
          </a:solidFill>
          <a:latin typeface="Arial" pitchFamily="34" charset="0"/>
          <a:ea typeface="Arial Narrow" pitchFamily="34" charset="0"/>
          <a:cs typeface="Arial Narrow"/>
        </a:defRPr>
      </a:lvl3pPr>
      <a:lvl4pPr marL="1447764" indent="-228594" algn="l" defTabSz="607469" rtl="0" eaLnBrk="0" fontAlgn="base" hangingPunct="0">
        <a:lnSpc>
          <a:spcPts val="40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1832988" indent="-228594" algn="l" defTabSz="607469" rtl="0" eaLnBrk="0" fontAlgn="base" hangingPunct="0">
        <a:lnSpc>
          <a:spcPts val="4000"/>
        </a:lnSpc>
        <a:spcBef>
          <a:spcPct val="0"/>
        </a:spcBef>
        <a:spcAft>
          <a:spcPct val="0"/>
        </a:spcAft>
        <a:buFont typeface="Arial" panose="020B0604020202020204" pitchFamily="34" charset="0"/>
        <a:buChar char="•"/>
        <a:defRPr sz="2133" kern="1200">
          <a:solidFill>
            <a:schemeClr val="tx1"/>
          </a:solidFill>
          <a:latin typeface="Arial" pitchFamily="34" charset="0"/>
          <a:ea typeface="Arial Narrow" pitchFamily="34" charset="0"/>
          <a:cs typeface="Arial Narrow"/>
        </a:defRPr>
      </a:lvl5pPr>
      <a:lvl6pPr marL="3352119" indent="-304739" algn="l" defTabSz="609475" rtl="0" eaLnBrk="1" latinLnBrk="0" hangingPunct="1">
        <a:spcBef>
          <a:spcPct val="20000"/>
        </a:spcBef>
        <a:buFont typeface="Arial"/>
        <a:buChar char="•"/>
        <a:defRPr sz="2667" kern="1200">
          <a:solidFill>
            <a:schemeClr val="tx1"/>
          </a:solidFill>
          <a:latin typeface="+mn-lt"/>
          <a:ea typeface="+mn-ea"/>
          <a:cs typeface="+mn-cs"/>
        </a:defRPr>
      </a:lvl6pPr>
      <a:lvl7pPr marL="3961596" indent="-304739" algn="l" defTabSz="609475" rtl="0" eaLnBrk="1" latinLnBrk="0" hangingPunct="1">
        <a:spcBef>
          <a:spcPct val="20000"/>
        </a:spcBef>
        <a:buFont typeface="Arial"/>
        <a:buChar char="•"/>
        <a:defRPr sz="2667" kern="1200">
          <a:solidFill>
            <a:schemeClr val="tx1"/>
          </a:solidFill>
          <a:latin typeface="+mn-lt"/>
          <a:ea typeface="+mn-ea"/>
          <a:cs typeface="+mn-cs"/>
        </a:defRPr>
      </a:lvl7pPr>
      <a:lvl8pPr marL="4571071" indent="-304739" algn="l" defTabSz="609475" rtl="0" eaLnBrk="1" latinLnBrk="0" hangingPunct="1">
        <a:spcBef>
          <a:spcPct val="20000"/>
        </a:spcBef>
        <a:buFont typeface="Arial"/>
        <a:buChar char="•"/>
        <a:defRPr sz="2667" kern="1200">
          <a:solidFill>
            <a:schemeClr val="tx1"/>
          </a:solidFill>
          <a:latin typeface="+mn-lt"/>
          <a:ea typeface="+mn-ea"/>
          <a:cs typeface="+mn-cs"/>
        </a:defRPr>
      </a:lvl8pPr>
      <a:lvl9pPr marL="5180546" indent="-304739" algn="l" defTabSz="60947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75" rtl="0" eaLnBrk="1" latinLnBrk="0" hangingPunct="1">
        <a:defRPr sz="2400" kern="1200">
          <a:solidFill>
            <a:schemeClr val="tx1"/>
          </a:solidFill>
          <a:latin typeface="+mn-lt"/>
          <a:ea typeface="+mn-ea"/>
          <a:cs typeface="+mn-cs"/>
        </a:defRPr>
      </a:lvl1pPr>
      <a:lvl2pPr marL="609475" algn="l" defTabSz="609475" rtl="0" eaLnBrk="1" latinLnBrk="0" hangingPunct="1">
        <a:defRPr sz="2400" kern="1200">
          <a:solidFill>
            <a:schemeClr val="tx1"/>
          </a:solidFill>
          <a:latin typeface="+mn-lt"/>
          <a:ea typeface="+mn-ea"/>
          <a:cs typeface="+mn-cs"/>
        </a:defRPr>
      </a:lvl2pPr>
      <a:lvl3pPr marL="1218952" algn="l" defTabSz="609475" rtl="0" eaLnBrk="1" latinLnBrk="0" hangingPunct="1">
        <a:defRPr sz="2400" kern="1200">
          <a:solidFill>
            <a:schemeClr val="tx1"/>
          </a:solidFill>
          <a:latin typeface="+mn-lt"/>
          <a:ea typeface="+mn-ea"/>
          <a:cs typeface="+mn-cs"/>
        </a:defRPr>
      </a:lvl3pPr>
      <a:lvl4pPr marL="1828426" algn="l" defTabSz="609475" rtl="0" eaLnBrk="1" latinLnBrk="0" hangingPunct="1">
        <a:defRPr sz="2400" kern="1200">
          <a:solidFill>
            <a:schemeClr val="tx1"/>
          </a:solidFill>
          <a:latin typeface="+mn-lt"/>
          <a:ea typeface="+mn-ea"/>
          <a:cs typeface="+mn-cs"/>
        </a:defRPr>
      </a:lvl4pPr>
      <a:lvl5pPr marL="2437904" algn="l" defTabSz="609475" rtl="0" eaLnBrk="1" latinLnBrk="0" hangingPunct="1">
        <a:defRPr sz="2400" kern="1200">
          <a:solidFill>
            <a:schemeClr val="tx1"/>
          </a:solidFill>
          <a:latin typeface="+mn-lt"/>
          <a:ea typeface="+mn-ea"/>
          <a:cs typeface="+mn-cs"/>
        </a:defRPr>
      </a:lvl5pPr>
      <a:lvl6pPr marL="3047381" algn="l" defTabSz="609475" rtl="0" eaLnBrk="1" latinLnBrk="0" hangingPunct="1">
        <a:defRPr sz="2400" kern="1200">
          <a:solidFill>
            <a:schemeClr val="tx1"/>
          </a:solidFill>
          <a:latin typeface="+mn-lt"/>
          <a:ea typeface="+mn-ea"/>
          <a:cs typeface="+mn-cs"/>
        </a:defRPr>
      </a:lvl6pPr>
      <a:lvl7pPr marL="3656858" algn="l" defTabSz="609475" rtl="0" eaLnBrk="1" latinLnBrk="0" hangingPunct="1">
        <a:defRPr sz="2400" kern="1200">
          <a:solidFill>
            <a:schemeClr val="tx1"/>
          </a:solidFill>
          <a:latin typeface="+mn-lt"/>
          <a:ea typeface="+mn-ea"/>
          <a:cs typeface="+mn-cs"/>
        </a:defRPr>
      </a:lvl7pPr>
      <a:lvl8pPr marL="4266333" algn="l" defTabSz="609475" rtl="0" eaLnBrk="1" latinLnBrk="0" hangingPunct="1">
        <a:defRPr sz="2400" kern="1200">
          <a:solidFill>
            <a:schemeClr val="tx1"/>
          </a:solidFill>
          <a:latin typeface="+mn-lt"/>
          <a:ea typeface="+mn-ea"/>
          <a:cs typeface="+mn-cs"/>
        </a:defRPr>
      </a:lvl8pPr>
      <a:lvl9pPr marL="4875809" algn="l" defTabSz="6094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Audrey.Hansen@bluecrossmn.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yprime.com/en/coverage-redetermination-form.html" TargetMode="External"/><Relationship Id="rId2" Type="http://schemas.openxmlformats.org/officeDocument/2006/relationships/hyperlink" Target="https://www.myprime.com/en/forms/coverage-determination.html#section2"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bluecrossmn.com/sites/default/files/DAM/2022-09/2023-secureblue-member-handbook.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2">
            <a:extLst>
              <a:ext uri="{FF2B5EF4-FFF2-40B4-BE49-F238E27FC236}">
                <a16:creationId xmlns:a16="http://schemas.microsoft.com/office/drawing/2014/main" id="{979F573A-F24F-4ECB-9DD6-77EC19F77C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5D08A5-BB3B-4BCD-B4CC-310898CC5AA0}" type="slidenum">
              <a:rPr lang="en-US" altLang="en-US" smtClean="0">
                <a:solidFill>
                  <a:schemeClr val="bg1"/>
                </a:solidFill>
              </a:rPr>
              <a:pPr/>
              <a:t>1</a:t>
            </a:fld>
            <a:endParaRPr lang="en-US" altLang="en-US">
              <a:solidFill>
                <a:schemeClr val="bg1"/>
              </a:solidFill>
            </a:endParaRPr>
          </a:p>
        </p:txBody>
      </p:sp>
      <p:sp>
        <p:nvSpPr>
          <p:cNvPr id="4" name="Title 3">
            <a:extLst>
              <a:ext uri="{FF2B5EF4-FFF2-40B4-BE49-F238E27FC236}">
                <a16:creationId xmlns:a16="http://schemas.microsoft.com/office/drawing/2014/main" id="{E7418DA3-001F-4D15-800E-8EE660AFEF3F}"/>
              </a:ext>
            </a:extLst>
          </p:cNvPr>
          <p:cNvSpPr>
            <a:spLocks noGrp="1"/>
          </p:cNvSpPr>
          <p:nvPr>
            <p:ph type="ctrTitle"/>
          </p:nvPr>
        </p:nvSpPr>
        <p:spPr>
          <a:prstGeom prst="rect">
            <a:avLst/>
          </a:prstGeom>
        </p:spPr>
        <p:txBody>
          <a:bodyPr/>
          <a:lstStyle/>
          <a:p>
            <a:pPr>
              <a:defRPr/>
            </a:pPr>
            <a:r>
              <a:rPr lang="en-US" dirty="0">
                <a:ea typeface="ＭＳ Ｐゴシック" charset="0"/>
              </a:rPr>
              <a:t>Care Coordination Advisory Group Follow up </a:t>
            </a:r>
            <a:br>
              <a:rPr lang="en-US" dirty="0">
                <a:ea typeface="ＭＳ Ｐゴシック" charset="0"/>
              </a:rPr>
            </a:br>
            <a:endParaRPr lang="en-US" dirty="0">
              <a:ea typeface="ＭＳ Ｐゴシック" charset="0"/>
            </a:endParaRPr>
          </a:p>
        </p:txBody>
      </p:sp>
      <p:sp>
        <p:nvSpPr>
          <p:cNvPr id="2" name="Text Placeholder 1">
            <a:extLst>
              <a:ext uri="{FF2B5EF4-FFF2-40B4-BE49-F238E27FC236}">
                <a16:creationId xmlns:a16="http://schemas.microsoft.com/office/drawing/2014/main" id="{3956F4EF-47F1-5047-8BAE-5E0743775F42}"/>
              </a:ext>
            </a:extLst>
          </p:cNvPr>
          <p:cNvSpPr>
            <a:spLocks noGrp="1"/>
          </p:cNvSpPr>
          <p:nvPr>
            <p:ph type="body" sz="quarter" idx="14"/>
          </p:nvPr>
        </p:nvSpPr>
        <p:spPr>
          <a:xfrm>
            <a:off x="438151" y="3463281"/>
            <a:ext cx="11252200" cy="487397"/>
          </a:xfrm>
          <a:prstGeom prst="rect">
            <a:avLst/>
          </a:prstGeom>
        </p:spPr>
        <p:txBody>
          <a:bodyPr/>
          <a:lstStyle/>
          <a:p>
            <a:r>
              <a:rPr lang="en-US" dirty="0"/>
              <a:t>Anita Sharma, Manager, Pharmacy Services</a:t>
            </a:r>
          </a:p>
          <a:p>
            <a:r>
              <a:rPr lang="en-US" dirty="0"/>
              <a:t>Stars, Quality, Risk Adjustment COE</a:t>
            </a:r>
          </a:p>
          <a:p>
            <a:endParaRPr lang="en-US" dirty="0"/>
          </a:p>
          <a:p>
            <a:r>
              <a:rPr lang="en-US" dirty="0"/>
              <a:t>11/30/23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1AC6E-DE96-38FF-09C7-AC04D97B051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00F78B52-7B6B-A59E-BAB9-D9C24C9ECD20}"/>
              </a:ext>
            </a:extLst>
          </p:cNvPr>
          <p:cNvSpPr>
            <a:spLocks noGrp="1"/>
          </p:cNvSpPr>
          <p:nvPr>
            <p:ph type="title"/>
          </p:nvPr>
        </p:nvSpPr>
        <p:spPr/>
        <p:txBody>
          <a:bodyPr/>
          <a:lstStyle/>
          <a:p>
            <a:r>
              <a:rPr lang="en-US" dirty="0"/>
              <a:t>Diabetes Supplies </a:t>
            </a:r>
          </a:p>
        </p:txBody>
      </p:sp>
      <p:sp>
        <p:nvSpPr>
          <p:cNvPr id="4" name="Text Placeholder 3">
            <a:extLst>
              <a:ext uri="{FF2B5EF4-FFF2-40B4-BE49-F238E27FC236}">
                <a16:creationId xmlns:a16="http://schemas.microsoft.com/office/drawing/2014/main" id="{6CC16C6E-3AA4-9A26-F081-97A97A75DE1B}"/>
              </a:ext>
            </a:extLst>
          </p:cNvPr>
          <p:cNvSpPr>
            <a:spLocks noGrp="1"/>
          </p:cNvSpPr>
          <p:nvPr>
            <p:ph type="body" sz="quarter" idx="11"/>
          </p:nvPr>
        </p:nvSpPr>
        <p:spPr>
          <a:xfrm>
            <a:off x="495245" y="1682496"/>
            <a:ext cx="5905556" cy="4152515"/>
          </a:xfrm>
        </p:spPr>
        <p:txBody>
          <a:bodyPr/>
          <a:lstStyle/>
          <a:p>
            <a:pPr marL="342900" indent="-342900">
              <a:buFont typeface="Arial" panose="020B0604020202020204" pitchFamily="34" charset="0"/>
              <a:buChar char="•"/>
            </a:pPr>
            <a:r>
              <a:rPr lang="en-US" altLang="en-US" sz="2000" dirty="0">
                <a:cs typeface="Arial Narrow" panose="020B0606020202030204" pitchFamily="34" charset="0"/>
              </a:rPr>
              <a:t>What happens if a member is newly enrolled and has a different machine?  </a:t>
            </a:r>
          </a:p>
          <a:p>
            <a:pPr marL="956718" lvl="1" indent="-342900"/>
            <a:r>
              <a:rPr lang="en-US" altLang="en-US" sz="1733" dirty="0">
                <a:cs typeface="Arial Narrow" panose="020B0606020202030204" pitchFamily="34" charset="0"/>
              </a:rPr>
              <a:t>If they have supplies, they can use until they run out. We allow for a transition period</a:t>
            </a:r>
          </a:p>
          <a:p>
            <a:pPr lvl="1" indent="0">
              <a:buNone/>
            </a:pPr>
            <a:endParaRPr lang="en-US" altLang="en-US" sz="1733" dirty="0">
              <a:cs typeface="Arial Narrow" panose="020B0606020202030204" pitchFamily="34" charset="0"/>
            </a:endParaRPr>
          </a:p>
          <a:p>
            <a:pPr marL="956718" lvl="1" indent="-342900"/>
            <a:r>
              <a:rPr lang="en-US" altLang="en-US" sz="1733" dirty="0">
                <a:cs typeface="Arial Narrow" panose="020B0606020202030204" pitchFamily="34" charset="0"/>
              </a:rPr>
              <a:t>An organization determination (Medicare Part B formulary exception) is required if they want to continue to use their current (uncovered) machine</a:t>
            </a:r>
          </a:p>
          <a:p>
            <a:pPr marL="1405440" lvl="2" indent="-342900"/>
            <a:r>
              <a:rPr lang="en-US" altLang="en-US" sz="1467" dirty="0">
                <a:cs typeface="Arial Narrow" panose="020B0606020202030204" pitchFamily="34" charset="0"/>
              </a:rPr>
              <a:t>Chapter 9 of the </a:t>
            </a:r>
            <a:r>
              <a:rPr lang="en-US" altLang="en-US" sz="1467" dirty="0" err="1">
                <a:cs typeface="Arial Narrow" panose="020B0606020202030204" pitchFamily="34" charset="0"/>
              </a:rPr>
              <a:t>SecureBlue</a:t>
            </a:r>
            <a:r>
              <a:rPr lang="en-US" altLang="en-US" sz="1467" dirty="0">
                <a:cs typeface="Arial Narrow" panose="020B0606020202030204" pitchFamily="34" charset="0"/>
              </a:rPr>
              <a:t> Member Handbook </a:t>
            </a:r>
          </a:p>
          <a:p>
            <a:pPr lvl="1" indent="0">
              <a:buNone/>
            </a:pPr>
            <a:endParaRPr lang="en-US" altLang="en-US" sz="1733" dirty="0">
              <a:cs typeface="Arial Narrow" panose="020B0606020202030204" pitchFamily="34" charset="0"/>
            </a:endParaRPr>
          </a:p>
          <a:p>
            <a:pPr lvl="1" indent="0">
              <a:buNone/>
            </a:pPr>
            <a:endParaRPr lang="en-US" altLang="en-US" sz="1733" dirty="0">
              <a:cs typeface="Arial Narrow" panose="020B0606020202030204" pitchFamily="34" charset="0"/>
            </a:endParaRPr>
          </a:p>
          <a:p>
            <a:pPr lvl="1" indent="0">
              <a:buNone/>
            </a:pPr>
            <a:endParaRPr lang="en-US" altLang="en-US" sz="1733" dirty="0">
              <a:cs typeface="Arial Narrow" panose="020B0606020202030204" pitchFamily="34" charset="0"/>
            </a:endParaRPr>
          </a:p>
          <a:p>
            <a:endParaRPr lang="en-US" dirty="0"/>
          </a:p>
        </p:txBody>
      </p:sp>
      <p:sp>
        <p:nvSpPr>
          <p:cNvPr id="5" name="Slide Number Placeholder 4">
            <a:extLst>
              <a:ext uri="{FF2B5EF4-FFF2-40B4-BE49-F238E27FC236}">
                <a16:creationId xmlns:a16="http://schemas.microsoft.com/office/drawing/2014/main" id="{2FB9561E-0F9D-E767-C36E-D4CBF5BFA255}"/>
              </a:ext>
            </a:extLst>
          </p:cNvPr>
          <p:cNvSpPr>
            <a:spLocks noGrp="1"/>
          </p:cNvSpPr>
          <p:nvPr>
            <p:ph type="sldNum" sz="quarter" idx="14"/>
          </p:nvPr>
        </p:nvSpPr>
        <p:spPr/>
        <p:txBody>
          <a:bodyPr/>
          <a:lstStyle/>
          <a:p>
            <a:pPr>
              <a:defRPr/>
            </a:pPr>
            <a:fld id="{175271FA-9A75-4919-A6B2-991F74FF5D0F}" type="slidenum">
              <a:rPr lang="en-US" altLang="en-US" smtClean="0"/>
              <a:pPr>
                <a:defRPr/>
              </a:pPr>
              <a:t>10</a:t>
            </a:fld>
            <a:endParaRPr lang="en-US" altLang="en-US"/>
          </a:p>
        </p:txBody>
      </p:sp>
      <p:pic>
        <p:nvPicPr>
          <p:cNvPr id="7" name="Picture 6">
            <a:extLst>
              <a:ext uri="{FF2B5EF4-FFF2-40B4-BE49-F238E27FC236}">
                <a16:creationId xmlns:a16="http://schemas.microsoft.com/office/drawing/2014/main" id="{691808E2-5A2F-4632-792F-74231C7DC2DF}"/>
              </a:ext>
            </a:extLst>
          </p:cNvPr>
          <p:cNvPicPr>
            <a:picLocks noChangeAspect="1"/>
          </p:cNvPicPr>
          <p:nvPr/>
        </p:nvPicPr>
        <p:blipFill>
          <a:blip r:embed="rId3"/>
          <a:stretch>
            <a:fillRect/>
          </a:stretch>
        </p:blipFill>
        <p:spPr>
          <a:xfrm>
            <a:off x="7116418" y="1254973"/>
            <a:ext cx="4449873" cy="5007560"/>
          </a:xfrm>
          <a:prstGeom prst="rect">
            <a:avLst/>
          </a:prstGeom>
        </p:spPr>
      </p:pic>
    </p:spTree>
    <p:extLst>
      <p:ext uri="{BB962C8B-B14F-4D97-AF65-F5344CB8AC3E}">
        <p14:creationId xmlns:p14="http://schemas.microsoft.com/office/powerpoint/2010/main" val="176933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F9312-E606-F212-B63B-CECA1877BBA0}"/>
              </a:ext>
            </a:extLst>
          </p:cNvPr>
          <p:cNvSpPr>
            <a:spLocks noGrp="1"/>
          </p:cNvSpPr>
          <p:nvPr>
            <p:ph type="title"/>
          </p:nvPr>
        </p:nvSpPr>
        <p:spPr>
          <a:xfrm>
            <a:off x="441878" y="362676"/>
            <a:ext cx="6623050" cy="792162"/>
          </a:xfrm>
        </p:spPr>
        <p:txBody>
          <a:bodyPr/>
          <a:lstStyle/>
          <a:p>
            <a:pPr>
              <a:defRPr/>
            </a:pPr>
            <a:r>
              <a:rPr lang="en-US" dirty="0">
                <a:ea typeface="ＭＳ Ｐゴシック" charset="0"/>
              </a:rPr>
              <a:t>Medication Therapy Management (MTM) Services</a:t>
            </a:r>
          </a:p>
        </p:txBody>
      </p:sp>
      <p:sp>
        <p:nvSpPr>
          <p:cNvPr id="21507" name="Slide Number Placeholder 5">
            <a:extLst>
              <a:ext uri="{FF2B5EF4-FFF2-40B4-BE49-F238E27FC236}">
                <a16:creationId xmlns:a16="http://schemas.microsoft.com/office/drawing/2014/main" id="{7B411ACA-78EE-08BB-2643-9828160AE9A1}"/>
              </a:ext>
            </a:extLst>
          </p:cNvPr>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AC30541-2A10-49E1-9C11-F81635DA79F8}" type="slidenum">
              <a:rPr lang="en-US" altLang="en-US" sz="1000">
                <a:solidFill>
                  <a:schemeClr val="tx2"/>
                </a:solidFill>
              </a:rPr>
              <a:pPr/>
              <a:t>11</a:t>
            </a:fld>
            <a:endParaRPr lang="en-US" altLang="en-US" sz="1000">
              <a:solidFill>
                <a:schemeClr val="tx2"/>
              </a:solidFill>
            </a:endParaRPr>
          </a:p>
        </p:txBody>
      </p:sp>
      <p:sp>
        <p:nvSpPr>
          <p:cNvPr id="10" name="TextBox 9">
            <a:extLst>
              <a:ext uri="{FF2B5EF4-FFF2-40B4-BE49-F238E27FC236}">
                <a16:creationId xmlns:a16="http://schemas.microsoft.com/office/drawing/2014/main" id="{AD46F4EA-18F3-33BA-C83B-718823FE6D4C}"/>
              </a:ext>
            </a:extLst>
          </p:cNvPr>
          <p:cNvSpPr txBox="1"/>
          <p:nvPr/>
        </p:nvSpPr>
        <p:spPr>
          <a:xfrm>
            <a:off x="1652035" y="1399760"/>
            <a:ext cx="4162425" cy="4714943"/>
          </a:xfrm>
          <a:prstGeom prst="rect">
            <a:avLst/>
          </a:prstGeom>
          <a:ln>
            <a:solidFill>
              <a:schemeClr val="tx2">
                <a:lumMod val="75000"/>
                <a:lumOff val="25000"/>
              </a:schemeClr>
            </a:solidFill>
          </a:ln>
        </p:spPr>
        <p:txBody>
          <a:bodyPr>
            <a:normAutofit lnSpcReduction="10000"/>
          </a:bodyPr>
          <a:lstStyle/>
          <a:p>
            <a:pPr marL="285750" indent="-285750">
              <a:buSzPct val="100000"/>
              <a:buFont typeface="Arial" panose="020B0604020202020204" pitchFamily="34" charset="0"/>
              <a:buChar char="•"/>
              <a:defRPr/>
            </a:pPr>
            <a:endParaRPr lang="en-US" sz="1600" dirty="0">
              <a:solidFill>
                <a:schemeClr val="tx2"/>
              </a:solidFill>
            </a:endParaRPr>
          </a:p>
          <a:p>
            <a:pPr marL="285750" indent="-285750">
              <a:buSzPct val="100000"/>
              <a:buFont typeface="Arial" panose="020B0604020202020204" pitchFamily="34" charset="0"/>
              <a:buChar char="•"/>
              <a:defRPr/>
            </a:pPr>
            <a:r>
              <a:rPr lang="en-US" sz="1600" dirty="0">
                <a:solidFill>
                  <a:schemeClr val="tx2"/>
                </a:solidFill>
              </a:rPr>
              <a:t>Medication Therapy Management (MTM) is a set of patient centered services delivered by pharmacists that are designed to assess all individual’s medications for:</a:t>
            </a:r>
          </a:p>
          <a:p>
            <a:pPr marL="285750" indent="-285750">
              <a:buSzPct val="100000"/>
              <a:buFont typeface="Arial" panose="020B0604020202020204" pitchFamily="34" charset="0"/>
              <a:buChar char="•"/>
              <a:defRPr/>
            </a:pPr>
            <a:endParaRPr lang="en-US" sz="1600" dirty="0">
              <a:solidFill>
                <a:schemeClr val="tx2"/>
              </a:solidFill>
            </a:endParaRPr>
          </a:p>
          <a:p>
            <a:pPr marL="514350" lvl="1" indent="-227013">
              <a:spcAft>
                <a:spcPts val="200"/>
              </a:spcAft>
              <a:buSzPct val="80000"/>
              <a:buFont typeface="Wingdings" panose="05000000000000000000" pitchFamily="2" charset="2"/>
              <a:buChar char="§"/>
              <a:defRPr/>
            </a:pPr>
            <a:r>
              <a:rPr lang="en-US" sz="1600" dirty="0">
                <a:solidFill>
                  <a:schemeClr val="tx2"/>
                </a:solidFill>
              </a:rPr>
              <a:t>Appropriateness </a:t>
            </a:r>
          </a:p>
          <a:p>
            <a:pPr marL="514350" lvl="1" indent="-227013">
              <a:spcAft>
                <a:spcPts val="200"/>
              </a:spcAft>
              <a:buSzPct val="80000"/>
              <a:buFont typeface="Wingdings" panose="05000000000000000000" pitchFamily="2" charset="2"/>
              <a:buChar char="§"/>
              <a:defRPr/>
            </a:pPr>
            <a:r>
              <a:rPr lang="en-US" sz="1600" dirty="0">
                <a:solidFill>
                  <a:schemeClr val="tx2"/>
                </a:solidFill>
              </a:rPr>
              <a:t>Effectiveness</a:t>
            </a:r>
          </a:p>
          <a:p>
            <a:pPr marL="514350" lvl="1" indent="-227013">
              <a:spcAft>
                <a:spcPts val="200"/>
              </a:spcAft>
              <a:buSzPct val="80000"/>
              <a:buFont typeface="Wingdings" panose="05000000000000000000" pitchFamily="2" charset="2"/>
              <a:buChar char="§"/>
              <a:defRPr/>
            </a:pPr>
            <a:r>
              <a:rPr lang="en-US" sz="1600" dirty="0">
                <a:solidFill>
                  <a:schemeClr val="tx2"/>
                </a:solidFill>
              </a:rPr>
              <a:t>Safety </a:t>
            </a:r>
          </a:p>
          <a:p>
            <a:pPr marL="514350" lvl="1" indent="-227013">
              <a:spcAft>
                <a:spcPts val="200"/>
              </a:spcAft>
              <a:buSzPct val="80000"/>
              <a:buFont typeface="Wingdings" panose="05000000000000000000" pitchFamily="2" charset="2"/>
              <a:buChar char="§"/>
              <a:defRPr/>
            </a:pPr>
            <a:r>
              <a:rPr lang="en-US" sz="1600" dirty="0">
                <a:solidFill>
                  <a:schemeClr val="tx2"/>
                </a:solidFill>
              </a:rPr>
              <a:t>Ability to be taken as intended</a:t>
            </a:r>
          </a:p>
          <a:p>
            <a:pPr marL="287337" lvl="1" indent="0">
              <a:spcAft>
                <a:spcPts val="200"/>
              </a:spcAft>
              <a:buSzPct val="80000"/>
              <a:defRPr/>
            </a:pPr>
            <a:endParaRPr lang="en-US" sz="1600" dirty="0">
              <a:solidFill>
                <a:schemeClr val="tx2"/>
              </a:solidFill>
            </a:endParaRPr>
          </a:p>
          <a:p>
            <a:pPr lvl="1" indent="0">
              <a:buSzPct val="80000"/>
              <a:defRPr/>
            </a:pPr>
            <a:endParaRPr lang="en-US" sz="1600" dirty="0">
              <a:solidFill>
                <a:schemeClr val="tx2"/>
              </a:solidFill>
            </a:endParaRPr>
          </a:p>
          <a:p>
            <a:pPr marL="285750" indent="-285750">
              <a:buSzPct val="100000"/>
              <a:buFont typeface="Arial" panose="020B0604020202020204" pitchFamily="34" charset="0"/>
              <a:buChar char="•"/>
              <a:defRPr/>
            </a:pPr>
            <a:r>
              <a:rPr lang="en-US" sz="1600" dirty="0">
                <a:solidFill>
                  <a:schemeClr val="tx2"/>
                </a:solidFill>
              </a:rPr>
              <a:t>MTM is also designed to:</a:t>
            </a:r>
          </a:p>
          <a:p>
            <a:pPr>
              <a:buSzPct val="100000"/>
              <a:defRPr/>
            </a:pPr>
            <a:endParaRPr lang="en-US" sz="1600" dirty="0">
              <a:solidFill>
                <a:schemeClr val="tx2"/>
              </a:solidFill>
            </a:endParaRPr>
          </a:p>
          <a:p>
            <a:pPr marL="514350" lvl="1" indent="-227013">
              <a:spcAft>
                <a:spcPts val="200"/>
              </a:spcAft>
              <a:buSzPct val="80000"/>
              <a:buFont typeface="Wingdings" panose="05000000000000000000" pitchFamily="2" charset="2"/>
              <a:buChar char="§"/>
              <a:defRPr/>
            </a:pPr>
            <a:r>
              <a:rPr lang="en-US" sz="1600" dirty="0">
                <a:solidFill>
                  <a:schemeClr val="tx2"/>
                </a:solidFill>
              </a:rPr>
              <a:t>Ensure optimum therapeutic outcomes by improving medication use</a:t>
            </a:r>
          </a:p>
          <a:p>
            <a:pPr marL="514350" lvl="1" indent="-227013">
              <a:spcAft>
                <a:spcPts val="200"/>
              </a:spcAft>
              <a:buSzPct val="80000"/>
              <a:buFont typeface="Wingdings" panose="05000000000000000000" pitchFamily="2" charset="2"/>
              <a:buChar char="§"/>
              <a:defRPr/>
            </a:pPr>
            <a:r>
              <a:rPr lang="en-US" sz="1600" dirty="0">
                <a:solidFill>
                  <a:schemeClr val="tx2"/>
                </a:solidFill>
              </a:rPr>
              <a:t>Reduce the risk of adverse events </a:t>
            </a:r>
          </a:p>
          <a:p>
            <a:pPr marL="514350" lvl="1" indent="-227013">
              <a:spcAft>
                <a:spcPts val="200"/>
              </a:spcAft>
              <a:buSzPct val="80000"/>
              <a:buFont typeface="Wingdings" panose="05000000000000000000" pitchFamily="2" charset="2"/>
              <a:buChar char="§"/>
              <a:defRPr/>
            </a:pPr>
            <a:r>
              <a:rPr lang="en-US" sz="1600" dirty="0">
                <a:solidFill>
                  <a:schemeClr val="tx2"/>
                </a:solidFill>
              </a:rPr>
              <a:t>Improve medication adherence</a:t>
            </a:r>
          </a:p>
          <a:p>
            <a:pPr lvl="1" indent="0">
              <a:buSzPct val="80000"/>
              <a:defRPr/>
            </a:pPr>
            <a:endParaRPr lang="en-US" dirty="0">
              <a:solidFill>
                <a:schemeClr val="tx2"/>
              </a:solidFill>
            </a:endParaRPr>
          </a:p>
          <a:p>
            <a:pPr marL="285750" indent="-285750" fontAlgn="t">
              <a:buFont typeface="Arial" panose="020B0604020202020204" pitchFamily="34" charset="0"/>
              <a:buChar char="•"/>
              <a:defRPr/>
            </a:pPr>
            <a:endParaRPr lang="en-US" dirty="0">
              <a:solidFill>
                <a:schemeClr val="tx2"/>
              </a:solidFill>
            </a:endParaRPr>
          </a:p>
          <a:p>
            <a:pPr marL="285750" indent="-285750" fontAlgn="t">
              <a:buFont typeface="Wingdings" panose="05000000000000000000" pitchFamily="2" charset="2"/>
              <a:buChar char="§"/>
              <a:defRPr/>
            </a:pPr>
            <a:endParaRPr lang="en-US" dirty="0">
              <a:solidFill>
                <a:schemeClr val="tx2"/>
              </a:solidFill>
            </a:endParaRPr>
          </a:p>
          <a:p>
            <a:pPr marL="285750" indent="-285750" fontAlgn="t">
              <a:buFont typeface="Arial" panose="020B0604020202020204" pitchFamily="34" charset="0"/>
              <a:buChar char="•"/>
              <a:defRPr/>
            </a:pPr>
            <a:endParaRPr lang="en-US" dirty="0">
              <a:solidFill>
                <a:schemeClr val="tx2"/>
              </a:solidFill>
            </a:endParaRPr>
          </a:p>
          <a:p>
            <a:pPr marL="741363" lvl="1" indent="-285750" fontAlgn="t">
              <a:buFont typeface="Arial" panose="020B0604020202020204" pitchFamily="34" charset="0"/>
              <a:buChar char="•"/>
              <a:defRPr/>
            </a:pPr>
            <a:endParaRPr lang="en-US" dirty="0">
              <a:solidFill>
                <a:schemeClr val="tx2"/>
              </a:solidFill>
            </a:endParaRPr>
          </a:p>
          <a:p>
            <a:pPr marL="285750" indent="-285750" fontAlgn="t">
              <a:buFont typeface="Arial" panose="020B0604020202020204" pitchFamily="34" charset="0"/>
              <a:buChar char="•"/>
              <a:defRPr/>
            </a:pPr>
            <a:endParaRPr lang="en-US" dirty="0">
              <a:solidFill>
                <a:schemeClr val="tx2"/>
              </a:solidFill>
            </a:endParaRPr>
          </a:p>
          <a:p>
            <a:pPr marL="969963" lvl="1" indent="-514350" fontAlgn="t">
              <a:buFont typeface="+mj-lt"/>
              <a:buAutoNum type="arabicPeriod"/>
              <a:defRPr/>
            </a:pPr>
            <a:endParaRPr lang="en-US" dirty="0">
              <a:solidFill>
                <a:schemeClr val="tx2"/>
              </a:solidFill>
            </a:endParaRPr>
          </a:p>
          <a:p>
            <a:pPr marL="457200" lvl="1" indent="0">
              <a:defRPr/>
            </a:pPr>
            <a:endParaRPr lang="en-US" sz="1700" dirty="0">
              <a:solidFill>
                <a:schemeClr val="tx2"/>
              </a:solidFill>
            </a:endParaRPr>
          </a:p>
          <a:p>
            <a:pPr marL="800100" lvl="1" indent="-342900">
              <a:buFont typeface="+mj-lt"/>
              <a:buAutoNum type="arabicPeriod"/>
              <a:defRPr/>
            </a:pPr>
            <a:endParaRPr lang="en-US" sz="1400" dirty="0">
              <a:solidFill>
                <a:schemeClr val="tx2"/>
              </a:solidFill>
            </a:endParaRPr>
          </a:p>
          <a:p>
            <a:pPr>
              <a:defRPr/>
            </a:pPr>
            <a:endParaRPr lang="en-US" sz="1500" dirty="0">
              <a:solidFill>
                <a:schemeClr val="tx2"/>
              </a:solidFill>
            </a:endParaRPr>
          </a:p>
        </p:txBody>
      </p:sp>
      <p:sp>
        <p:nvSpPr>
          <p:cNvPr id="4" name="TextBox 3">
            <a:extLst>
              <a:ext uri="{FF2B5EF4-FFF2-40B4-BE49-F238E27FC236}">
                <a16:creationId xmlns:a16="http://schemas.microsoft.com/office/drawing/2014/main" id="{44CFE929-CED9-D31A-4CC0-77AB36D1F84E}"/>
              </a:ext>
            </a:extLst>
          </p:cNvPr>
          <p:cNvSpPr txBox="1"/>
          <p:nvPr/>
        </p:nvSpPr>
        <p:spPr>
          <a:xfrm>
            <a:off x="6333090" y="1387060"/>
            <a:ext cx="4206875" cy="4714943"/>
          </a:xfrm>
          <a:prstGeom prst="rect">
            <a:avLst/>
          </a:prstGeom>
          <a:ln>
            <a:solidFill>
              <a:schemeClr val="tx2">
                <a:lumMod val="75000"/>
                <a:lumOff val="25000"/>
              </a:schemeClr>
            </a:solidFill>
          </a:ln>
        </p:spPr>
        <p:txBody>
          <a:bodyPr>
            <a:normAutofit/>
          </a:bodyPr>
          <a:lstStyle/>
          <a:p>
            <a:pPr lvl="1" indent="0">
              <a:lnSpc>
                <a:spcPct val="120000"/>
              </a:lnSpc>
              <a:defRPr/>
            </a:pPr>
            <a:endParaRPr lang="en-US" sz="1400" dirty="0">
              <a:solidFill>
                <a:srgbClr val="002060"/>
              </a:solidFill>
            </a:endParaRPr>
          </a:p>
          <a:p>
            <a:pPr marL="285750" indent="-285750">
              <a:lnSpc>
                <a:spcPct val="80000"/>
              </a:lnSpc>
              <a:buSzPct val="100000"/>
              <a:buFont typeface="Arial" panose="020B0604020202020204" pitchFamily="34" charset="0"/>
              <a:buChar char="•"/>
              <a:defRPr/>
            </a:pPr>
            <a:r>
              <a:rPr lang="en-US" sz="1600" dirty="0">
                <a:solidFill>
                  <a:schemeClr val="tx2"/>
                </a:solidFill>
              </a:rPr>
              <a:t>Available to all </a:t>
            </a:r>
            <a:r>
              <a:rPr lang="en-US" sz="1600" dirty="0" err="1">
                <a:solidFill>
                  <a:schemeClr val="tx2"/>
                </a:solidFill>
              </a:rPr>
              <a:t>SecureBlue</a:t>
            </a:r>
            <a:r>
              <a:rPr lang="en-US" sz="1600" dirty="0">
                <a:solidFill>
                  <a:schemeClr val="tx2"/>
                </a:solidFill>
              </a:rPr>
              <a:t> members at any time during the year, including post-hospital discharge</a:t>
            </a:r>
          </a:p>
          <a:p>
            <a:pPr marL="741363" lvl="1" indent="-285750">
              <a:lnSpc>
                <a:spcPct val="120000"/>
              </a:lnSpc>
              <a:buFont typeface="Arial" panose="020B0604020202020204" pitchFamily="34" charset="0"/>
              <a:buChar char="•"/>
              <a:defRPr/>
            </a:pPr>
            <a:endParaRPr lang="en-US" sz="1600" dirty="0">
              <a:solidFill>
                <a:srgbClr val="002060"/>
              </a:solidFill>
            </a:endParaRPr>
          </a:p>
          <a:p>
            <a:pPr marL="342900" indent="-342900">
              <a:buFont typeface="Arial" panose="020B0604020202020204" pitchFamily="34" charset="0"/>
              <a:buChar char="•"/>
            </a:pPr>
            <a:r>
              <a:rPr lang="en-US" sz="1600" dirty="0">
                <a:solidFill>
                  <a:schemeClr val="tx2"/>
                </a:solidFill>
              </a:rPr>
              <a:t>Leverage an external contracted network (care systems and community pharmacies) to delivery MTM services, along with an internal BCBSMN team</a:t>
            </a:r>
          </a:p>
          <a:p>
            <a:pPr marL="342900" indent="-342900">
              <a:buFont typeface="Arial" panose="020B0604020202020204" pitchFamily="34" charset="0"/>
              <a:buChar char="•"/>
            </a:pPr>
            <a:endParaRPr lang="en-US" sz="1600" dirty="0">
              <a:solidFill>
                <a:schemeClr val="tx2"/>
              </a:solidFill>
            </a:endParaRPr>
          </a:p>
          <a:p>
            <a:pPr marL="342900" indent="-342900">
              <a:buFont typeface="Arial" panose="020B0604020202020204" pitchFamily="34" charset="0"/>
              <a:buChar char="•"/>
            </a:pPr>
            <a:r>
              <a:rPr lang="en-US" sz="1600" dirty="0">
                <a:solidFill>
                  <a:schemeClr val="tx2"/>
                </a:solidFill>
              </a:rPr>
              <a:t>There is no cost to the member for any visits </a:t>
            </a:r>
          </a:p>
          <a:p>
            <a:pPr marL="342900" indent="-342900">
              <a:buFont typeface="Arial" panose="020B0604020202020204" pitchFamily="34" charset="0"/>
              <a:buChar char="•"/>
            </a:pPr>
            <a:endParaRPr lang="en-US" sz="1400" dirty="0">
              <a:solidFill>
                <a:schemeClr val="tx2"/>
              </a:solidFill>
            </a:endParaRPr>
          </a:p>
          <a:p>
            <a:pPr>
              <a:defRPr/>
            </a:pPr>
            <a:endParaRPr lang="en-US" sz="1500" dirty="0"/>
          </a:p>
        </p:txBody>
      </p:sp>
      <p:sp>
        <p:nvSpPr>
          <p:cNvPr id="6" name="TextBox 5">
            <a:extLst>
              <a:ext uri="{FF2B5EF4-FFF2-40B4-BE49-F238E27FC236}">
                <a16:creationId xmlns:a16="http://schemas.microsoft.com/office/drawing/2014/main" id="{E8DAB27D-CF02-186B-5956-80A03A7CF493}"/>
              </a:ext>
            </a:extLst>
          </p:cNvPr>
          <p:cNvSpPr txBox="1"/>
          <p:nvPr/>
        </p:nvSpPr>
        <p:spPr>
          <a:xfrm>
            <a:off x="6607728" y="3196206"/>
            <a:ext cx="914400" cy="914400"/>
          </a:xfrm>
          <a:prstGeom prst="rect">
            <a:avLst/>
          </a:prstGeom>
        </p:spPr>
        <p:txBody>
          <a:bodyPr wrap="none" rtlCol="0">
            <a:normAutofit/>
          </a:bodyPr>
          <a:lstStyle/>
          <a:p>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A8EDD-87D7-305E-D98E-F1201E39606B}"/>
              </a:ext>
            </a:extLst>
          </p:cNvPr>
          <p:cNvSpPr>
            <a:spLocks noGrp="1"/>
          </p:cNvSpPr>
          <p:nvPr>
            <p:ph type="body" sz="quarter" idx="11"/>
          </p:nvPr>
        </p:nvSpPr>
        <p:spPr>
          <a:xfrm>
            <a:off x="324866" y="1774617"/>
            <a:ext cx="4653230" cy="4198344"/>
          </a:xfrm>
        </p:spPr>
        <p:txBody>
          <a:bodyPr/>
          <a:lstStyle/>
          <a:p>
            <a:pPr>
              <a:lnSpc>
                <a:spcPct val="120000"/>
              </a:lnSpc>
              <a:defRPr/>
            </a:pPr>
            <a:r>
              <a:rPr lang="en-US" sz="1500" dirty="0">
                <a:solidFill>
                  <a:srgbClr val="002060"/>
                </a:solidFill>
                <a:cs typeface="+mn-cs"/>
              </a:rPr>
              <a:t>All </a:t>
            </a:r>
            <a:r>
              <a:rPr lang="en-US" sz="1500" dirty="0" err="1">
                <a:solidFill>
                  <a:srgbClr val="002060"/>
                </a:solidFill>
                <a:cs typeface="+mn-cs"/>
              </a:rPr>
              <a:t>SecureBlue</a:t>
            </a:r>
            <a:r>
              <a:rPr lang="en-US" sz="1500" dirty="0">
                <a:solidFill>
                  <a:srgbClr val="002060"/>
                </a:solidFill>
                <a:cs typeface="+mn-cs"/>
              </a:rPr>
              <a:t> members can receive MTM services without any cost. Certain members are targeted as part of the CMS requirements for MTM services </a:t>
            </a:r>
          </a:p>
          <a:p>
            <a:pPr>
              <a:lnSpc>
                <a:spcPct val="120000"/>
              </a:lnSpc>
              <a:defRPr/>
            </a:pPr>
            <a:endParaRPr lang="en-US" sz="1500" dirty="0">
              <a:solidFill>
                <a:srgbClr val="002060"/>
              </a:solidFill>
              <a:cs typeface="+mn-cs"/>
            </a:endParaRPr>
          </a:p>
          <a:p>
            <a:pPr>
              <a:lnSpc>
                <a:spcPct val="120000"/>
              </a:lnSpc>
              <a:defRPr/>
            </a:pPr>
            <a:r>
              <a:rPr lang="en-US" sz="1500" dirty="0">
                <a:solidFill>
                  <a:srgbClr val="002060"/>
                </a:solidFill>
                <a:cs typeface="+mn-cs"/>
              </a:rPr>
              <a:t>The pharmacist:</a:t>
            </a:r>
          </a:p>
          <a:p>
            <a:pPr marL="0" indent="0">
              <a:buNone/>
              <a:defRPr/>
            </a:pPr>
            <a:endParaRPr lang="en-US" sz="1500" dirty="0">
              <a:solidFill>
                <a:srgbClr val="002060"/>
              </a:solidFill>
              <a:cs typeface="+mn-cs"/>
            </a:endParaRPr>
          </a:p>
          <a:p>
            <a:pPr marL="741363" lvl="1" indent="-285750">
              <a:defRPr/>
            </a:pPr>
            <a:r>
              <a:rPr lang="en-US" sz="1500" dirty="0">
                <a:solidFill>
                  <a:srgbClr val="002060"/>
                </a:solidFill>
                <a:cs typeface="+mn-cs"/>
              </a:rPr>
              <a:t>Employs a systematic process of collecting patient-specific information</a:t>
            </a:r>
          </a:p>
          <a:p>
            <a:pPr marL="741363" lvl="1" indent="-285750">
              <a:defRPr/>
            </a:pPr>
            <a:r>
              <a:rPr lang="en-US" sz="1500" dirty="0">
                <a:solidFill>
                  <a:srgbClr val="002060"/>
                </a:solidFill>
                <a:cs typeface="+mn-cs"/>
              </a:rPr>
              <a:t>Assesses medication therapies to identify medication related problems</a:t>
            </a:r>
          </a:p>
          <a:p>
            <a:pPr marL="741363" lvl="1" indent="-285750">
              <a:defRPr/>
            </a:pPr>
            <a:r>
              <a:rPr lang="en-US" sz="1500" dirty="0">
                <a:solidFill>
                  <a:srgbClr val="002060"/>
                </a:solidFill>
                <a:cs typeface="+mn-cs"/>
              </a:rPr>
              <a:t>Develops a prioritized list of medication related problems</a:t>
            </a:r>
          </a:p>
          <a:p>
            <a:pPr marL="741363" lvl="1" indent="-285750">
              <a:defRPr/>
            </a:pPr>
            <a:r>
              <a:rPr lang="en-US" sz="1500" dirty="0">
                <a:solidFill>
                  <a:srgbClr val="002060"/>
                </a:solidFill>
                <a:cs typeface="+mn-cs"/>
              </a:rPr>
              <a:t>Creates a plan to resolve them with the patient, caregiver to the patient, &amp;/or the patient’s prescriber through follow-up visit(s)</a:t>
            </a:r>
          </a:p>
          <a:p>
            <a:endParaRPr lang="en-US" sz="1400" dirty="0"/>
          </a:p>
        </p:txBody>
      </p:sp>
      <p:sp>
        <p:nvSpPr>
          <p:cNvPr id="3" name="Title 2">
            <a:extLst>
              <a:ext uri="{FF2B5EF4-FFF2-40B4-BE49-F238E27FC236}">
                <a16:creationId xmlns:a16="http://schemas.microsoft.com/office/drawing/2014/main" id="{CD492D57-20BC-EC9E-EB26-BF65FEEB4B4D}"/>
              </a:ext>
            </a:extLst>
          </p:cNvPr>
          <p:cNvSpPr>
            <a:spLocks noGrp="1"/>
          </p:cNvSpPr>
          <p:nvPr>
            <p:ph type="title"/>
          </p:nvPr>
        </p:nvSpPr>
        <p:spPr>
          <a:xfrm>
            <a:off x="412098" y="408442"/>
            <a:ext cx="8830340" cy="792101"/>
          </a:xfrm>
        </p:spPr>
        <p:txBody>
          <a:bodyPr/>
          <a:lstStyle/>
          <a:p>
            <a:r>
              <a:rPr lang="en-US" dirty="0">
                <a:ea typeface="ＭＳ Ｐゴシック" charset="0"/>
              </a:rPr>
              <a:t>Medication Therapy Management (MTM) Services</a:t>
            </a:r>
            <a:endParaRPr lang="en-US" dirty="0"/>
          </a:p>
        </p:txBody>
      </p:sp>
      <p:sp>
        <p:nvSpPr>
          <p:cNvPr id="6" name="Slide Number Placeholder 5">
            <a:extLst>
              <a:ext uri="{FF2B5EF4-FFF2-40B4-BE49-F238E27FC236}">
                <a16:creationId xmlns:a16="http://schemas.microsoft.com/office/drawing/2014/main" id="{13E0FA72-2BEA-BF97-3F96-827A39950CE3}"/>
              </a:ext>
            </a:extLst>
          </p:cNvPr>
          <p:cNvSpPr>
            <a:spLocks noGrp="1"/>
          </p:cNvSpPr>
          <p:nvPr>
            <p:ph type="sldNum" sz="quarter" idx="20"/>
          </p:nvPr>
        </p:nvSpPr>
        <p:spPr/>
        <p:txBody>
          <a:bodyPr/>
          <a:lstStyle/>
          <a:p>
            <a:pPr>
              <a:defRPr/>
            </a:pPr>
            <a:fld id="{1910E34E-9103-4EE3-8F7E-7A15AB489F2E}" type="slidenum">
              <a:rPr lang="en-US" altLang="en-US" smtClean="0"/>
              <a:pPr>
                <a:defRPr/>
              </a:pPr>
              <a:t>12</a:t>
            </a:fld>
            <a:endParaRPr lang="en-US" altLang="en-US" dirty="0"/>
          </a:p>
        </p:txBody>
      </p:sp>
      <p:pic>
        <p:nvPicPr>
          <p:cNvPr id="7" name="Picture 3" descr="Pharm Care Pic.jpeg">
            <a:extLst>
              <a:ext uri="{FF2B5EF4-FFF2-40B4-BE49-F238E27FC236}">
                <a16:creationId xmlns:a16="http://schemas.microsoft.com/office/drawing/2014/main" id="{72DBB0B6-6500-C559-B6B1-D85361B29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71" t="16370" r="25615" b="7820"/>
          <a:stretch>
            <a:fillRect/>
          </a:stretch>
        </p:blipFill>
        <p:spPr bwMode="auto">
          <a:xfrm>
            <a:off x="5842802" y="1442870"/>
            <a:ext cx="4630723" cy="32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F388BE6-D755-CA82-D7B1-119D99E941B9}"/>
              </a:ext>
            </a:extLst>
          </p:cNvPr>
          <p:cNvSpPr txBox="1"/>
          <p:nvPr/>
        </p:nvSpPr>
        <p:spPr>
          <a:xfrm>
            <a:off x="8058263" y="5058561"/>
            <a:ext cx="914400" cy="914400"/>
          </a:xfrm>
          <a:prstGeom prst="rect">
            <a:avLst/>
          </a:prstGeom>
        </p:spPr>
        <p:txBody>
          <a:bodyPr wrap="none" rtlCol="0">
            <a:normAutofit/>
          </a:bodyPr>
          <a:lstStyle/>
          <a:p>
            <a:endParaRPr lang="en-US" sz="1500" dirty="0"/>
          </a:p>
        </p:txBody>
      </p:sp>
      <p:sp>
        <p:nvSpPr>
          <p:cNvPr id="9" name="TextBox 8">
            <a:extLst>
              <a:ext uri="{FF2B5EF4-FFF2-40B4-BE49-F238E27FC236}">
                <a16:creationId xmlns:a16="http://schemas.microsoft.com/office/drawing/2014/main" id="{631EA009-4057-32D9-9AC3-F0319632FFA3}"/>
              </a:ext>
            </a:extLst>
          </p:cNvPr>
          <p:cNvSpPr txBox="1"/>
          <p:nvPr/>
        </p:nvSpPr>
        <p:spPr>
          <a:xfrm>
            <a:off x="5641606" y="5225330"/>
            <a:ext cx="4195763" cy="914400"/>
          </a:xfrm>
          <a:prstGeom prst="rect">
            <a:avLst/>
          </a:prstGeom>
        </p:spPr>
        <p:txBody>
          <a:bodyPr wrap="none" rtlCol="0">
            <a:normAutofit/>
          </a:bodyPr>
          <a:lstStyle/>
          <a:p>
            <a:pPr marL="285750" indent="-285750">
              <a:buFont typeface="Arial" panose="020B0604020202020204" pitchFamily="34" charset="0"/>
              <a:buChar char="•"/>
            </a:pPr>
            <a:r>
              <a:rPr lang="en-US" sz="1400" dirty="0">
                <a:solidFill>
                  <a:srgbClr val="002060"/>
                </a:solidFill>
              </a:rPr>
              <a:t>Initial visits (Comprehensive Medication Reviews) are typically 60 minutes</a:t>
            </a:r>
          </a:p>
          <a:p>
            <a:pPr marL="285750" indent="-285750">
              <a:buFont typeface="Arial" panose="020B0604020202020204" pitchFamily="34" charset="0"/>
              <a:buChar char="•"/>
            </a:pPr>
            <a:r>
              <a:rPr lang="en-US" sz="1400" dirty="0">
                <a:solidFill>
                  <a:srgbClr val="002060"/>
                </a:solidFill>
              </a:rPr>
              <a:t>Follow up visits (Targeted Medication Reviews) are typically 30 minutes</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67722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5B5C4-A288-FAE7-6396-B1902E5F12FB}"/>
              </a:ext>
            </a:extLst>
          </p:cNvPr>
          <p:cNvSpPr>
            <a:spLocks noGrp="1"/>
          </p:cNvSpPr>
          <p:nvPr>
            <p:ph type="title"/>
          </p:nvPr>
        </p:nvSpPr>
        <p:spPr/>
        <p:txBody>
          <a:bodyPr/>
          <a:lstStyle/>
          <a:p>
            <a:r>
              <a:rPr lang="en-US" dirty="0"/>
              <a:t>Medication therapy management (MTM) services	</a:t>
            </a:r>
          </a:p>
        </p:txBody>
      </p:sp>
      <p:sp>
        <p:nvSpPr>
          <p:cNvPr id="4" name="Text Placeholder 3">
            <a:extLst>
              <a:ext uri="{FF2B5EF4-FFF2-40B4-BE49-F238E27FC236}">
                <a16:creationId xmlns:a16="http://schemas.microsoft.com/office/drawing/2014/main" id="{C5951159-A056-1CEF-24C3-1FC4D83333EE}"/>
              </a:ext>
            </a:extLst>
          </p:cNvPr>
          <p:cNvSpPr>
            <a:spLocks noGrp="1"/>
          </p:cNvSpPr>
          <p:nvPr>
            <p:ph type="body" sz="quarter" idx="11"/>
          </p:nvPr>
        </p:nvSpPr>
        <p:spPr>
          <a:xfrm>
            <a:off x="447973" y="2435066"/>
            <a:ext cx="4934961" cy="3359305"/>
          </a:xfrm>
        </p:spPr>
        <p:txBody>
          <a:bodyPr/>
          <a:lstStyle/>
          <a:p>
            <a:pPr>
              <a:spcAft>
                <a:spcPts val="1200"/>
              </a:spcAft>
            </a:pPr>
            <a:r>
              <a:rPr lang="en-US" sz="2000" dirty="0"/>
              <a:t>No additional cost </a:t>
            </a:r>
          </a:p>
          <a:p>
            <a:pPr>
              <a:spcAft>
                <a:spcPts val="1200"/>
              </a:spcAft>
            </a:pPr>
            <a:r>
              <a:rPr lang="en-US" sz="2000" dirty="0"/>
              <a:t>Available to all </a:t>
            </a:r>
            <a:r>
              <a:rPr lang="en-US" sz="2000" dirty="0" err="1"/>
              <a:t>SecureBlue</a:t>
            </a:r>
            <a:r>
              <a:rPr lang="en-US" sz="2000" dirty="0"/>
              <a:t> members</a:t>
            </a:r>
          </a:p>
          <a:p>
            <a:pPr>
              <a:spcAft>
                <a:spcPts val="1200"/>
              </a:spcAft>
            </a:pPr>
            <a:r>
              <a:rPr lang="en-US" sz="2000" dirty="0"/>
              <a:t>Some members, who meet the criteria* are automatically enrolled in this program.</a:t>
            </a:r>
          </a:p>
          <a:p>
            <a:pPr marL="342900" indent="-228600">
              <a:spcAft>
                <a:spcPts val="600"/>
              </a:spcAft>
              <a:buFont typeface="Arial" panose="020B0604020202020204" pitchFamily="34" charset="0"/>
              <a:buChar char="•"/>
            </a:pPr>
            <a:r>
              <a:rPr lang="en-US" sz="2000" dirty="0"/>
              <a:t>These members are part of the </a:t>
            </a:r>
            <a:br>
              <a:rPr lang="en-US" sz="2000" dirty="0"/>
            </a:br>
            <a:r>
              <a:rPr lang="en-US" sz="2000" dirty="0"/>
              <a:t>STAR measure rating </a:t>
            </a:r>
          </a:p>
          <a:p>
            <a:pPr marL="342900" indent="-228600">
              <a:spcAft>
                <a:spcPts val="600"/>
              </a:spcAft>
              <a:buFont typeface="Arial" panose="020B0604020202020204" pitchFamily="34" charset="0"/>
              <a:buChar char="•"/>
            </a:pPr>
            <a:r>
              <a:rPr lang="en-US" sz="2000" dirty="0"/>
              <a:t>They will receive outreach  - US mail, phone and email </a:t>
            </a:r>
          </a:p>
        </p:txBody>
      </p:sp>
      <p:sp>
        <p:nvSpPr>
          <p:cNvPr id="5" name="Slide Number Placeholder 4">
            <a:extLst>
              <a:ext uri="{FF2B5EF4-FFF2-40B4-BE49-F238E27FC236}">
                <a16:creationId xmlns:a16="http://schemas.microsoft.com/office/drawing/2014/main" id="{EEACF378-DEB6-43F7-913F-7EEF748B4F58}"/>
              </a:ext>
            </a:extLst>
          </p:cNvPr>
          <p:cNvSpPr>
            <a:spLocks noGrp="1"/>
          </p:cNvSpPr>
          <p:nvPr>
            <p:ph type="sldNum" sz="quarter" idx="14"/>
          </p:nvPr>
        </p:nvSpPr>
        <p:spPr/>
        <p:txBody>
          <a:bodyPr/>
          <a:lstStyle/>
          <a:p>
            <a:pPr>
              <a:defRPr/>
            </a:pPr>
            <a:fld id="{175271FA-9A75-4919-A6B2-991F74FF5D0F}" type="slidenum">
              <a:rPr lang="en-US" altLang="en-US" smtClean="0"/>
              <a:pPr>
                <a:defRPr/>
              </a:pPr>
              <a:t>13</a:t>
            </a:fld>
            <a:endParaRPr lang="en-US" altLang="en-US"/>
          </a:p>
        </p:txBody>
      </p:sp>
      <p:pic>
        <p:nvPicPr>
          <p:cNvPr id="9" name="Picture 8">
            <a:extLst>
              <a:ext uri="{FF2B5EF4-FFF2-40B4-BE49-F238E27FC236}">
                <a16:creationId xmlns:a16="http://schemas.microsoft.com/office/drawing/2014/main" id="{065E3A75-D69C-3CCF-3CF7-9D896805806D}"/>
              </a:ext>
            </a:extLst>
          </p:cNvPr>
          <p:cNvPicPr>
            <a:picLocks noChangeAspect="1"/>
          </p:cNvPicPr>
          <p:nvPr/>
        </p:nvPicPr>
        <p:blipFill>
          <a:blip r:embed="rId2"/>
          <a:stretch>
            <a:fillRect/>
          </a:stretch>
        </p:blipFill>
        <p:spPr>
          <a:xfrm rot="698893">
            <a:off x="9254904" y="2043067"/>
            <a:ext cx="2329935" cy="4627372"/>
          </a:xfrm>
          <a:prstGeom prst="rect">
            <a:avLst/>
          </a:prstGeom>
        </p:spPr>
      </p:pic>
      <p:pic>
        <p:nvPicPr>
          <p:cNvPr id="7" name="Picture 6">
            <a:extLst>
              <a:ext uri="{FF2B5EF4-FFF2-40B4-BE49-F238E27FC236}">
                <a16:creationId xmlns:a16="http://schemas.microsoft.com/office/drawing/2014/main" id="{E20D4DEF-886E-E203-E197-78426DFF599F}"/>
              </a:ext>
            </a:extLst>
          </p:cNvPr>
          <p:cNvPicPr>
            <a:picLocks noChangeAspect="1"/>
          </p:cNvPicPr>
          <p:nvPr/>
        </p:nvPicPr>
        <p:blipFill>
          <a:blip r:embed="rId3"/>
          <a:stretch>
            <a:fillRect/>
          </a:stretch>
        </p:blipFill>
        <p:spPr>
          <a:xfrm>
            <a:off x="5481157" y="3005489"/>
            <a:ext cx="3931721" cy="2595211"/>
          </a:xfrm>
          <a:prstGeom prst="rect">
            <a:avLst/>
          </a:prstGeom>
        </p:spPr>
      </p:pic>
      <p:sp>
        <p:nvSpPr>
          <p:cNvPr id="10" name="TextBox 9">
            <a:extLst>
              <a:ext uri="{FF2B5EF4-FFF2-40B4-BE49-F238E27FC236}">
                <a16:creationId xmlns:a16="http://schemas.microsoft.com/office/drawing/2014/main" id="{5F465662-D70E-29E6-6558-7B4F6CE7B571}"/>
              </a:ext>
            </a:extLst>
          </p:cNvPr>
          <p:cNvSpPr txBox="1"/>
          <p:nvPr/>
        </p:nvSpPr>
        <p:spPr>
          <a:xfrm>
            <a:off x="5548745" y="5600700"/>
            <a:ext cx="5548746" cy="550522"/>
          </a:xfrm>
          <a:prstGeom prst="rect">
            <a:avLst/>
          </a:prstGeom>
        </p:spPr>
        <p:txBody>
          <a:bodyPr wrap="square" rtlCol="0">
            <a:normAutofit/>
          </a:bodyPr>
          <a:lstStyle/>
          <a:p>
            <a:endParaRPr lang="en-US" sz="1500" dirty="0"/>
          </a:p>
        </p:txBody>
      </p:sp>
      <p:sp>
        <p:nvSpPr>
          <p:cNvPr id="13" name="TextBox 12">
            <a:extLst>
              <a:ext uri="{FF2B5EF4-FFF2-40B4-BE49-F238E27FC236}">
                <a16:creationId xmlns:a16="http://schemas.microsoft.com/office/drawing/2014/main" id="{A741EA9D-2280-F1C0-C944-E94530BDD3F3}"/>
              </a:ext>
            </a:extLst>
          </p:cNvPr>
          <p:cNvSpPr txBox="1"/>
          <p:nvPr/>
        </p:nvSpPr>
        <p:spPr>
          <a:xfrm>
            <a:off x="2915454" y="5591949"/>
            <a:ext cx="5896303" cy="1015997"/>
          </a:xfrm>
          <a:prstGeom prst="rect">
            <a:avLst/>
          </a:prstGeom>
        </p:spPr>
        <p:txBody>
          <a:bodyPr wrap="square" rtlCol="0">
            <a:normAutofit fontScale="77500" lnSpcReduction="20000"/>
          </a:bodyPr>
          <a:lstStyle/>
          <a:p>
            <a:pPr marL="342900" indent="-228600">
              <a:spcAft>
                <a:spcPts val="1200"/>
              </a:spcAft>
              <a:buFont typeface="Arial" panose="020B0604020202020204" pitchFamily="34" charset="0"/>
              <a:buChar char="•"/>
            </a:pPr>
            <a:endParaRPr lang="en-US" sz="1800" dirty="0"/>
          </a:p>
          <a:p>
            <a:pPr marL="342900" indent="-228600">
              <a:spcAft>
                <a:spcPts val="1200"/>
              </a:spcAft>
              <a:buFont typeface="Arial" panose="020B0604020202020204" pitchFamily="34" charset="0"/>
              <a:buChar char="•"/>
            </a:pPr>
            <a:r>
              <a:rPr lang="en-US" dirty="0">
                <a:solidFill>
                  <a:srgbClr val="000000"/>
                </a:solidFill>
              </a:rPr>
              <a:t>Criteria:  3/5 specific chronic conditions, X number of medications for those conditions, and expected drug spend of $4100</a:t>
            </a:r>
          </a:p>
          <a:p>
            <a:endParaRPr lang="en-US" sz="1500" dirty="0"/>
          </a:p>
        </p:txBody>
      </p:sp>
      <p:sp>
        <p:nvSpPr>
          <p:cNvPr id="14" name="Text Placeholder 4">
            <a:extLst>
              <a:ext uri="{FF2B5EF4-FFF2-40B4-BE49-F238E27FC236}">
                <a16:creationId xmlns:a16="http://schemas.microsoft.com/office/drawing/2014/main" id="{A436CF8C-787C-23F9-FD31-025D2C534907}"/>
              </a:ext>
            </a:extLst>
          </p:cNvPr>
          <p:cNvSpPr txBox="1">
            <a:spLocks/>
          </p:cNvSpPr>
          <p:nvPr/>
        </p:nvSpPr>
        <p:spPr>
          <a:xfrm>
            <a:off x="336585" y="1348021"/>
            <a:ext cx="9955992" cy="1005075"/>
          </a:xfrm>
          <a:prstGeom prst="rect">
            <a:avLst/>
          </a:prstGeom>
        </p:spPr>
        <p:txBody>
          <a:bodyPr/>
          <a:lstStyle>
            <a:lvl1pPr marL="228594" indent="-228594" algn="l" defTabSz="607469" rtl="0" eaLnBrk="0" fontAlgn="base" hangingPunct="0">
              <a:lnSpc>
                <a:spcPts val="4000"/>
              </a:lnSpc>
              <a:spcBef>
                <a:spcPct val="0"/>
              </a:spcBef>
              <a:spcAft>
                <a:spcPct val="0"/>
              </a:spcAft>
              <a:buClr>
                <a:schemeClr val="tx1"/>
              </a:buClr>
              <a:buFont typeface="Arial" panose="020B0604020202020204" pitchFamily="34" charset="0"/>
              <a:buChar char="•"/>
              <a:defRPr sz="3200" kern="1200">
                <a:solidFill>
                  <a:schemeClr val="tx1"/>
                </a:solidFill>
                <a:latin typeface="Arial" pitchFamily="34" charset="0"/>
                <a:ea typeface="MS PGothic" panose="020B0600070205080204" pitchFamily="34" charset="-128"/>
                <a:cs typeface="Arial Narrow"/>
              </a:defRPr>
            </a:lvl1pPr>
            <a:lvl2pPr marL="613818" indent="-228594" algn="l" defTabSz="607469" rtl="0" eaLnBrk="0" fontAlgn="base" hangingPunct="0">
              <a:lnSpc>
                <a:spcPts val="4000"/>
              </a:lnSpc>
              <a:spcBef>
                <a:spcPct val="0"/>
              </a:spcBef>
              <a:spcAft>
                <a:spcPct val="0"/>
              </a:spcAft>
              <a:buFont typeface="Arial" panose="020B0604020202020204" pitchFamily="34" charset="0"/>
              <a:buChar char="•"/>
              <a:defRPr sz="2933" kern="1200">
                <a:solidFill>
                  <a:schemeClr val="tx1"/>
                </a:solidFill>
                <a:latin typeface="Arial" pitchFamily="34" charset="0"/>
                <a:ea typeface="Arial Narrow" pitchFamily="34" charset="0"/>
                <a:cs typeface="Arial Narrow"/>
              </a:defRPr>
            </a:lvl2pPr>
            <a:lvl3pPr marL="1062540" indent="-228594" algn="l" defTabSz="607469" rtl="0" eaLnBrk="0" fontAlgn="base" hangingPunct="0">
              <a:lnSpc>
                <a:spcPts val="4000"/>
              </a:lnSpc>
              <a:spcBef>
                <a:spcPct val="0"/>
              </a:spcBef>
              <a:spcAft>
                <a:spcPct val="0"/>
              </a:spcAft>
              <a:buFont typeface="Arial" panose="020B0604020202020204" pitchFamily="34" charset="0"/>
              <a:buChar char="•"/>
              <a:defRPr sz="2667" kern="1200">
                <a:solidFill>
                  <a:schemeClr val="tx1"/>
                </a:solidFill>
                <a:latin typeface="Arial" pitchFamily="34" charset="0"/>
                <a:ea typeface="Arial Narrow" pitchFamily="34" charset="0"/>
                <a:cs typeface="Arial Narrow"/>
              </a:defRPr>
            </a:lvl3pPr>
            <a:lvl4pPr marL="1447764" indent="-228594" algn="l" defTabSz="607469" rtl="0" eaLnBrk="0" fontAlgn="base" hangingPunct="0">
              <a:lnSpc>
                <a:spcPts val="4000"/>
              </a:lnSpc>
              <a:spcBef>
                <a:spcPct val="0"/>
              </a:spcBef>
              <a:spcAft>
                <a:spcPct val="0"/>
              </a:spcAft>
              <a:buFont typeface="Arial" panose="020B0604020202020204" pitchFamily="34" charset="0"/>
              <a:buChar char="•"/>
              <a:defRPr kern="1200">
                <a:solidFill>
                  <a:schemeClr val="tx1"/>
                </a:solidFill>
                <a:latin typeface="Arial" pitchFamily="34" charset="0"/>
                <a:ea typeface="Arial Narrow" pitchFamily="34" charset="0"/>
                <a:cs typeface="Arial Narrow"/>
              </a:defRPr>
            </a:lvl4pPr>
            <a:lvl5pPr marL="1832988" indent="-228594" algn="l" defTabSz="607469" rtl="0" eaLnBrk="0" fontAlgn="base" hangingPunct="0">
              <a:lnSpc>
                <a:spcPts val="4000"/>
              </a:lnSpc>
              <a:spcBef>
                <a:spcPct val="0"/>
              </a:spcBef>
              <a:spcAft>
                <a:spcPct val="0"/>
              </a:spcAft>
              <a:buFont typeface="Arial" panose="020B0604020202020204" pitchFamily="34" charset="0"/>
              <a:buChar char="•"/>
              <a:defRPr sz="2133" kern="1200">
                <a:solidFill>
                  <a:schemeClr val="tx1"/>
                </a:solidFill>
                <a:latin typeface="Arial" pitchFamily="34" charset="0"/>
                <a:ea typeface="Arial Narrow" pitchFamily="34" charset="0"/>
                <a:cs typeface="Arial Narrow"/>
              </a:defRPr>
            </a:lvl5pPr>
            <a:lvl6pPr marL="3352119" indent="-304739" algn="l" defTabSz="609475" rtl="0" eaLnBrk="1" latinLnBrk="0" hangingPunct="1">
              <a:spcBef>
                <a:spcPct val="20000"/>
              </a:spcBef>
              <a:buFont typeface="Arial"/>
              <a:buChar char="•"/>
              <a:defRPr sz="2667" kern="1200">
                <a:solidFill>
                  <a:schemeClr val="tx1"/>
                </a:solidFill>
                <a:latin typeface="+mn-lt"/>
                <a:ea typeface="+mn-ea"/>
                <a:cs typeface="+mn-cs"/>
              </a:defRPr>
            </a:lvl6pPr>
            <a:lvl7pPr marL="3961596" indent="-304739" algn="l" defTabSz="609475" rtl="0" eaLnBrk="1" latinLnBrk="0" hangingPunct="1">
              <a:spcBef>
                <a:spcPct val="20000"/>
              </a:spcBef>
              <a:buFont typeface="Arial"/>
              <a:buChar char="•"/>
              <a:defRPr sz="2667" kern="1200">
                <a:solidFill>
                  <a:schemeClr val="tx1"/>
                </a:solidFill>
                <a:latin typeface="+mn-lt"/>
                <a:ea typeface="+mn-ea"/>
                <a:cs typeface="+mn-cs"/>
              </a:defRPr>
            </a:lvl7pPr>
            <a:lvl8pPr marL="4571071" indent="-304739" algn="l" defTabSz="609475" rtl="0" eaLnBrk="1" latinLnBrk="0" hangingPunct="1">
              <a:spcBef>
                <a:spcPct val="20000"/>
              </a:spcBef>
              <a:buFont typeface="Arial"/>
              <a:buChar char="•"/>
              <a:defRPr sz="2667" kern="1200">
                <a:solidFill>
                  <a:schemeClr val="tx1"/>
                </a:solidFill>
                <a:latin typeface="+mn-lt"/>
                <a:ea typeface="+mn-ea"/>
                <a:cs typeface="+mn-cs"/>
              </a:defRPr>
            </a:lvl8pPr>
            <a:lvl9pPr marL="5180546" indent="-304739" algn="l" defTabSz="60947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ts val="3000"/>
              </a:lnSpc>
              <a:buNone/>
            </a:pPr>
            <a:r>
              <a:rPr lang="en-US" sz="2400" dirty="0"/>
              <a:t>MTM services are designed to help members make sure they are getting the best possible health outcomes from their medications</a:t>
            </a:r>
          </a:p>
          <a:p>
            <a:endParaRPr lang="en-US" dirty="0"/>
          </a:p>
        </p:txBody>
      </p:sp>
    </p:spTree>
    <p:extLst>
      <p:ext uri="{BB962C8B-B14F-4D97-AF65-F5344CB8AC3E}">
        <p14:creationId xmlns:p14="http://schemas.microsoft.com/office/powerpoint/2010/main" val="261234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27246-2941-6ACD-A381-E4552530D8A9}"/>
              </a:ext>
            </a:extLst>
          </p:cNvPr>
          <p:cNvSpPr>
            <a:spLocks noGrp="1"/>
          </p:cNvSpPr>
          <p:nvPr>
            <p:ph type="title"/>
          </p:nvPr>
        </p:nvSpPr>
        <p:spPr/>
        <p:txBody>
          <a:bodyPr/>
          <a:lstStyle/>
          <a:p>
            <a:r>
              <a:rPr lang="en-US" dirty="0"/>
              <a:t>Post Hospital Discharge Visits </a:t>
            </a:r>
          </a:p>
        </p:txBody>
      </p:sp>
      <p:sp>
        <p:nvSpPr>
          <p:cNvPr id="4" name="Text Placeholder 3">
            <a:extLst>
              <a:ext uri="{FF2B5EF4-FFF2-40B4-BE49-F238E27FC236}">
                <a16:creationId xmlns:a16="http://schemas.microsoft.com/office/drawing/2014/main" id="{14B6ADCB-5844-C341-E061-E1759E4B5C3F}"/>
              </a:ext>
            </a:extLst>
          </p:cNvPr>
          <p:cNvSpPr>
            <a:spLocks noGrp="1"/>
          </p:cNvSpPr>
          <p:nvPr>
            <p:ph type="body" sz="quarter" idx="11"/>
          </p:nvPr>
        </p:nvSpPr>
        <p:spPr>
          <a:xfrm>
            <a:off x="495245" y="1682496"/>
            <a:ext cx="11541042" cy="4152515"/>
          </a:xfrm>
        </p:spPr>
        <p:txBody>
          <a:bodyPr/>
          <a:lstStyle/>
          <a:p>
            <a:r>
              <a:rPr lang="en-US" dirty="0"/>
              <a:t>Tabula Rasa will not be a supplemental benefit for members in 2024. </a:t>
            </a:r>
          </a:p>
          <a:p>
            <a:endParaRPr lang="en-US" dirty="0"/>
          </a:p>
          <a:p>
            <a:r>
              <a:rPr lang="en-US" dirty="0" err="1"/>
              <a:t>SecureBlue</a:t>
            </a:r>
            <a:r>
              <a:rPr lang="en-US" dirty="0"/>
              <a:t> members can still work with a pharmacist to optimize their medications through MTM services.</a:t>
            </a:r>
          </a:p>
          <a:p>
            <a:endParaRPr lang="en-US" dirty="0"/>
          </a:p>
          <a:p>
            <a:r>
              <a:rPr lang="en-US" dirty="0"/>
              <a:t>MTM services will ensure that recommendations related to medication therapy problems are sent to the member’s provider and will also allow members to follow up with the pharmacist (not a one-time visit only).</a:t>
            </a:r>
          </a:p>
        </p:txBody>
      </p:sp>
      <p:sp>
        <p:nvSpPr>
          <p:cNvPr id="5" name="Slide Number Placeholder 4">
            <a:extLst>
              <a:ext uri="{FF2B5EF4-FFF2-40B4-BE49-F238E27FC236}">
                <a16:creationId xmlns:a16="http://schemas.microsoft.com/office/drawing/2014/main" id="{C6DC4520-5E7A-C717-A05A-CD861135CE16}"/>
              </a:ext>
            </a:extLst>
          </p:cNvPr>
          <p:cNvSpPr>
            <a:spLocks noGrp="1"/>
          </p:cNvSpPr>
          <p:nvPr>
            <p:ph type="sldNum" sz="quarter" idx="14"/>
          </p:nvPr>
        </p:nvSpPr>
        <p:spPr/>
        <p:txBody>
          <a:bodyPr/>
          <a:lstStyle/>
          <a:p>
            <a:pPr>
              <a:defRPr/>
            </a:pPr>
            <a:fld id="{175271FA-9A75-4919-A6B2-991F74FF5D0F}" type="slidenum">
              <a:rPr lang="en-US" altLang="en-US" smtClean="0"/>
              <a:pPr>
                <a:defRPr/>
              </a:pPr>
              <a:t>14</a:t>
            </a:fld>
            <a:endParaRPr lang="en-US" altLang="en-US"/>
          </a:p>
        </p:txBody>
      </p:sp>
    </p:spTree>
    <p:extLst>
      <p:ext uri="{BB962C8B-B14F-4D97-AF65-F5344CB8AC3E}">
        <p14:creationId xmlns:p14="http://schemas.microsoft.com/office/powerpoint/2010/main" val="219167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E169-153E-82DA-BEAD-52C6D376820D}"/>
              </a:ext>
            </a:extLst>
          </p:cNvPr>
          <p:cNvSpPr>
            <a:spLocks noGrp="1"/>
          </p:cNvSpPr>
          <p:nvPr>
            <p:ph type="ctrTitle"/>
          </p:nvPr>
        </p:nvSpPr>
        <p:spPr/>
        <p:txBody>
          <a:bodyPr/>
          <a:lstStyle/>
          <a:p>
            <a:r>
              <a:rPr lang="en-US" dirty="0"/>
              <a:t>What is CAHPS and why does it matter?</a:t>
            </a:r>
          </a:p>
        </p:txBody>
      </p:sp>
      <p:sp>
        <p:nvSpPr>
          <p:cNvPr id="3" name="Slide Number Placeholder 2">
            <a:extLst>
              <a:ext uri="{FF2B5EF4-FFF2-40B4-BE49-F238E27FC236}">
                <a16:creationId xmlns:a16="http://schemas.microsoft.com/office/drawing/2014/main" id="{6D6D41C5-35D8-DBE5-78B4-DCE9FF589986}"/>
              </a:ext>
            </a:extLst>
          </p:cNvPr>
          <p:cNvSpPr>
            <a:spLocks noGrp="1"/>
          </p:cNvSpPr>
          <p:nvPr>
            <p:ph type="sldNum" sz="quarter" idx="10"/>
          </p:nvPr>
        </p:nvSpPr>
        <p:spPr/>
        <p:txBody>
          <a:bodyPr/>
          <a:lstStyle/>
          <a:p>
            <a:pPr>
              <a:defRPr/>
            </a:pPr>
            <a:fld id="{6B11A170-94E1-4994-8B17-27EB5B9FB9B1}" type="slidenum">
              <a:rPr lang="en-US" altLang="en-US" smtClean="0"/>
              <a:pPr>
                <a:defRPr/>
              </a:pPr>
              <a:t>15</a:t>
            </a:fld>
            <a:endParaRPr lang="en-US" altLang="en-US"/>
          </a:p>
        </p:txBody>
      </p:sp>
    </p:spTree>
    <p:extLst>
      <p:ext uri="{BB962C8B-B14F-4D97-AF65-F5344CB8AC3E}">
        <p14:creationId xmlns:p14="http://schemas.microsoft.com/office/powerpoint/2010/main" val="321719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476FF0-2944-B40D-92EB-E22E9C9F8FEE}"/>
              </a:ext>
            </a:extLst>
          </p:cNvPr>
          <p:cNvSpPr>
            <a:spLocks noGrp="1"/>
          </p:cNvSpPr>
          <p:nvPr>
            <p:ph type="sldNum" sz="quarter" idx="12"/>
          </p:nvPr>
        </p:nvSpPr>
        <p:spPr/>
        <p:txBody>
          <a:bodyPr/>
          <a:lstStyle/>
          <a:p>
            <a:pPr>
              <a:defRPr/>
            </a:pPr>
            <a:fld id="{8056B25C-0DB6-42B2-A6C7-0B2BE5D05A4E}" type="slidenum">
              <a:rPr lang="en-US" altLang="en-US" smtClean="0"/>
              <a:pPr>
                <a:defRPr/>
              </a:pPr>
              <a:t>16</a:t>
            </a:fld>
            <a:endParaRPr lang="en-US" altLang="en-US"/>
          </a:p>
        </p:txBody>
      </p:sp>
      <p:sp>
        <p:nvSpPr>
          <p:cNvPr id="2" name="Text Placeholder 1">
            <a:extLst>
              <a:ext uri="{FF2B5EF4-FFF2-40B4-BE49-F238E27FC236}">
                <a16:creationId xmlns:a16="http://schemas.microsoft.com/office/drawing/2014/main" id="{B6093251-E640-4863-004E-D8B1A85EDA3D}"/>
              </a:ext>
            </a:extLst>
          </p:cNvPr>
          <p:cNvSpPr>
            <a:spLocks noGrp="1"/>
          </p:cNvSpPr>
          <p:nvPr>
            <p:ph type="body" sz="quarter" idx="11"/>
          </p:nvPr>
        </p:nvSpPr>
        <p:spPr>
          <a:xfrm>
            <a:off x="491612" y="2064075"/>
            <a:ext cx="5179085" cy="4277655"/>
          </a:xfrm>
        </p:spPr>
        <p:txBody>
          <a:bodyPr/>
          <a:lstStyle/>
          <a:p>
            <a:r>
              <a:rPr lang="en-US" sz="1400" dirty="0"/>
              <a:t>CMS measures member experience via the CAHPS survey;</a:t>
            </a:r>
            <a:br>
              <a:rPr lang="en-US" sz="1400" dirty="0"/>
            </a:br>
            <a:endParaRPr lang="en-US" sz="1400" dirty="0"/>
          </a:p>
          <a:p>
            <a:r>
              <a:rPr lang="en-US" sz="1400" dirty="0"/>
              <a:t>CAHPS </a:t>
            </a:r>
            <a:br>
              <a:rPr lang="en-US" sz="1400" dirty="0"/>
            </a:br>
            <a:r>
              <a:rPr lang="en-US" sz="1400" dirty="0"/>
              <a:t>= Consumer Assessment of Healthcare Providers &amp; Systems</a:t>
            </a:r>
            <a:br>
              <a:rPr lang="en-US" sz="1400" dirty="0"/>
            </a:br>
            <a:endParaRPr lang="en-US" sz="1400" dirty="0"/>
          </a:p>
          <a:p>
            <a:pPr lvl="1"/>
            <a:r>
              <a:rPr lang="en-US" sz="1333" dirty="0"/>
              <a:t>Annual mandatory survey;</a:t>
            </a:r>
          </a:p>
          <a:p>
            <a:pPr lvl="1"/>
            <a:r>
              <a:rPr lang="en-US" sz="1333" dirty="0"/>
              <a:t>Direct mail with phone follow-up;</a:t>
            </a:r>
          </a:p>
          <a:p>
            <a:pPr lvl="1"/>
            <a:r>
              <a:rPr lang="en-US" sz="1333" dirty="0"/>
              <a:t>In the field each year March – June</a:t>
            </a:r>
          </a:p>
          <a:p>
            <a:pPr lvl="1"/>
            <a:r>
              <a:rPr lang="en-US" sz="1333" dirty="0"/>
              <a:t>Blinded:  CMS requires that the survey is administered by an approved third-party vendor and that member responses are kept anonymous</a:t>
            </a:r>
          </a:p>
          <a:p>
            <a:pPr lvl="1"/>
            <a:r>
              <a:rPr lang="en-US" sz="1333" dirty="0"/>
              <a:t>BCBSMN does not know which members were part of the sample and/or how each member responded to the CAHPS questions and why;</a:t>
            </a:r>
            <a:br>
              <a:rPr lang="en-US" sz="1333" dirty="0"/>
            </a:br>
            <a:endParaRPr lang="en-US" sz="1333" dirty="0"/>
          </a:p>
          <a:p>
            <a:pPr lvl="1"/>
            <a:r>
              <a:rPr lang="en-US" sz="1333" dirty="0"/>
              <a:t>CAHPS metrics are quadruple-weighted for the coming year</a:t>
            </a:r>
          </a:p>
        </p:txBody>
      </p:sp>
      <p:sp>
        <p:nvSpPr>
          <p:cNvPr id="3" name="Title 2">
            <a:extLst>
              <a:ext uri="{FF2B5EF4-FFF2-40B4-BE49-F238E27FC236}">
                <a16:creationId xmlns:a16="http://schemas.microsoft.com/office/drawing/2014/main" id="{9AE0E89B-C400-1953-E265-A7D85E7E7C68}"/>
              </a:ext>
            </a:extLst>
          </p:cNvPr>
          <p:cNvSpPr>
            <a:spLocks noGrp="1"/>
          </p:cNvSpPr>
          <p:nvPr>
            <p:ph type="title"/>
          </p:nvPr>
        </p:nvSpPr>
        <p:spPr/>
        <p:txBody>
          <a:bodyPr/>
          <a:lstStyle/>
          <a:p>
            <a:r>
              <a:rPr lang="en-US" sz="2400" dirty="0">
                <a:solidFill>
                  <a:schemeClr val="tx1"/>
                </a:solidFill>
              </a:rPr>
              <a:t>Member experience impacts our star ratings</a:t>
            </a:r>
          </a:p>
        </p:txBody>
      </p:sp>
      <p:graphicFrame>
        <p:nvGraphicFramePr>
          <p:cNvPr id="6" name="Table 5">
            <a:extLst>
              <a:ext uri="{FF2B5EF4-FFF2-40B4-BE49-F238E27FC236}">
                <a16:creationId xmlns:a16="http://schemas.microsoft.com/office/drawing/2014/main" id="{D96DAC1A-C4D5-DFA5-9035-62C0F16C069A}"/>
              </a:ext>
            </a:extLst>
          </p:cNvPr>
          <p:cNvGraphicFramePr>
            <a:graphicFrameLocks noGrp="1"/>
          </p:cNvGraphicFramePr>
          <p:nvPr/>
        </p:nvGraphicFramePr>
        <p:xfrm>
          <a:off x="6161496" y="2077247"/>
          <a:ext cx="5368110" cy="4126437"/>
        </p:xfrm>
        <a:graphic>
          <a:graphicData uri="http://schemas.openxmlformats.org/drawingml/2006/table">
            <a:tbl>
              <a:tblPr firstRow="1" bandRow="1">
                <a:tableStyleId>{5C22544A-7EE6-4342-B048-85BDC9FD1C3A}</a:tableStyleId>
              </a:tblPr>
              <a:tblGrid>
                <a:gridCol w="3364463">
                  <a:extLst>
                    <a:ext uri="{9D8B030D-6E8A-4147-A177-3AD203B41FA5}">
                      <a16:colId xmlns:a16="http://schemas.microsoft.com/office/drawing/2014/main" val="791566695"/>
                    </a:ext>
                  </a:extLst>
                </a:gridCol>
                <a:gridCol w="2003647">
                  <a:extLst>
                    <a:ext uri="{9D8B030D-6E8A-4147-A177-3AD203B41FA5}">
                      <a16:colId xmlns:a16="http://schemas.microsoft.com/office/drawing/2014/main" val="1578818615"/>
                    </a:ext>
                  </a:extLst>
                </a:gridCol>
              </a:tblGrid>
              <a:tr h="458493">
                <a:tc>
                  <a:txBody>
                    <a:bodyPr/>
                    <a:lstStyle/>
                    <a:p>
                      <a:r>
                        <a:rPr lang="en-US" sz="1600" dirty="0">
                          <a:latin typeface="Arial Narrow" panose="020B0606020202030204" pitchFamily="34" charset="0"/>
                          <a:cs typeface="Arial" panose="020B0604020202020204" pitchFamily="34" charset="0"/>
                        </a:rPr>
                        <a:t>8 CAHPS Metrics</a:t>
                      </a:r>
                    </a:p>
                  </a:txBody>
                  <a:tcPr marL="121920" marR="121920" marT="60960" marB="60960" anchor="ctr">
                    <a:solidFill>
                      <a:schemeClr val="tx2"/>
                    </a:solidFill>
                  </a:tcPr>
                </a:tc>
                <a:tc>
                  <a:txBody>
                    <a:bodyPr/>
                    <a:lstStyle/>
                    <a:p>
                      <a:r>
                        <a:rPr lang="en-US" sz="1600" dirty="0">
                          <a:latin typeface="Arial Narrow" panose="020B0606020202030204" pitchFamily="34" charset="0"/>
                          <a:cs typeface="Arial" panose="020B0604020202020204" pitchFamily="34" charset="0"/>
                        </a:rPr>
                        <a:t>Metric type</a:t>
                      </a:r>
                    </a:p>
                  </a:txBody>
                  <a:tcPr marL="121920" marR="121920" marT="60960" marB="60960" anchor="ctr">
                    <a:solidFill>
                      <a:schemeClr val="tx2"/>
                    </a:solidFill>
                  </a:tcPr>
                </a:tc>
                <a:extLst>
                  <a:ext uri="{0D108BD9-81ED-4DB2-BD59-A6C34878D82A}">
                    <a16:rowId xmlns:a16="http://schemas.microsoft.com/office/drawing/2014/main" val="2353159773"/>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Rating of Health Plan (RHP)</a:t>
                      </a:r>
                    </a:p>
                  </a:txBody>
                  <a:tcPr marL="121920" marR="121920" marT="60960" marB="60960" anchor="ctr">
                    <a:solidFill>
                      <a:schemeClr val="bg1">
                        <a:lumMod val="75000"/>
                      </a:schemeClr>
                    </a:solidFill>
                  </a:tcPr>
                </a:tc>
                <a:tc rowSpan="3">
                  <a:txBody>
                    <a:bodyPr/>
                    <a:lstStyle/>
                    <a:p>
                      <a:r>
                        <a:rPr lang="en-US" sz="1600" dirty="0">
                          <a:solidFill>
                            <a:schemeClr val="tx2"/>
                          </a:solidFill>
                          <a:latin typeface="Arial Narrow" panose="020B0606020202030204" pitchFamily="34" charset="0"/>
                          <a:cs typeface="Arial" panose="020B0604020202020204" pitchFamily="34" charset="0"/>
                        </a:rPr>
                        <a:t>Health Plan Measures</a:t>
                      </a:r>
                    </a:p>
                  </a:txBody>
                  <a:tcPr marL="121920" marR="121920" marT="60960" marB="60960" anchor="ctr">
                    <a:solidFill>
                      <a:schemeClr val="bg1">
                        <a:lumMod val="75000"/>
                      </a:schemeClr>
                    </a:solidFill>
                  </a:tcPr>
                </a:tc>
                <a:extLst>
                  <a:ext uri="{0D108BD9-81ED-4DB2-BD59-A6C34878D82A}">
                    <a16:rowId xmlns:a16="http://schemas.microsoft.com/office/drawing/2014/main" val="1725021448"/>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Rating of Drug Plan (RDP)</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247796044"/>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Customer Service (CS)</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278743711"/>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Overall Health Care Quality (RHC)</a:t>
                      </a:r>
                    </a:p>
                  </a:txBody>
                  <a:tcPr marL="121920" marR="121920" marT="60960" marB="60960" anchor="ctr">
                    <a:solidFill>
                      <a:schemeClr val="bg1">
                        <a:lumMod val="95000"/>
                      </a:schemeClr>
                    </a:solidFill>
                  </a:tcPr>
                </a:tc>
                <a:tc rowSpan="5">
                  <a:txBody>
                    <a:bodyPr/>
                    <a:lstStyle/>
                    <a:p>
                      <a:pPr algn="ctr"/>
                      <a:r>
                        <a:rPr lang="en-US" sz="1600" dirty="0">
                          <a:solidFill>
                            <a:schemeClr val="tx2"/>
                          </a:solidFill>
                          <a:latin typeface="Arial Narrow" panose="020B0606020202030204" pitchFamily="34" charset="0"/>
                          <a:cs typeface="Arial" panose="020B0604020202020204" pitchFamily="34" charset="0"/>
                        </a:rPr>
                        <a:t>Care System Measures</a:t>
                      </a:r>
                    </a:p>
                  </a:txBody>
                  <a:tcPr marL="121920" marR="121920" marT="60960" marB="60960" anchor="ctr">
                    <a:solidFill>
                      <a:schemeClr val="bg1">
                        <a:lumMod val="95000"/>
                      </a:schemeClr>
                    </a:solidFill>
                  </a:tcPr>
                </a:tc>
                <a:extLst>
                  <a:ext uri="{0D108BD9-81ED-4DB2-BD59-A6C34878D82A}">
                    <a16:rowId xmlns:a16="http://schemas.microsoft.com/office/drawing/2014/main" val="3773448675"/>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Getting Needed Care (GNC)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913610749"/>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Getting Care Quickly (GCQ)</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668946028"/>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Coordination of Health Care (CC)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1119813760"/>
                  </a:ext>
                </a:extLst>
              </a:tr>
              <a:tr h="458493">
                <a:tc>
                  <a:txBody>
                    <a:bodyPr/>
                    <a:lstStyle/>
                    <a:p>
                      <a:r>
                        <a:rPr lang="en-US" sz="1600" dirty="0">
                          <a:solidFill>
                            <a:schemeClr val="tx2"/>
                          </a:solidFill>
                          <a:latin typeface="Arial Narrow" panose="020B0606020202030204" pitchFamily="34" charset="0"/>
                          <a:cs typeface="Arial" panose="020B0604020202020204" pitchFamily="34" charset="0"/>
                        </a:rPr>
                        <a:t>Getting Need Prescription Drugs (GNPD)</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54848202"/>
                  </a:ext>
                </a:extLst>
              </a:tr>
            </a:tbl>
          </a:graphicData>
        </a:graphic>
      </p:graphicFrame>
      <p:sp>
        <p:nvSpPr>
          <p:cNvPr id="10" name="TextBox 9">
            <a:extLst>
              <a:ext uri="{FF2B5EF4-FFF2-40B4-BE49-F238E27FC236}">
                <a16:creationId xmlns:a16="http://schemas.microsoft.com/office/drawing/2014/main" id="{28267A1D-34BD-6D1C-8D17-B92E1B6EB9E0}"/>
              </a:ext>
            </a:extLst>
          </p:cNvPr>
          <p:cNvSpPr txBox="1"/>
          <p:nvPr/>
        </p:nvSpPr>
        <p:spPr>
          <a:xfrm>
            <a:off x="623778" y="1468654"/>
            <a:ext cx="4816460" cy="595421"/>
          </a:xfrm>
          <a:prstGeom prst="rect">
            <a:avLst/>
          </a:prstGeom>
        </p:spPr>
        <p:txBody>
          <a:bodyPr wrap="none" rtlCol="0">
            <a:normAutofit/>
          </a:bodyPr>
          <a:lstStyle/>
          <a:p>
            <a:r>
              <a:rPr lang="en-US" sz="2000" b="1" dirty="0">
                <a:solidFill>
                  <a:schemeClr val="tx2"/>
                </a:solidFill>
              </a:rPr>
              <a:t>CAHPS Basics</a:t>
            </a:r>
          </a:p>
        </p:txBody>
      </p:sp>
    </p:spTree>
    <p:extLst>
      <p:ext uri="{BB962C8B-B14F-4D97-AF65-F5344CB8AC3E}">
        <p14:creationId xmlns:p14="http://schemas.microsoft.com/office/powerpoint/2010/main" val="1584401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E25AB-DFD6-E7B5-C4D9-A93B1F541A0B}"/>
              </a:ext>
            </a:extLst>
          </p:cNvPr>
          <p:cNvSpPr>
            <a:spLocks noGrp="1"/>
          </p:cNvSpPr>
          <p:nvPr>
            <p:ph type="title"/>
          </p:nvPr>
        </p:nvSpPr>
        <p:spPr/>
        <p:txBody>
          <a:bodyPr/>
          <a:lstStyle/>
          <a:p>
            <a:r>
              <a:rPr lang="en-US" sz="2667" dirty="0"/>
              <a:t>2023 MSHO CAHPS Results = 2024 Star Ratings</a:t>
            </a:r>
            <a:endParaRPr lang="en-US" sz="1467" b="0" dirty="0">
              <a:highlight>
                <a:srgbClr val="FFFF00"/>
              </a:highlight>
              <a:latin typeface="Arial Narrow" panose="020B0606020202030204" pitchFamily="34" charset="0"/>
            </a:endParaRPr>
          </a:p>
        </p:txBody>
      </p:sp>
      <p:sp>
        <p:nvSpPr>
          <p:cNvPr id="4" name="Slide Number Placeholder 3">
            <a:extLst>
              <a:ext uri="{FF2B5EF4-FFF2-40B4-BE49-F238E27FC236}">
                <a16:creationId xmlns:a16="http://schemas.microsoft.com/office/drawing/2014/main" id="{8C55E00E-F6D5-1DEE-0899-03F3AF94E037}"/>
              </a:ext>
            </a:extLst>
          </p:cNvPr>
          <p:cNvSpPr>
            <a:spLocks noGrp="1"/>
          </p:cNvSpPr>
          <p:nvPr>
            <p:ph type="sldNum" sz="quarter" idx="12"/>
          </p:nvPr>
        </p:nvSpPr>
        <p:spPr/>
        <p:txBody>
          <a:bodyPr/>
          <a:lstStyle/>
          <a:p>
            <a:pPr>
              <a:defRPr/>
            </a:pPr>
            <a:fld id="{8056B25C-0DB6-42B2-A6C7-0B2BE5D05A4E}" type="slidenum">
              <a:rPr lang="en-US" altLang="en-US" smtClean="0"/>
              <a:pPr>
                <a:defRPr/>
              </a:pPr>
              <a:t>17</a:t>
            </a:fld>
            <a:endParaRPr lang="en-US" altLang="en-US"/>
          </a:p>
        </p:txBody>
      </p:sp>
      <p:graphicFrame>
        <p:nvGraphicFramePr>
          <p:cNvPr id="5" name="Table 5">
            <a:extLst>
              <a:ext uri="{FF2B5EF4-FFF2-40B4-BE49-F238E27FC236}">
                <a16:creationId xmlns:a16="http://schemas.microsoft.com/office/drawing/2014/main" id="{673CC42E-C62A-9F70-A7B7-DCD6B495B7E4}"/>
              </a:ext>
            </a:extLst>
          </p:cNvPr>
          <p:cNvGraphicFramePr>
            <a:graphicFrameLocks noGrp="1"/>
          </p:cNvGraphicFramePr>
          <p:nvPr/>
        </p:nvGraphicFramePr>
        <p:xfrm>
          <a:off x="491612" y="1534077"/>
          <a:ext cx="11198738" cy="4565224"/>
        </p:xfrm>
        <a:graphic>
          <a:graphicData uri="http://schemas.openxmlformats.org/drawingml/2006/table">
            <a:tbl>
              <a:tblPr firstRow="1" bandRow="1">
                <a:tableStyleId>{5C22544A-7EE6-4342-B048-85BDC9FD1C3A}</a:tableStyleId>
              </a:tblPr>
              <a:tblGrid>
                <a:gridCol w="3364463">
                  <a:extLst>
                    <a:ext uri="{9D8B030D-6E8A-4147-A177-3AD203B41FA5}">
                      <a16:colId xmlns:a16="http://schemas.microsoft.com/office/drawing/2014/main" val="2345229970"/>
                    </a:ext>
                  </a:extLst>
                </a:gridCol>
                <a:gridCol w="2003647">
                  <a:extLst>
                    <a:ext uri="{9D8B030D-6E8A-4147-A177-3AD203B41FA5}">
                      <a16:colId xmlns:a16="http://schemas.microsoft.com/office/drawing/2014/main" val="244826948"/>
                    </a:ext>
                  </a:extLst>
                </a:gridCol>
                <a:gridCol w="1502735">
                  <a:extLst>
                    <a:ext uri="{9D8B030D-6E8A-4147-A177-3AD203B41FA5}">
                      <a16:colId xmlns:a16="http://schemas.microsoft.com/office/drawing/2014/main" val="1434326143"/>
                    </a:ext>
                  </a:extLst>
                </a:gridCol>
                <a:gridCol w="1549991">
                  <a:extLst>
                    <a:ext uri="{9D8B030D-6E8A-4147-A177-3AD203B41FA5}">
                      <a16:colId xmlns:a16="http://schemas.microsoft.com/office/drawing/2014/main" val="2073140942"/>
                    </a:ext>
                  </a:extLst>
                </a:gridCol>
                <a:gridCol w="1464931">
                  <a:extLst>
                    <a:ext uri="{9D8B030D-6E8A-4147-A177-3AD203B41FA5}">
                      <a16:colId xmlns:a16="http://schemas.microsoft.com/office/drawing/2014/main" val="3239809554"/>
                    </a:ext>
                  </a:extLst>
                </a:gridCol>
                <a:gridCol w="1312971">
                  <a:extLst>
                    <a:ext uri="{9D8B030D-6E8A-4147-A177-3AD203B41FA5}">
                      <a16:colId xmlns:a16="http://schemas.microsoft.com/office/drawing/2014/main" val="1796668941"/>
                    </a:ext>
                  </a:extLst>
                </a:gridCol>
              </a:tblGrid>
              <a:tr h="609600">
                <a:tc>
                  <a:txBody>
                    <a:bodyPr/>
                    <a:lstStyle/>
                    <a:p>
                      <a:r>
                        <a:rPr lang="en-US" sz="1600" dirty="0">
                          <a:latin typeface="Arial Narrow" panose="020B0606020202030204" pitchFamily="34" charset="0"/>
                          <a:cs typeface="Arial" panose="020B0604020202020204" pitchFamily="34" charset="0"/>
                        </a:rPr>
                        <a:t>Metric</a:t>
                      </a:r>
                    </a:p>
                  </a:txBody>
                  <a:tcPr marL="121920" marR="121920" marT="60960" marB="60960" anchor="ctr">
                    <a:solidFill>
                      <a:schemeClr val="tx2"/>
                    </a:solidFill>
                  </a:tcPr>
                </a:tc>
                <a:tc>
                  <a:txBody>
                    <a:bodyPr/>
                    <a:lstStyle/>
                    <a:p>
                      <a:endParaRPr lang="en-US" sz="1600" dirty="0">
                        <a:latin typeface="Arial Narrow" panose="020B0606020202030204" pitchFamily="34" charset="0"/>
                        <a:cs typeface="Arial" panose="020B0604020202020204" pitchFamily="34" charset="0"/>
                      </a:endParaRP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Mean Score</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CMS Official </a:t>
                      </a:r>
                      <a:br>
                        <a:rPr lang="en-US" sz="16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2023 Rating</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CMS Official 2024 Rating</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Change from 2023 to 2024</a:t>
                      </a:r>
                    </a:p>
                  </a:txBody>
                  <a:tcPr marL="121920" marR="121920" marT="60960" marB="60960" anchor="ctr">
                    <a:solidFill>
                      <a:schemeClr val="tx2"/>
                    </a:solidFill>
                  </a:tcPr>
                </a:tc>
                <a:extLst>
                  <a:ext uri="{0D108BD9-81ED-4DB2-BD59-A6C34878D82A}">
                    <a16:rowId xmlns:a16="http://schemas.microsoft.com/office/drawing/2014/main" val="286970445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Health Plan (RHP)</a:t>
                      </a:r>
                    </a:p>
                  </a:txBody>
                  <a:tcPr marL="121920" marR="121920" marT="60960" marB="60960" anchor="ctr">
                    <a:solidFill>
                      <a:schemeClr val="bg1">
                        <a:lumMod val="75000"/>
                      </a:schemeClr>
                    </a:solidFill>
                  </a:tcPr>
                </a:tc>
                <a:tc rowSpan="3">
                  <a:txBody>
                    <a:bodyPr/>
                    <a:lstStyle/>
                    <a:p>
                      <a:r>
                        <a:rPr lang="en-US" sz="1600" dirty="0">
                          <a:solidFill>
                            <a:schemeClr val="tx2"/>
                          </a:solidFill>
                          <a:latin typeface="Arial Narrow" panose="020B0606020202030204" pitchFamily="34" charset="0"/>
                          <a:cs typeface="Arial" panose="020B0604020202020204" pitchFamily="34" charset="0"/>
                        </a:rPr>
                        <a:t>Health Plan Measures</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88</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75000"/>
                      </a:schemeClr>
                    </a:solidFill>
                  </a:tcPr>
                </a:tc>
                <a:extLst>
                  <a:ext uri="{0D108BD9-81ED-4DB2-BD59-A6C34878D82A}">
                    <a16:rowId xmlns:a16="http://schemas.microsoft.com/office/drawing/2014/main" val="2070263246"/>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Drug Plan (RDP)</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87</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75000"/>
                      </a:schemeClr>
                    </a:solidFill>
                  </a:tcPr>
                </a:tc>
                <a:extLst>
                  <a:ext uri="{0D108BD9-81ED-4DB2-BD59-A6C34878D82A}">
                    <a16:rowId xmlns:a16="http://schemas.microsoft.com/office/drawing/2014/main" val="99107067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Customer Service (CS)</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90</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5</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1" dirty="0">
                          <a:solidFill>
                            <a:srgbClr val="FF0000"/>
                          </a:solidFill>
                          <a:latin typeface="Arial Narrow" panose="020B0606020202030204" pitchFamily="34" charset="0"/>
                          <a:cs typeface="Arial" panose="020B0604020202020204" pitchFamily="34" charset="0"/>
                        </a:rPr>
                        <a:t>-1</a:t>
                      </a:r>
                    </a:p>
                  </a:txBody>
                  <a:tcPr marL="121920" marR="121920" marT="60960" marB="60960" anchor="ctr">
                    <a:solidFill>
                      <a:schemeClr val="bg1">
                        <a:lumMod val="75000"/>
                      </a:schemeClr>
                    </a:solidFill>
                  </a:tcPr>
                </a:tc>
                <a:extLst>
                  <a:ext uri="{0D108BD9-81ED-4DB2-BD59-A6C34878D82A}">
                    <a16:rowId xmlns:a16="http://schemas.microsoft.com/office/drawing/2014/main" val="3589883245"/>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Overall Health Care Quality (RHC)</a:t>
                      </a:r>
                    </a:p>
                  </a:txBody>
                  <a:tcPr marL="121920" marR="121920" marT="60960" marB="60960" anchor="ctr">
                    <a:solidFill>
                      <a:schemeClr val="bg1">
                        <a:lumMod val="95000"/>
                      </a:schemeClr>
                    </a:solidFill>
                  </a:tcPr>
                </a:tc>
                <a:tc rowSpan="5">
                  <a:txBody>
                    <a:bodyPr/>
                    <a:lstStyle/>
                    <a:p>
                      <a:pPr algn="ctr"/>
                      <a:r>
                        <a:rPr lang="en-US" sz="1600" dirty="0">
                          <a:solidFill>
                            <a:schemeClr val="tx2"/>
                          </a:solidFill>
                          <a:latin typeface="Arial Narrow" panose="020B0606020202030204" pitchFamily="34" charset="0"/>
                          <a:cs typeface="Arial" panose="020B0604020202020204" pitchFamily="34" charset="0"/>
                        </a:rPr>
                        <a:t>Care System Measures</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87</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95000"/>
                      </a:schemeClr>
                    </a:solidFill>
                  </a:tcPr>
                </a:tc>
                <a:extLst>
                  <a:ext uri="{0D108BD9-81ED-4DB2-BD59-A6C34878D82A}">
                    <a16:rowId xmlns:a16="http://schemas.microsoft.com/office/drawing/2014/main" val="1223343101"/>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Needed Care (GNC)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82</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95000"/>
                      </a:schemeClr>
                    </a:solidFill>
                  </a:tcPr>
                </a:tc>
                <a:extLst>
                  <a:ext uri="{0D108BD9-81ED-4DB2-BD59-A6C34878D82A}">
                    <a16:rowId xmlns:a16="http://schemas.microsoft.com/office/drawing/2014/main" val="110388060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Care Quickly (GCQ)</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80</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5</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5</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95000"/>
                      </a:schemeClr>
                    </a:solidFill>
                  </a:tcPr>
                </a:tc>
                <a:extLst>
                  <a:ext uri="{0D108BD9-81ED-4DB2-BD59-A6C34878D82A}">
                    <a16:rowId xmlns:a16="http://schemas.microsoft.com/office/drawing/2014/main" val="201559402"/>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Coordination of Health Care (CC)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87</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5</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b="1" dirty="0">
                          <a:solidFill>
                            <a:srgbClr val="FF0000"/>
                          </a:solidFill>
                          <a:latin typeface="Arial Narrow" panose="020B0606020202030204" pitchFamily="34" charset="0"/>
                          <a:cs typeface="Arial" panose="020B0604020202020204" pitchFamily="34" charset="0"/>
                        </a:rPr>
                        <a:t>-1</a:t>
                      </a:r>
                    </a:p>
                  </a:txBody>
                  <a:tcPr marL="121920" marR="121920" marT="60960" marB="60960" anchor="ctr">
                    <a:solidFill>
                      <a:schemeClr val="bg1">
                        <a:lumMod val="95000"/>
                      </a:schemeClr>
                    </a:solidFill>
                  </a:tcPr>
                </a:tc>
                <a:extLst>
                  <a:ext uri="{0D108BD9-81ED-4DB2-BD59-A6C34878D82A}">
                    <a16:rowId xmlns:a16="http://schemas.microsoft.com/office/drawing/2014/main" val="869244839"/>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Need Prescription Drugs (GNPD)</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90</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3</a:t>
                      </a:r>
                    </a:p>
                  </a:txBody>
                  <a:tcPr marL="121920" marR="121920" marT="60960" marB="60960" anchor="ctr">
                    <a:solidFill>
                      <a:schemeClr val="bg1">
                        <a:lumMod val="9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95000"/>
                      </a:schemeClr>
                    </a:solidFill>
                  </a:tcPr>
                </a:tc>
                <a:tc>
                  <a:txBody>
                    <a:bodyPr/>
                    <a:lstStyle/>
                    <a:p>
                      <a:pPr algn="ctr"/>
                      <a:r>
                        <a:rPr lang="en-US" sz="1600" b="1" dirty="0">
                          <a:solidFill>
                            <a:srgbClr val="00B050"/>
                          </a:solidFill>
                          <a:latin typeface="Arial Narrow" panose="020B0606020202030204" pitchFamily="34" charset="0"/>
                          <a:cs typeface="Arial" panose="020B0604020202020204" pitchFamily="34" charset="0"/>
                        </a:rPr>
                        <a:t>+1</a:t>
                      </a:r>
                    </a:p>
                  </a:txBody>
                  <a:tcPr marL="121920" marR="121920" marT="60960" marB="60960" anchor="ctr">
                    <a:solidFill>
                      <a:schemeClr val="bg1">
                        <a:lumMod val="95000"/>
                      </a:schemeClr>
                    </a:solidFill>
                  </a:tcPr>
                </a:tc>
                <a:extLst>
                  <a:ext uri="{0D108BD9-81ED-4DB2-BD59-A6C34878D82A}">
                    <a16:rowId xmlns:a16="http://schemas.microsoft.com/office/drawing/2014/main" val="3596100505"/>
                  </a:ext>
                </a:extLst>
              </a:tr>
            </a:tbl>
          </a:graphicData>
        </a:graphic>
      </p:graphicFrame>
    </p:spTree>
    <p:extLst>
      <p:ext uri="{BB962C8B-B14F-4D97-AF65-F5344CB8AC3E}">
        <p14:creationId xmlns:p14="http://schemas.microsoft.com/office/powerpoint/2010/main" val="356395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E25AB-DFD6-E7B5-C4D9-A93B1F541A0B}"/>
              </a:ext>
            </a:extLst>
          </p:cNvPr>
          <p:cNvSpPr>
            <a:spLocks noGrp="1"/>
          </p:cNvSpPr>
          <p:nvPr>
            <p:ph type="title"/>
          </p:nvPr>
        </p:nvSpPr>
        <p:spPr/>
        <p:txBody>
          <a:bodyPr/>
          <a:lstStyle/>
          <a:p>
            <a:r>
              <a:rPr lang="en-US" dirty="0"/>
              <a:t>Q1 2024 Focus</a:t>
            </a:r>
            <a:endParaRPr lang="en-US" sz="1600" b="0" dirty="0">
              <a:highlight>
                <a:srgbClr val="FFFF00"/>
              </a:highlight>
              <a:latin typeface="Arial Narrow" panose="020B0606020202030204" pitchFamily="34" charset="0"/>
            </a:endParaRPr>
          </a:p>
        </p:txBody>
      </p:sp>
      <p:sp>
        <p:nvSpPr>
          <p:cNvPr id="4" name="Slide Number Placeholder 3">
            <a:extLst>
              <a:ext uri="{FF2B5EF4-FFF2-40B4-BE49-F238E27FC236}">
                <a16:creationId xmlns:a16="http://schemas.microsoft.com/office/drawing/2014/main" id="{8C55E00E-F6D5-1DEE-0899-03F3AF94E037}"/>
              </a:ext>
            </a:extLst>
          </p:cNvPr>
          <p:cNvSpPr>
            <a:spLocks noGrp="1"/>
          </p:cNvSpPr>
          <p:nvPr>
            <p:ph type="sldNum" sz="quarter" idx="12"/>
          </p:nvPr>
        </p:nvSpPr>
        <p:spPr/>
        <p:txBody>
          <a:bodyPr/>
          <a:lstStyle/>
          <a:p>
            <a:pPr>
              <a:defRPr/>
            </a:pPr>
            <a:fld id="{8056B25C-0DB6-42B2-A6C7-0B2BE5D05A4E}" type="slidenum">
              <a:rPr lang="en-US" altLang="en-US" smtClean="0"/>
              <a:pPr>
                <a:defRPr/>
              </a:pPr>
              <a:t>18</a:t>
            </a:fld>
            <a:endParaRPr lang="en-US" altLang="en-US"/>
          </a:p>
        </p:txBody>
      </p:sp>
      <p:graphicFrame>
        <p:nvGraphicFramePr>
          <p:cNvPr id="5" name="Table 5">
            <a:extLst>
              <a:ext uri="{FF2B5EF4-FFF2-40B4-BE49-F238E27FC236}">
                <a16:creationId xmlns:a16="http://schemas.microsoft.com/office/drawing/2014/main" id="{673CC42E-C62A-9F70-A7B7-DCD6B495B7E4}"/>
              </a:ext>
            </a:extLst>
          </p:cNvPr>
          <p:cNvGraphicFramePr>
            <a:graphicFrameLocks noGrp="1"/>
          </p:cNvGraphicFramePr>
          <p:nvPr/>
        </p:nvGraphicFramePr>
        <p:xfrm>
          <a:off x="491612" y="1534077"/>
          <a:ext cx="11198738" cy="2092959"/>
        </p:xfrm>
        <a:graphic>
          <a:graphicData uri="http://schemas.openxmlformats.org/drawingml/2006/table">
            <a:tbl>
              <a:tblPr firstRow="1" bandRow="1">
                <a:tableStyleId>{5C22544A-7EE6-4342-B048-85BDC9FD1C3A}</a:tableStyleId>
              </a:tblPr>
              <a:tblGrid>
                <a:gridCol w="3364463">
                  <a:extLst>
                    <a:ext uri="{9D8B030D-6E8A-4147-A177-3AD203B41FA5}">
                      <a16:colId xmlns:a16="http://schemas.microsoft.com/office/drawing/2014/main" val="2345229970"/>
                    </a:ext>
                  </a:extLst>
                </a:gridCol>
                <a:gridCol w="2003647">
                  <a:extLst>
                    <a:ext uri="{9D8B030D-6E8A-4147-A177-3AD203B41FA5}">
                      <a16:colId xmlns:a16="http://schemas.microsoft.com/office/drawing/2014/main" val="244826948"/>
                    </a:ext>
                  </a:extLst>
                </a:gridCol>
                <a:gridCol w="1502735">
                  <a:extLst>
                    <a:ext uri="{9D8B030D-6E8A-4147-A177-3AD203B41FA5}">
                      <a16:colId xmlns:a16="http://schemas.microsoft.com/office/drawing/2014/main" val="1434326143"/>
                    </a:ext>
                  </a:extLst>
                </a:gridCol>
                <a:gridCol w="1549991">
                  <a:extLst>
                    <a:ext uri="{9D8B030D-6E8A-4147-A177-3AD203B41FA5}">
                      <a16:colId xmlns:a16="http://schemas.microsoft.com/office/drawing/2014/main" val="2073140942"/>
                    </a:ext>
                  </a:extLst>
                </a:gridCol>
                <a:gridCol w="1464931">
                  <a:extLst>
                    <a:ext uri="{9D8B030D-6E8A-4147-A177-3AD203B41FA5}">
                      <a16:colId xmlns:a16="http://schemas.microsoft.com/office/drawing/2014/main" val="3239809554"/>
                    </a:ext>
                  </a:extLst>
                </a:gridCol>
                <a:gridCol w="1312971">
                  <a:extLst>
                    <a:ext uri="{9D8B030D-6E8A-4147-A177-3AD203B41FA5}">
                      <a16:colId xmlns:a16="http://schemas.microsoft.com/office/drawing/2014/main" val="1796668941"/>
                    </a:ext>
                  </a:extLst>
                </a:gridCol>
              </a:tblGrid>
              <a:tr h="609600">
                <a:tc>
                  <a:txBody>
                    <a:bodyPr/>
                    <a:lstStyle/>
                    <a:p>
                      <a:r>
                        <a:rPr lang="en-US" sz="1600" dirty="0">
                          <a:latin typeface="Arial Narrow" panose="020B0606020202030204" pitchFamily="34" charset="0"/>
                          <a:cs typeface="Arial" panose="020B0604020202020204" pitchFamily="34" charset="0"/>
                        </a:rPr>
                        <a:t>Metric</a:t>
                      </a:r>
                    </a:p>
                  </a:txBody>
                  <a:tcPr marL="121920" marR="121920" marT="60960" marB="60960" anchor="ctr">
                    <a:solidFill>
                      <a:schemeClr val="tx2"/>
                    </a:solidFill>
                  </a:tcPr>
                </a:tc>
                <a:tc>
                  <a:txBody>
                    <a:bodyPr/>
                    <a:lstStyle/>
                    <a:p>
                      <a:endParaRPr lang="en-US" sz="1600" dirty="0">
                        <a:latin typeface="Arial Narrow" panose="020B0606020202030204" pitchFamily="34" charset="0"/>
                        <a:cs typeface="Arial" panose="020B0604020202020204" pitchFamily="34" charset="0"/>
                      </a:endParaRP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2023</a:t>
                      </a:r>
                    </a:p>
                    <a:p>
                      <a:pPr algn="ctr"/>
                      <a:r>
                        <a:rPr lang="en-US" sz="1600" dirty="0">
                          <a:latin typeface="Arial Narrow" panose="020B0606020202030204" pitchFamily="34" charset="0"/>
                          <a:cs typeface="Arial" panose="020B0604020202020204" pitchFamily="34" charset="0"/>
                        </a:rPr>
                        <a:t>Mean Score</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CMS Official </a:t>
                      </a:r>
                      <a:br>
                        <a:rPr lang="en-US" sz="1600" dirty="0">
                          <a:latin typeface="Arial Narrow" panose="020B0606020202030204" pitchFamily="34" charset="0"/>
                          <a:cs typeface="Arial" panose="020B0604020202020204" pitchFamily="34" charset="0"/>
                        </a:rPr>
                      </a:br>
                      <a:r>
                        <a:rPr lang="en-US" sz="1600" dirty="0">
                          <a:latin typeface="Arial Narrow" panose="020B0606020202030204" pitchFamily="34" charset="0"/>
                          <a:cs typeface="Arial" panose="020B0604020202020204" pitchFamily="34" charset="0"/>
                        </a:rPr>
                        <a:t>2023 Rating</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CMS Official 2024 Rating</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Change from 2023 to 2024</a:t>
                      </a:r>
                    </a:p>
                  </a:txBody>
                  <a:tcPr marL="121920" marR="121920" marT="60960" marB="60960" anchor="ctr">
                    <a:solidFill>
                      <a:schemeClr val="tx2"/>
                    </a:solidFill>
                  </a:tcPr>
                </a:tc>
                <a:extLst>
                  <a:ext uri="{0D108BD9-81ED-4DB2-BD59-A6C34878D82A}">
                    <a16:rowId xmlns:a16="http://schemas.microsoft.com/office/drawing/2014/main" val="286970445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Health Plan (RHP)</a:t>
                      </a:r>
                    </a:p>
                  </a:txBody>
                  <a:tcPr marL="121920" marR="121920" marT="60960" marB="60960" anchor="ctr">
                    <a:solidFill>
                      <a:schemeClr val="bg1">
                        <a:lumMod val="75000"/>
                      </a:schemeClr>
                    </a:solidFill>
                  </a:tcPr>
                </a:tc>
                <a:tc rowSpan="3">
                  <a:txBody>
                    <a:bodyPr/>
                    <a:lstStyle/>
                    <a:p>
                      <a:r>
                        <a:rPr lang="en-US" sz="1600" dirty="0">
                          <a:solidFill>
                            <a:schemeClr val="tx2"/>
                          </a:solidFill>
                          <a:latin typeface="Arial Narrow" panose="020B0606020202030204" pitchFamily="34" charset="0"/>
                          <a:cs typeface="Arial" panose="020B0604020202020204" pitchFamily="34" charset="0"/>
                        </a:rPr>
                        <a:t>Health Plan Measures</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88</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75000"/>
                      </a:schemeClr>
                    </a:solidFill>
                  </a:tcPr>
                </a:tc>
                <a:extLst>
                  <a:ext uri="{0D108BD9-81ED-4DB2-BD59-A6C34878D82A}">
                    <a16:rowId xmlns:a16="http://schemas.microsoft.com/office/drawing/2014/main" val="2070263246"/>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Drug Plan (RDP)</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87</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0" dirty="0">
                          <a:solidFill>
                            <a:schemeClr val="tx2"/>
                          </a:solidFill>
                          <a:latin typeface="Arial Narrow" panose="020B0606020202030204" pitchFamily="34" charset="0"/>
                          <a:cs typeface="Arial" panose="020B0604020202020204" pitchFamily="34" charset="0"/>
                        </a:rPr>
                        <a:t>0</a:t>
                      </a:r>
                    </a:p>
                  </a:txBody>
                  <a:tcPr marL="121920" marR="121920" marT="60960" marB="60960" anchor="ctr">
                    <a:solidFill>
                      <a:schemeClr val="bg1">
                        <a:lumMod val="75000"/>
                      </a:schemeClr>
                    </a:solidFill>
                  </a:tcPr>
                </a:tc>
                <a:extLst>
                  <a:ext uri="{0D108BD9-81ED-4DB2-BD59-A6C34878D82A}">
                    <a16:rowId xmlns:a16="http://schemas.microsoft.com/office/drawing/2014/main" val="99107067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Customer Service (CS)</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90</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5</a:t>
                      </a:r>
                    </a:p>
                  </a:txBody>
                  <a:tcPr marL="121920" marR="121920" marT="60960" marB="60960" anchor="ctr">
                    <a:solidFill>
                      <a:schemeClr val="bg1">
                        <a:lumMod val="75000"/>
                      </a:schemeClr>
                    </a:solidFill>
                  </a:tcPr>
                </a:tc>
                <a:tc>
                  <a:txBody>
                    <a:bodyPr/>
                    <a:lstStyle/>
                    <a:p>
                      <a:pPr algn="ctr"/>
                      <a:r>
                        <a:rPr lang="en-US" sz="1600" dirty="0">
                          <a:solidFill>
                            <a:schemeClr val="tx2"/>
                          </a:solidFill>
                          <a:latin typeface="Arial Narrow" panose="020B0606020202030204" pitchFamily="34" charset="0"/>
                          <a:cs typeface="Arial" panose="020B0604020202020204" pitchFamily="34" charset="0"/>
                        </a:rPr>
                        <a:t>4</a:t>
                      </a:r>
                    </a:p>
                  </a:txBody>
                  <a:tcPr marL="121920" marR="121920" marT="60960" marB="60960" anchor="ctr">
                    <a:solidFill>
                      <a:schemeClr val="bg1">
                        <a:lumMod val="75000"/>
                      </a:schemeClr>
                    </a:solidFill>
                  </a:tcPr>
                </a:tc>
                <a:tc>
                  <a:txBody>
                    <a:bodyPr/>
                    <a:lstStyle/>
                    <a:p>
                      <a:pPr algn="ctr"/>
                      <a:r>
                        <a:rPr lang="en-US" sz="1600" b="1" dirty="0">
                          <a:solidFill>
                            <a:srgbClr val="FF0000"/>
                          </a:solidFill>
                          <a:latin typeface="Arial Narrow" panose="020B0606020202030204" pitchFamily="34" charset="0"/>
                          <a:cs typeface="Arial" panose="020B0604020202020204" pitchFamily="34" charset="0"/>
                        </a:rPr>
                        <a:t>-1</a:t>
                      </a:r>
                    </a:p>
                  </a:txBody>
                  <a:tcPr marL="121920" marR="121920" marT="60960" marB="60960" anchor="ctr">
                    <a:solidFill>
                      <a:schemeClr val="bg1">
                        <a:lumMod val="75000"/>
                      </a:schemeClr>
                    </a:solidFill>
                  </a:tcPr>
                </a:tc>
                <a:extLst>
                  <a:ext uri="{0D108BD9-81ED-4DB2-BD59-A6C34878D82A}">
                    <a16:rowId xmlns:a16="http://schemas.microsoft.com/office/drawing/2014/main" val="3589883245"/>
                  </a:ext>
                </a:extLst>
              </a:tr>
            </a:tbl>
          </a:graphicData>
        </a:graphic>
      </p:graphicFrame>
      <p:sp>
        <p:nvSpPr>
          <p:cNvPr id="2" name="TextBox 1">
            <a:extLst>
              <a:ext uri="{FF2B5EF4-FFF2-40B4-BE49-F238E27FC236}">
                <a16:creationId xmlns:a16="http://schemas.microsoft.com/office/drawing/2014/main" id="{D3EE4B18-4832-6643-3889-8724C04DD0E4}"/>
              </a:ext>
            </a:extLst>
          </p:cNvPr>
          <p:cNvSpPr txBox="1"/>
          <p:nvPr/>
        </p:nvSpPr>
        <p:spPr>
          <a:xfrm>
            <a:off x="491612" y="4119155"/>
            <a:ext cx="11198736" cy="2092960"/>
          </a:xfrm>
          <a:prstGeom prst="rect">
            <a:avLst/>
          </a:prstGeom>
        </p:spPr>
        <p:txBody>
          <a:bodyPr wrap="none" rtlCol="0">
            <a:normAutofit fontScale="92500" lnSpcReduction="10000"/>
          </a:bodyPr>
          <a:lstStyle/>
          <a:p>
            <a:pPr marL="380990" indent="-380990">
              <a:buFont typeface="Arial" panose="020B0604020202020204" pitchFamily="34" charset="0"/>
              <a:buChar char="•"/>
            </a:pPr>
            <a:r>
              <a:rPr lang="en-US" sz="2000" dirty="0">
                <a:solidFill>
                  <a:schemeClr val="tx2"/>
                </a:solidFill>
              </a:rPr>
              <a:t>MSHO members who will receive a CAHPS survey between March and June of 2024 </a:t>
            </a:r>
            <a:br>
              <a:rPr lang="en-US" sz="2000" dirty="0">
                <a:solidFill>
                  <a:schemeClr val="tx2"/>
                </a:solidFill>
              </a:rPr>
            </a:br>
            <a:r>
              <a:rPr lang="en-US" sz="2000" dirty="0">
                <a:solidFill>
                  <a:schemeClr val="tx2"/>
                </a:solidFill>
              </a:rPr>
              <a:t>are likely to base their responses on their most recent experiences  </a:t>
            </a:r>
            <a:r>
              <a:rPr lang="en-US" sz="2000" dirty="0">
                <a:solidFill>
                  <a:schemeClr val="tx2"/>
                </a:solidFill>
                <a:sym typeface="Wingdings" panose="05000000000000000000" pitchFamily="2" charset="2"/>
              </a:rPr>
              <a:t></a:t>
            </a:r>
            <a:r>
              <a:rPr lang="en-US" sz="2000" dirty="0">
                <a:solidFill>
                  <a:schemeClr val="tx2"/>
                </a:solidFill>
              </a:rPr>
              <a:t>  January – March 2024</a:t>
            </a:r>
            <a:br>
              <a:rPr lang="en-US" sz="2000" dirty="0">
                <a:solidFill>
                  <a:schemeClr val="tx2"/>
                </a:solidFill>
              </a:rPr>
            </a:br>
            <a:endParaRPr lang="en-US" sz="2000" dirty="0">
              <a:solidFill>
                <a:schemeClr val="tx2"/>
              </a:solidFill>
            </a:endParaRPr>
          </a:p>
          <a:p>
            <a:pPr marL="380990" indent="-380990">
              <a:buFont typeface="Arial" panose="020B0604020202020204" pitchFamily="34" charset="0"/>
              <a:buChar char="•"/>
            </a:pPr>
            <a:r>
              <a:rPr lang="en-US" sz="2000" dirty="0">
                <a:solidFill>
                  <a:schemeClr val="tx2"/>
                </a:solidFill>
              </a:rPr>
              <a:t>The transition of all MSHO operations from AGP to BCBSMN will most likely encounter challenges;</a:t>
            </a:r>
            <a:br>
              <a:rPr lang="en-US" sz="2000" dirty="0">
                <a:solidFill>
                  <a:schemeClr val="tx2"/>
                </a:solidFill>
              </a:rPr>
            </a:br>
            <a:endParaRPr lang="en-US" sz="2000" dirty="0">
              <a:solidFill>
                <a:schemeClr val="tx2"/>
              </a:solidFill>
            </a:endParaRPr>
          </a:p>
          <a:p>
            <a:pPr marL="380990" indent="-380990">
              <a:buFont typeface="Arial" panose="020B0604020202020204" pitchFamily="34" charset="0"/>
              <a:buChar char="•"/>
            </a:pPr>
            <a:r>
              <a:rPr lang="en-US" sz="2000" dirty="0">
                <a:solidFill>
                  <a:schemeClr val="tx2"/>
                </a:solidFill>
              </a:rPr>
              <a:t>It is important to work towards resolving any glitches quickly and smoothly to ensure the member</a:t>
            </a:r>
            <a:br>
              <a:rPr lang="en-US" sz="2000" dirty="0">
                <a:solidFill>
                  <a:schemeClr val="tx2"/>
                </a:solidFill>
              </a:rPr>
            </a:br>
            <a:r>
              <a:rPr lang="en-US" sz="2000" dirty="0">
                <a:solidFill>
                  <a:schemeClr val="tx2"/>
                </a:solidFill>
              </a:rPr>
              <a:t>has a positive experience;</a:t>
            </a:r>
          </a:p>
        </p:txBody>
      </p:sp>
    </p:spTree>
    <p:extLst>
      <p:ext uri="{BB962C8B-B14F-4D97-AF65-F5344CB8AC3E}">
        <p14:creationId xmlns:p14="http://schemas.microsoft.com/office/powerpoint/2010/main" val="39507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E25AB-DFD6-E7B5-C4D9-A93B1F541A0B}"/>
              </a:ext>
            </a:extLst>
          </p:cNvPr>
          <p:cNvSpPr>
            <a:spLocks noGrp="1"/>
          </p:cNvSpPr>
          <p:nvPr>
            <p:ph type="title"/>
          </p:nvPr>
        </p:nvSpPr>
        <p:spPr/>
        <p:txBody>
          <a:bodyPr/>
          <a:lstStyle/>
          <a:p>
            <a:r>
              <a:rPr lang="en-US" dirty="0"/>
              <a:t>CAHPS Metrics – Overall </a:t>
            </a:r>
            <a:r>
              <a:rPr lang="en-US" dirty="0" err="1"/>
              <a:t>ACTIon</a:t>
            </a:r>
            <a:r>
              <a:rPr lang="en-US" dirty="0"/>
              <a:t> plan</a:t>
            </a:r>
            <a:endParaRPr lang="en-US" sz="1600" b="0" dirty="0">
              <a:highlight>
                <a:srgbClr val="FFFF00"/>
              </a:highlight>
              <a:latin typeface="Arial Narrow" panose="020B0606020202030204" pitchFamily="34" charset="0"/>
            </a:endParaRPr>
          </a:p>
        </p:txBody>
      </p:sp>
      <p:sp>
        <p:nvSpPr>
          <p:cNvPr id="4" name="Slide Number Placeholder 3">
            <a:extLst>
              <a:ext uri="{FF2B5EF4-FFF2-40B4-BE49-F238E27FC236}">
                <a16:creationId xmlns:a16="http://schemas.microsoft.com/office/drawing/2014/main" id="{8C55E00E-F6D5-1DEE-0899-03F3AF94E037}"/>
              </a:ext>
            </a:extLst>
          </p:cNvPr>
          <p:cNvSpPr>
            <a:spLocks noGrp="1"/>
          </p:cNvSpPr>
          <p:nvPr>
            <p:ph type="sldNum" sz="quarter" idx="12"/>
          </p:nvPr>
        </p:nvSpPr>
        <p:spPr/>
        <p:txBody>
          <a:bodyPr/>
          <a:lstStyle/>
          <a:p>
            <a:pPr>
              <a:defRPr/>
            </a:pPr>
            <a:fld id="{8056B25C-0DB6-42B2-A6C7-0B2BE5D05A4E}" type="slidenum">
              <a:rPr lang="en-US" altLang="en-US" smtClean="0"/>
              <a:pPr>
                <a:defRPr/>
              </a:pPr>
              <a:t>19</a:t>
            </a:fld>
            <a:endParaRPr lang="en-US" altLang="en-US"/>
          </a:p>
        </p:txBody>
      </p:sp>
      <p:graphicFrame>
        <p:nvGraphicFramePr>
          <p:cNvPr id="5" name="Table 5">
            <a:extLst>
              <a:ext uri="{FF2B5EF4-FFF2-40B4-BE49-F238E27FC236}">
                <a16:creationId xmlns:a16="http://schemas.microsoft.com/office/drawing/2014/main" id="{673CC42E-C62A-9F70-A7B7-DCD6B495B7E4}"/>
              </a:ext>
            </a:extLst>
          </p:cNvPr>
          <p:cNvGraphicFramePr>
            <a:graphicFrameLocks noGrp="1"/>
          </p:cNvGraphicFramePr>
          <p:nvPr/>
        </p:nvGraphicFramePr>
        <p:xfrm>
          <a:off x="491612" y="1534077"/>
          <a:ext cx="11198738" cy="4809064"/>
        </p:xfrm>
        <a:graphic>
          <a:graphicData uri="http://schemas.openxmlformats.org/drawingml/2006/table">
            <a:tbl>
              <a:tblPr firstRow="1" bandRow="1">
                <a:tableStyleId>{5C22544A-7EE6-4342-B048-85BDC9FD1C3A}</a:tableStyleId>
              </a:tblPr>
              <a:tblGrid>
                <a:gridCol w="3364463">
                  <a:extLst>
                    <a:ext uri="{9D8B030D-6E8A-4147-A177-3AD203B41FA5}">
                      <a16:colId xmlns:a16="http://schemas.microsoft.com/office/drawing/2014/main" val="2345229970"/>
                    </a:ext>
                  </a:extLst>
                </a:gridCol>
                <a:gridCol w="2003647">
                  <a:extLst>
                    <a:ext uri="{9D8B030D-6E8A-4147-A177-3AD203B41FA5}">
                      <a16:colId xmlns:a16="http://schemas.microsoft.com/office/drawing/2014/main" val="244826948"/>
                    </a:ext>
                  </a:extLst>
                </a:gridCol>
                <a:gridCol w="822251">
                  <a:extLst>
                    <a:ext uri="{9D8B030D-6E8A-4147-A177-3AD203B41FA5}">
                      <a16:colId xmlns:a16="http://schemas.microsoft.com/office/drawing/2014/main" val="1434326143"/>
                    </a:ext>
                  </a:extLst>
                </a:gridCol>
                <a:gridCol w="2230475">
                  <a:extLst>
                    <a:ext uri="{9D8B030D-6E8A-4147-A177-3AD203B41FA5}">
                      <a16:colId xmlns:a16="http://schemas.microsoft.com/office/drawing/2014/main" val="428582340"/>
                    </a:ext>
                  </a:extLst>
                </a:gridCol>
                <a:gridCol w="1464931">
                  <a:extLst>
                    <a:ext uri="{9D8B030D-6E8A-4147-A177-3AD203B41FA5}">
                      <a16:colId xmlns:a16="http://schemas.microsoft.com/office/drawing/2014/main" val="3239809554"/>
                    </a:ext>
                  </a:extLst>
                </a:gridCol>
                <a:gridCol w="1312971">
                  <a:extLst>
                    <a:ext uri="{9D8B030D-6E8A-4147-A177-3AD203B41FA5}">
                      <a16:colId xmlns:a16="http://schemas.microsoft.com/office/drawing/2014/main" val="1796668941"/>
                    </a:ext>
                  </a:extLst>
                </a:gridCol>
              </a:tblGrid>
              <a:tr h="494453">
                <a:tc>
                  <a:txBody>
                    <a:bodyPr/>
                    <a:lstStyle/>
                    <a:p>
                      <a:r>
                        <a:rPr lang="en-US" sz="1600" dirty="0">
                          <a:latin typeface="Arial Narrow" panose="020B0606020202030204" pitchFamily="34" charset="0"/>
                          <a:cs typeface="Arial" panose="020B0604020202020204" pitchFamily="34" charset="0"/>
                        </a:rPr>
                        <a:t>Metric</a:t>
                      </a:r>
                    </a:p>
                  </a:txBody>
                  <a:tcPr marL="121920" marR="121920" marT="60960" marB="60960" anchor="ctr">
                    <a:solidFill>
                      <a:schemeClr val="tx2"/>
                    </a:solidFill>
                  </a:tcPr>
                </a:tc>
                <a:tc>
                  <a:txBody>
                    <a:bodyPr/>
                    <a:lstStyle/>
                    <a:p>
                      <a:r>
                        <a:rPr lang="en-US" sz="1600" dirty="0">
                          <a:latin typeface="Arial Narrow" panose="020B0606020202030204" pitchFamily="34" charset="0"/>
                          <a:cs typeface="Arial" panose="020B0604020202020204" pitchFamily="34" charset="0"/>
                        </a:rPr>
                        <a:t>Type of Metric</a:t>
                      </a:r>
                    </a:p>
                  </a:txBody>
                  <a:tcPr marL="121920" marR="121920" marT="60960" marB="60960" anchor="ctr">
                    <a:solidFill>
                      <a:schemeClr val="tx2"/>
                    </a:solidFill>
                  </a:tcPr>
                </a:tc>
                <a:tc gridSpan="2">
                  <a:txBody>
                    <a:bodyPr/>
                    <a:lstStyle/>
                    <a:p>
                      <a:pPr algn="ctr"/>
                      <a:r>
                        <a:rPr lang="en-US" sz="1600" dirty="0">
                          <a:latin typeface="Arial Narrow" panose="020B0606020202030204" pitchFamily="34" charset="0"/>
                          <a:cs typeface="Arial" panose="020B0604020202020204" pitchFamily="34" charset="0"/>
                        </a:rPr>
                        <a:t>What Can We Do?</a:t>
                      </a:r>
                    </a:p>
                  </a:txBody>
                  <a:tcPr marL="121920" marR="121920" marT="60960" marB="60960" anchor="ctr">
                    <a:solidFill>
                      <a:schemeClr val="tx2"/>
                    </a:solidFill>
                  </a:tcPr>
                </a:tc>
                <a:tc hMerge="1">
                  <a:txBody>
                    <a:bodyPr/>
                    <a:lstStyle/>
                    <a:p>
                      <a:endParaRPr lang="en-US"/>
                    </a:p>
                  </a:txBody>
                  <a:tcPr/>
                </a:tc>
                <a:tc>
                  <a:txBody>
                    <a:bodyPr/>
                    <a:lstStyle/>
                    <a:p>
                      <a:pPr algn="ctr"/>
                      <a:r>
                        <a:rPr lang="en-US" sz="1600" dirty="0">
                          <a:latin typeface="Arial Narrow" panose="020B0606020202030204" pitchFamily="34" charset="0"/>
                          <a:cs typeface="Arial" panose="020B0604020202020204" pitchFamily="34" charset="0"/>
                        </a:rPr>
                        <a:t>MAPD</a:t>
                      </a:r>
                    </a:p>
                  </a:txBody>
                  <a:tcPr marL="121920" marR="121920" marT="60960" marB="60960" anchor="ctr">
                    <a:solidFill>
                      <a:schemeClr val="tx2"/>
                    </a:solidFill>
                  </a:tcPr>
                </a:tc>
                <a:tc>
                  <a:txBody>
                    <a:bodyPr/>
                    <a:lstStyle/>
                    <a:p>
                      <a:pPr algn="ctr"/>
                      <a:r>
                        <a:rPr lang="en-US" sz="1600" dirty="0">
                          <a:latin typeface="Arial Narrow" panose="020B0606020202030204" pitchFamily="34" charset="0"/>
                          <a:cs typeface="Arial" panose="020B0604020202020204" pitchFamily="34" charset="0"/>
                        </a:rPr>
                        <a:t>MSHO</a:t>
                      </a:r>
                    </a:p>
                  </a:txBody>
                  <a:tcPr marL="121920" marR="121920" marT="60960" marB="60960" anchor="ctr">
                    <a:solidFill>
                      <a:schemeClr val="tx2"/>
                    </a:solidFill>
                  </a:tcPr>
                </a:tc>
                <a:extLst>
                  <a:ext uri="{0D108BD9-81ED-4DB2-BD59-A6C34878D82A}">
                    <a16:rowId xmlns:a16="http://schemas.microsoft.com/office/drawing/2014/main" val="286970445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Health Plan (RHP)</a:t>
                      </a:r>
                    </a:p>
                  </a:txBody>
                  <a:tcPr marL="121920" marR="121920" marT="60960" marB="60960" anchor="ctr">
                    <a:solidFill>
                      <a:schemeClr val="bg1">
                        <a:lumMod val="75000"/>
                      </a:schemeClr>
                    </a:solidFill>
                  </a:tcPr>
                </a:tc>
                <a:tc rowSpan="3">
                  <a:txBody>
                    <a:bodyPr/>
                    <a:lstStyle/>
                    <a:p>
                      <a:r>
                        <a:rPr lang="en-US" sz="1600" dirty="0">
                          <a:solidFill>
                            <a:schemeClr val="tx2"/>
                          </a:solidFill>
                          <a:latin typeface="Arial Narrow" panose="020B0606020202030204" pitchFamily="34" charset="0"/>
                          <a:cs typeface="Arial" panose="020B0604020202020204" pitchFamily="34" charset="0"/>
                        </a:rPr>
                        <a:t>Health Plan Measures</a:t>
                      </a:r>
                    </a:p>
                  </a:txBody>
                  <a:tcPr marL="121920" marR="121920" marT="60960" marB="60960" anchor="ctr">
                    <a:solidFill>
                      <a:schemeClr val="bg1">
                        <a:lumMod val="75000"/>
                      </a:schemeClr>
                    </a:solidFill>
                  </a:tcPr>
                </a:tc>
                <a:tc>
                  <a:txBody>
                    <a:bodyPr/>
                    <a:lstStyle/>
                    <a:p>
                      <a:pPr algn="l"/>
                      <a:r>
                        <a:rPr lang="en-US" sz="1600" dirty="0">
                          <a:solidFill>
                            <a:schemeClr val="tx2"/>
                          </a:solidFill>
                          <a:latin typeface="Arial Narrow" panose="020B0606020202030204" pitchFamily="34" charset="0"/>
                          <a:cs typeface="Arial" panose="020B0604020202020204" pitchFamily="34" charset="0"/>
                        </a:rPr>
                        <a:t>Q2-Q3: </a:t>
                      </a:r>
                    </a:p>
                  </a:txBody>
                  <a:tcPr marL="121920" marR="121920" marT="60960" marB="60960" anchor="ctr">
                    <a:solidFill>
                      <a:schemeClr val="bg1">
                        <a:lumMod val="75000"/>
                      </a:schemeClr>
                    </a:solidFill>
                  </a:tcPr>
                </a:tc>
                <a:tc>
                  <a:txBody>
                    <a:bodyPr/>
                    <a:lstStyle/>
                    <a:p>
                      <a:pPr algn="l"/>
                      <a:r>
                        <a:rPr lang="en-US" sz="1600" dirty="0">
                          <a:solidFill>
                            <a:schemeClr val="tx2"/>
                          </a:solidFill>
                          <a:latin typeface="Arial Narrow" panose="020B0606020202030204" pitchFamily="34" charset="0"/>
                          <a:cs typeface="Arial" panose="020B0604020202020204" pitchFamily="34" charset="0"/>
                        </a:rPr>
                        <a:t>Annual Mock CAHPS</a:t>
                      </a:r>
                    </a:p>
                  </a:txBody>
                  <a:tcPr marL="121920" marR="121920" marT="60960" marB="60960" anchor="ctr">
                    <a:solidFill>
                      <a:schemeClr val="bg1">
                        <a:lumMod val="75000"/>
                      </a:schemeClr>
                    </a:solidFill>
                  </a:tcPr>
                </a:tc>
                <a:tc rowSpan="3">
                  <a:txBody>
                    <a:bodyPr/>
                    <a:lstStyle/>
                    <a:p>
                      <a:pPr algn="ctr"/>
                      <a:r>
                        <a:rPr lang="en-US" sz="1600" dirty="0">
                          <a:solidFill>
                            <a:schemeClr val="tx2"/>
                          </a:solidFill>
                          <a:latin typeface="Arial Narrow" panose="020B0606020202030204" pitchFamily="34" charset="0"/>
                          <a:cs typeface="Arial" panose="020B0604020202020204" pitchFamily="34" charset="0"/>
                        </a:rPr>
                        <a:t>In progress for 2023/2024;</a:t>
                      </a:r>
                    </a:p>
                    <a:p>
                      <a:pPr algn="ctr"/>
                      <a:endParaRPr lang="en-US" sz="1600" dirty="0">
                        <a:solidFill>
                          <a:schemeClr val="tx2"/>
                        </a:solidFill>
                        <a:latin typeface="Arial Narrow" panose="020B0606020202030204" pitchFamily="34" charset="0"/>
                        <a:cs typeface="Arial" panose="020B0604020202020204" pitchFamily="34" charset="0"/>
                      </a:endParaRPr>
                    </a:p>
                    <a:p>
                      <a:pPr algn="ctr"/>
                      <a:r>
                        <a:rPr lang="en-US" sz="1600" dirty="0">
                          <a:solidFill>
                            <a:schemeClr val="tx2"/>
                          </a:solidFill>
                          <a:latin typeface="Arial Narrow" panose="020B0606020202030204" pitchFamily="34" charset="0"/>
                          <a:cs typeface="Arial" panose="020B0604020202020204" pitchFamily="34" charset="0"/>
                        </a:rPr>
                        <a:t>Planned for 2024/2025</a:t>
                      </a:r>
                    </a:p>
                  </a:txBody>
                  <a:tcPr marL="121920" marR="121920" marT="60960" marB="60960" anchor="ctr">
                    <a:solidFill>
                      <a:schemeClr val="bg1">
                        <a:lumMod val="75000"/>
                      </a:schemeClr>
                    </a:solidFill>
                  </a:tcPr>
                </a:tc>
                <a:tc rowSpan="3">
                  <a:txBody>
                    <a:bodyPr/>
                    <a:lstStyle/>
                    <a:p>
                      <a:pPr algn="ctr"/>
                      <a:r>
                        <a:rPr lang="en-US" sz="1600" b="0" dirty="0">
                          <a:solidFill>
                            <a:schemeClr val="tx2"/>
                          </a:solidFill>
                          <a:latin typeface="Arial Narrow" panose="020B0606020202030204" pitchFamily="34" charset="0"/>
                          <a:cs typeface="Arial" panose="020B0604020202020204" pitchFamily="34" charset="0"/>
                        </a:rPr>
                        <a:t>Consider for 2024 / 2025</a:t>
                      </a:r>
                    </a:p>
                  </a:txBody>
                  <a:tcPr marL="121920" marR="121920" marT="60960" marB="60960" anchor="ctr">
                    <a:solidFill>
                      <a:schemeClr val="bg1">
                        <a:lumMod val="75000"/>
                      </a:schemeClr>
                    </a:solidFill>
                  </a:tcPr>
                </a:tc>
                <a:extLst>
                  <a:ext uri="{0D108BD9-81ED-4DB2-BD59-A6C34878D82A}">
                    <a16:rowId xmlns:a16="http://schemas.microsoft.com/office/drawing/2014/main" val="2070263246"/>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Rating of Drug Plan (RDP)</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l"/>
                      <a:r>
                        <a:rPr lang="en-US" sz="1600" dirty="0">
                          <a:solidFill>
                            <a:schemeClr val="tx2"/>
                          </a:solidFill>
                          <a:latin typeface="Arial Narrow" panose="020B0606020202030204" pitchFamily="34" charset="0"/>
                          <a:cs typeface="Arial" panose="020B0604020202020204" pitchFamily="34" charset="0"/>
                        </a:rPr>
                        <a:t>Q3-Q4:</a:t>
                      </a:r>
                    </a:p>
                  </a:txBody>
                  <a:tcPr marL="121920" marR="121920" marT="60960" marB="60960" anchor="ctr">
                    <a:solidFill>
                      <a:schemeClr val="bg1">
                        <a:lumMod val="75000"/>
                      </a:schemeClr>
                    </a:solidFill>
                  </a:tcPr>
                </a:tc>
                <a:tc>
                  <a:txBody>
                    <a:bodyPr/>
                    <a:lstStyle/>
                    <a:p>
                      <a:pPr algn="l"/>
                      <a:r>
                        <a:rPr lang="en-US" sz="1600" dirty="0">
                          <a:solidFill>
                            <a:schemeClr val="tx2"/>
                          </a:solidFill>
                          <a:latin typeface="Arial Narrow" panose="020B0606020202030204" pitchFamily="34" charset="0"/>
                          <a:cs typeface="Arial" panose="020B0604020202020204" pitchFamily="34" charset="0"/>
                        </a:rPr>
                        <a:t>Predictive Analysis</a:t>
                      </a:r>
                    </a:p>
                  </a:txBody>
                  <a:tcPr marL="121920" marR="121920" marT="60960" marB="60960" anchor="ctr">
                    <a:solidFill>
                      <a:schemeClr val="bg1">
                        <a:lumMod val="75000"/>
                      </a:schemeClr>
                    </a:solidFill>
                  </a:tcPr>
                </a:tc>
                <a:tc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75000"/>
                      </a:schemeClr>
                    </a:solidFill>
                  </a:tcPr>
                </a:tc>
                <a:tc vMerge="1">
                  <a:txBody>
                    <a:bodyPr/>
                    <a:lstStyle/>
                    <a:p>
                      <a:pPr algn="ctr"/>
                      <a:endParaRPr lang="en-US" sz="1200" b="1" dirty="0">
                        <a:solidFill>
                          <a:srgbClr val="00B050"/>
                        </a:solidFill>
                        <a:latin typeface="Arial Narrow" panose="020B060602020203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991070677"/>
                  </a:ext>
                </a:extLst>
              </a:tr>
              <a:tr h="853440">
                <a:tc>
                  <a:txBody>
                    <a:bodyPr/>
                    <a:lstStyle/>
                    <a:p>
                      <a:r>
                        <a:rPr lang="en-US" sz="1600" dirty="0">
                          <a:solidFill>
                            <a:schemeClr val="tx2"/>
                          </a:solidFill>
                          <a:latin typeface="Arial Narrow" panose="020B0606020202030204" pitchFamily="34" charset="0"/>
                          <a:cs typeface="Arial" panose="020B0604020202020204" pitchFamily="34" charset="0"/>
                        </a:rPr>
                        <a:t>Customer Service (CS)</a:t>
                      </a:r>
                    </a:p>
                  </a:txBody>
                  <a:tcPr marL="121920" marR="121920" marT="60960" marB="60960" anchor="ctr">
                    <a:solidFill>
                      <a:schemeClr val="bg1">
                        <a:lumMod val="7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a:txBody>
                    <a:bodyPr/>
                    <a:lstStyle/>
                    <a:p>
                      <a:pPr algn="l"/>
                      <a:r>
                        <a:rPr lang="en-US" sz="1600" dirty="0">
                          <a:solidFill>
                            <a:schemeClr val="tx2"/>
                          </a:solidFill>
                          <a:latin typeface="Arial Narrow" panose="020B0606020202030204" pitchFamily="34" charset="0"/>
                          <a:cs typeface="Arial" panose="020B0604020202020204" pitchFamily="34" charset="0"/>
                        </a:rPr>
                        <a:t>Q1 </a:t>
                      </a:r>
                      <a:br>
                        <a:rPr lang="en-US" sz="1600" dirty="0">
                          <a:solidFill>
                            <a:schemeClr val="tx2"/>
                          </a:solidFill>
                          <a:latin typeface="Arial Narrow" panose="020B0606020202030204" pitchFamily="34" charset="0"/>
                          <a:cs typeface="Arial" panose="020B0604020202020204" pitchFamily="34" charset="0"/>
                        </a:rPr>
                      </a:br>
                      <a:r>
                        <a:rPr lang="en-US" sz="1100" dirty="0">
                          <a:solidFill>
                            <a:schemeClr val="tx2"/>
                          </a:solidFill>
                          <a:latin typeface="Arial Narrow" panose="020B0606020202030204" pitchFamily="34" charset="0"/>
                          <a:cs typeface="Arial" panose="020B0604020202020204" pitchFamily="34" charset="0"/>
                        </a:rPr>
                        <a:t>of following year</a:t>
                      </a:r>
                    </a:p>
                  </a:txBody>
                  <a:tcPr marL="121920" marR="121920" marT="60960" marB="60960" anchor="ctr">
                    <a:solidFill>
                      <a:schemeClr val="bg1">
                        <a:lumMod val="75000"/>
                      </a:schemeClr>
                    </a:solidFill>
                  </a:tcPr>
                </a:tc>
                <a:tc>
                  <a:txBody>
                    <a:bodyPr/>
                    <a:lstStyle/>
                    <a:p>
                      <a:pPr algn="l"/>
                      <a:r>
                        <a:rPr lang="en-US" sz="1600" dirty="0">
                          <a:solidFill>
                            <a:schemeClr val="tx2"/>
                          </a:solidFill>
                          <a:latin typeface="Arial Narrow" panose="020B0606020202030204" pitchFamily="34" charset="0"/>
                          <a:cs typeface="Arial" panose="020B0604020202020204" pitchFamily="34" charset="0"/>
                        </a:rPr>
                        <a:t>Targeted, meaningful outreach to selected member segments</a:t>
                      </a:r>
                    </a:p>
                  </a:txBody>
                  <a:tcPr marL="121920" marR="121920" marT="60960" marB="60960" anchor="ctr">
                    <a:solidFill>
                      <a:schemeClr val="bg1">
                        <a:lumMod val="75000"/>
                      </a:schemeClr>
                    </a:solidFill>
                  </a:tcPr>
                </a:tc>
                <a:tc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75000"/>
                      </a:schemeClr>
                    </a:solidFill>
                  </a:tcPr>
                </a:tc>
                <a:tc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3589883245"/>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Overall Health Care Quality (RHC)</a:t>
                      </a:r>
                    </a:p>
                  </a:txBody>
                  <a:tcPr marL="121920" marR="121920" marT="60960" marB="60960" anchor="ctr">
                    <a:solidFill>
                      <a:schemeClr val="bg1">
                        <a:lumMod val="95000"/>
                      </a:schemeClr>
                    </a:solidFill>
                  </a:tcPr>
                </a:tc>
                <a:tc rowSpan="5">
                  <a:txBody>
                    <a:bodyPr/>
                    <a:lstStyle/>
                    <a:p>
                      <a:pPr algn="ctr"/>
                      <a:r>
                        <a:rPr lang="en-US" sz="1600" dirty="0">
                          <a:solidFill>
                            <a:schemeClr val="tx2"/>
                          </a:solidFill>
                          <a:latin typeface="Arial Narrow" panose="020B0606020202030204" pitchFamily="34" charset="0"/>
                          <a:cs typeface="Arial" panose="020B0604020202020204" pitchFamily="34" charset="0"/>
                        </a:rPr>
                        <a:t>Care System Measures</a:t>
                      </a:r>
                    </a:p>
                  </a:txBody>
                  <a:tcPr marL="121920" marR="121920" marT="60960" marB="60960" anchor="ctr">
                    <a:solidFill>
                      <a:schemeClr val="bg1">
                        <a:lumMod val="95000"/>
                      </a:schemeClr>
                    </a:solidFill>
                  </a:tcPr>
                </a:tc>
                <a:tc rowSpan="5" gridSpan="2">
                  <a:txBody>
                    <a:bodyPr/>
                    <a:lstStyle/>
                    <a:p>
                      <a:pPr marL="171450" indent="-171450" algn="l">
                        <a:buFont typeface="Arial" panose="020B0604020202020204" pitchFamily="34" charset="0"/>
                        <a:buChar char="•"/>
                      </a:pPr>
                      <a:r>
                        <a:rPr lang="en-US" sz="1600" dirty="0">
                          <a:solidFill>
                            <a:schemeClr val="tx2"/>
                          </a:solidFill>
                          <a:latin typeface="Arial Narrow" panose="020B0606020202030204" pitchFamily="34" charset="0"/>
                          <a:cs typeface="Arial" panose="020B0604020202020204" pitchFamily="34" charset="0"/>
                        </a:rPr>
                        <a:t>Use PEP data for performance measurement;</a:t>
                      </a:r>
                    </a:p>
                    <a:p>
                      <a:pPr marL="171450" indent="-171450" algn="l">
                        <a:buFont typeface="Arial" panose="020B0604020202020204" pitchFamily="34" charset="0"/>
                        <a:buChar char="•"/>
                      </a:pPr>
                      <a:r>
                        <a:rPr lang="en-US" sz="1600" dirty="0">
                          <a:solidFill>
                            <a:schemeClr val="tx2"/>
                          </a:solidFill>
                          <a:latin typeface="Arial Narrow" panose="020B0606020202030204" pitchFamily="34" charset="0"/>
                          <a:cs typeface="Arial" panose="020B0604020202020204" pitchFamily="34" charset="0"/>
                        </a:rPr>
                        <a:t>Incentivize selected care systems via VBC agreements</a:t>
                      </a:r>
                    </a:p>
                  </a:txBody>
                  <a:tcPr marL="121920" marR="121920" marT="60960" marB="60960" anchor="ctr">
                    <a:solidFill>
                      <a:schemeClr val="bg1">
                        <a:lumMod val="95000"/>
                      </a:schemeClr>
                    </a:solidFill>
                  </a:tcPr>
                </a:tc>
                <a:tc rowSpan="5" hMerge="1">
                  <a:txBody>
                    <a:bodyPr/>
                    <a:lstStyle/>
                    <a:p>
                      <a:endParaRPr lang="en-US"/>
                    </a:p>
                  </a:txBody>
                  <a:tcPr/>
                </a:tc>
                <a:tc rowSpan="5" gridSpan="2">
                  <a:txBody>
                    <a:bodyPr/>
                    <a:lstStyle/>
                    <a:p>
                      <a:pPr algn="ctr"/>
                      <a:r>
                        <a:rPr lang="en-US" sz="1600" dirty="0">
                          <a:solidFill>
                            <a:schemeClr val="tx2"/>
                          </a:solidFill>
                          <a:latin typeface="Arial Narrow" panose="020B0606020202030204" pitchFamily="34" charset="0"/>
                          <a:cs typeface="Arial" panose="020B0604020202020204" pitchFamily="34" charset="0"/>
                        </a:rPr>
                        <a:t>Collaborate with Provider Relations / Contracting</a:t>
                      </a:r>
                    </a:p>
                  </a:txBody>
                  <a:tcPr marL="121920" marR="121920" marT="60960" marB="60960" anchor="ctr">
                    <a:solidFill>
                      <a:schemeClr val="bg1">
                        <a:lumMod val="95000"/>
                      </a:schemeClr>
                    </a:solidFill>
                  </a:tcPr>
                </a:tc>
                <a:tc rowSpan="5" hMerge="1">
                  <a:txBody>
                    <a:bodyPr/>
                    <a:lstStyle/>
                    <a:p>
                      <a:pPr algn="ctr"/>
                      <a:endParaRPr lang="en-US" sz="1200" b="1" dirty="0">
                        <a:solidFill>
                          <a:srgbClr val="FF0000"/>
                        </a:solidFill>
                        <a:latin typeface="Arial Narrow" panose="020B060602020203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223343101"/>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Needed Care (GNC)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endParaRPr lang="en-US"/>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pPr algn="ctr"/>
                      <a:endParaRPr lang="en-US" sz="1200" b="1" dirty="0">
                        <a:solidFill>
                          <a:srgbClr val="FF0000"/>
                        </a:solidFill>
                        <a:latin typeface="Arial Narrow" panose="020B060602020203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103880607"/>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Care Quickly (GCQ)</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endParaRPr lang="en-US"/>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01559402"/>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Coordination of Health Care (CC)</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endParaRPr lang="en-US"/>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pPr algn="ctr"/>
                      <a:endParaRPr lang="en-US" sz="1200" b="1" dirty="0">
                        <a:solidFill>
                          <a:srgbClr val="00B050"/>
                        </a:solidFill>
                        <a:latin typeface="Arial Narrow" panose="020B060602020203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869244839"/>
                  </a:ext>
                </a:extLst>
              </a:tr>
              <a:tr h="494453">
                <a:tc>
                  <a:txBody>
                    <a:bodyPr/>
                    <a:lstStyle/>
                    <a:p>
                      <a:r>
                        <a:rPr lang="en-US" sz="1600" dirty="0">
                          <a:solidFill>
                            <a:schemeClr val="tx2"/>
                          </a:solidFill>
                          <a:latin typeface="Arial Narrow" panose="020B0606020202030204" pitchFamily="34" charset="0"/>
                          <a:cs typeface="Arial" panose="020B0604020202020204" pitchFamily="34" charset="0"/>
                        </a:rPr>
                        <a:t>Getting Need Prescription Drugs (GNPD)</a:t>
                      </a:r>
                    </a:p>
                  </a:txBody>
                  <a:tcPr marL="121920" marR="121920" marT="60960" marB="60960" anchor="ctr">
                    <a:solidFill>
                      <a:schemeClr val="bg1">
                        <a:lumMod val="95000"/>
                      </a:schemeClr>
                    </a:solidFill>
                  </a:tcPr>
                </a:tc>
                <a:tc vMerge="1">
                  <a:txBody>
                    <a:bodyPr/>
                    <a:lstStyle/>
                    <a:p>
                      <a:endParaRPr lang="en-US" sz="1200" dirty="0">
                        <a:latin typeface="Arial Narrow" panose="020B0606020202030204" pitchFamily="34" charset="0"/>
                        <a:cs typeface="Arial" panose="020B0604020202020204" pitchFamily="34" charset="0"/>
                      </a:endParaRPr>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endParaRPr lang="en-US"/>
                    </a:p>
                  </a:txBody>
                  <a:tcPr/>
                </a:tc>
                <a:tc gridSpan="2" vMerge="1">
                  <a:txBody>
                    <a:bodyPr/>
                    <a:lstStyle/>
                    <a:p>
                      <a:pPr algn="ctr"/>
                      <a:endParaRPr lang="en-US" sz="1200" dirty="0">
                        <a:solidFill>
                          <a:schemeClr val="tx2"/>
                        </a:solidFill>
                        <a:latin typeface="Arial Narrow" panose="020B0606020202030204" pitchFamily="34" charset="0"/>
                        <a:cs typeface="Arial" panose="020B0604020202020204" pitchFamily="34" charset="0"/>
                      </a:endParaRPr>
                    </a:p>
                  </a:txBody>
                  <a:tcPr anchor="ctr">
                    <a:solidFill>
                      <a:schemeClr val="bg1">
                        <a:lumMod val="95000"/>
                      </a:schemeClr>
                    </a:solidFill>
                  </a:tcPr>
                </a:tc>
                <a:tc hMerge="1" vMerge="1">
                  <a:txBody>
                    <a:bodyPr/>
                    <a:lstStyle/>
                    <a:p>
                      <a:pPr algn="ctr"/>
                      <a:endParaRPr lang="en-US" sz="1200" b="1" dirty="0">
                        <a:solidFill>
                          <a:srgbClr val="00B050"/>
                        </a:solidFill>
                        <a:latin typeface="Arial Narrow" panose="020B060602020203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596100505"/>
                  </a:ext>
                </a:extLst>
              </a:tr>
            </a:tbl>
          </a:graphicData>
        </a:graphic>
      </p:graphicFrame>
    </p:spTree>
    <p:extLst>
      <p:ext uri="{BB962C8B-B14F-4D97-AF65-F5344CB8AC3E}">
        <p14:creationId xmlns:p14="http://schemas.microsoft.com/office/powerpoint/2010/main" val="11748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a:extLst>
              <a:ext uri="{FF2B5EF4-FFF2-40B4-BE49-F238E27FC236}">
                <a16:creationId xmlns:a16="http://schemas.microsoft.com/office/drawing/2014/main" id="{75C5D41E-CF2D-4167-B914-24EBD20DDE29}"/>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a:cs typeface="Arial Narrow" panose="020B0606020202030204" pitchFamily="34" charset="0"/>
              </a:rPr>
              <a:t>Based on feedback provided at the care coordinator advisory committee, we’d like to talk through:</a:t>
            </a:r>
          </a:p>
          <a:p>
            <a:endParaRPr lang="en-US" altLang="en-US" sz="2000" dirty="0">
              <a:cs typeface="Arial Narrow" panose="020B0606020202030204" pitchFamily="34" charset="0"/>
            </a:endParaRPr>
          </a:p>
          <a:p>
            <a:pPr marL="342900" indent="-342900">
              <a:buFont typeface="Arial" panose="020B0604020202020204" pitchFamily="34" charset="0"/>
              <a:buChar char="•"/>
            </a:pPr>
            <a:r>
              <a:rPr lang="en-US" altLang="en-US" sz="2000" dirty="0">
                <a:cs typeface="Arial Narrow" panose="020B0606020202030204" pitchFamily="34" charset="0"/>
              </a:rPr>
              <a:t>New 2024 pharmacy benefit changes</a:t>
            </a:r>
          </a:p>
          <a:p>
            <a:pPr marL="342900" indent="-342900">
              <a:buFont typeface="Arial" panose="020B0604020202020204" pitchFamily="34" charset="0"/>
              <a:buChar char="•"/>
            </a:pPr>
            <a:r>
              <a:rPr lang="en-US" altLang="en-US" sz="2000" dirty="0">
                <a:cs typeface="Arial Narrow" panose="020B0606020202030204" pitchFamily="34" charset="0"/>
              </a:rPr>
              <a:t>Review how members can find an in-network pharmacy </a:t>
            </a:r>
          </a:p>
          <a:p>
            <a:pPr marL="342900" indent="-342900">
              <a:buFont typeface="Arial" panose="020B0604020202020204" pitchFamily="34" charset="0"/>
              <a:buChar char="•"/>
            </a:pPr>
            <a:r>
              <a:rPr lang="en-US" altLang="en-US" sz="2000" dirty="0">
                <a:cs typeface="Arial Narrow" panose="020B0606020202030204" pitchFamily="34" charset="0"/>
              </a:rPr>
              <a:t>What is covered for diabetic supplies?</a:t>
            </a:r>
          </a:p>
          <a:p>
            <a:pPr marL="342900" indent="-342900">
              <a:buFont typeface="Arial" panose="020B0604020202020204" pitchFamily="34" charset="0"/>
              <a:buChar char="•"/>
            </a:pPr>
            <a:r>
              <a:rPr lang="en-US" altLang="en-US" sz="2000" dirty="0">
                <a:cs typeface="Arial Narrow" panose="020B0606020202030204" pitchFamily="34" charset="0"/>
              </a:rPr>
              <a:t>How to help new </a:t>
            </a:r>
            <a:r>
              <a:rPr lang="en-US" altLang="en-US" sz="2000" dirty="0" err="1">
                <a:cs typeface="Arial Narrow" panose="020B0606020202030204" pitchFamily="34" charset="0"/>
              </a:rPr>
              <a:t>SecureBlue</a:t>
            </a:r>
            <a:r>
              <a:rPr lang="en-US" altLang="en-US" sz="2000" dirty="0">
                <a:cs typeface="Arial Narrow" panose="020B0606020202030204" pitchFamily="34" charset="0"/>
              </a:rPr>
              <a:t>/MSHO members transition between diabetic supplies</a:t>
            </a:r>
          </a:p>
          <a:p>
            <a:pPr marL="342900" indent="-342900">
              <a:buFont typeface="Arial" panose="020B0604020202020204" pitchFamily="34" charset="0"/>
              <a:buChar char="•"/>
            </a:pPr>
            <a:r>
              <a:rPr lang="en-US" altLang="en-US" sz="2000" dirty="0">
                <a:cs typeface="Arial Narrow" panose="020B0606020202030204" pitchFamily="34" charset="0"/>
              </a:rPr>
              <a:t>Medication Therapy Management (MTM) services</a:t>
            </a:r>
          </a:p>
          <a:p>
            <a:pPr marL="956718" lvl="1" indent="-342900"/>
            <a:r>
              <a:rPr lang="en-US" altLang="en-US" sz="1733" dirty="0">
                <a:cs typeface="Arial Narrow" panose="020B0606020202030204" pitchFamily="34" charset="0"/>
              </a:rPr>
              <a:t>Post-hospital discharge services to optimize medications </a:t>
            </a:r>
          </a:p>
          <a:p>
            <a:pPr marL="342900" indent="-342900">
              <a:buFont typeface="Arial" panose="020B0604020202020204" pitchFamily="34" charset="0"/>
              <a:buChar char="•"/>
            </a:pPr>
            <a:r>
              <a:rPr lang="en-US" altLang="en-US" sz="2000" dirty="0">
                <a:cs typeface="Arial Narrow" panose="020B0606020202030204" pitchFamily="34" charset="0"/>
              </a:rPr>
              <a:t>Information on the member experience measures influencing Star Ratings</a:t>
            </a:r>
          </a:p>
          <a:p>
            <a:pPr marL="342900" indent="-342900">
              <a:buFont typeface="Arial" panose="020B0604020202020204" pitchFamily="34" charset="0"/>
              <a:buChar char="•"/>
            </a:pPr>
            <a:r>
              <a:rPr lang="en-US" altLang="en-US" sz="2000" dirty="0">
                <a:cs typeface="Arial Narrow" panose="020B0606020202030204" pitchFamily="34" charset="0"/>
              </a:rPr>
              <a:t>Discussion on the new diabetes Performance Improvement Plan (PIP) for 2024</a:t>
            </a:r>
            <a:br>
              <a:rPr lang="en-US" altLang="en-US" sz="2000" dirty="0">
                <a:cs typeface="Arial Narrow" panose="020B0606020202030204" pitchFamily="34" charset="0"/>
              </a:rPr>
            </a:br>
            <a:endParaRPr lang="en-US" altLang="en-US" sz="2000" dirty="0">
              <a:cs typeface="Arial Narrow" panose="020B0606020202030204" pitchFamily="34" charset="0"/>
            </a:endParaRPr>
          </a:p>
        </p:txBody>
      </p:sp>
      <p:sp>
        <p:nvSpPr>
          <p:cNvPr id="8" name="Title 2">
            <a:extLst>
              <a:ext uri="{FF2B5EF4-FFF2-40B4-BE49-F238E27FC236}">
                <a16:creationId xmlns:a16="http://schemas.microsoft.com/office/drawing/2014/main" id="{9ED9C990-4E55-451E-BF2D-AB4C596ACED6}"/>
              </a:ext>
            </a:extLst>
          </p:cNvPr>
          <p:cNvSpPr>
            <a:spLocks noGrp="1"/>
          </p:cNvSpPr>
          <p:nvPr>
            <p:ph type="title"/>
          </p:nvPr>
        </p:nvSpPr>
        <p:spPr/>
        <p:txBody>
          <a:bodyPr/>
          <a:lstStyle/>
          <a:p>
            <a:pPr>
              <a:defRPr/>
            </a:pPr>
            <a:r>
              <a:rPr lang="en-US" dirty="0">
                <a:ea typeface="ＭＳ Ｐゴシック" charset="0"/>
              </a:rPr>
              <a:t>We heard you!</a:t>
            </a:r>
          </a:p>
        </p:txBody>
      </p:sp>
      <p:sp>
        <p:nvSpPr>
          <p:cNvPr id="26628" name="Slide Number Placeholder 3">
            <a:extLst>
              <a:ext uri="{FF2B5EF4-FFF2-40B4-BE49-F238E27FC236}">
                <a16:creationId xmlns:a16="http://schemas.microsoft.com/office/drawing/2014/main" id="{10DDB0F8-3B63-494E-A05B-E91BC19D89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58EB90-A5A4-48C5-8234-640B4B074944}" type="slidenum">
              <a:rPr lang="en-US" altLang="en-US" smtClean="0">
                <a:solidFill>
                  <a:srgbClr val="7F7F7F"/>
                </a:solidFill>
              </a:rPr>
              <a:pPr/>
              <a:t>2</a:t>
            </a:fld>
            <a:endParaRPr lang="en-US" altLang="en-US">
              <a:solidFill>
                <a:srgbClr val="7F7F7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08C0-3355-444D-BC48-416C52475CF6}"/>
              </a:ext>
            </a:extLst>
          </p:cNvPr>
          <p:cNvSpPr>
            <a:spLocks noGrp="1"/>
          </p:cNvSpPr>
          <p:nvPr>
            <p:ph type="ctrTitle"/>
          </p:nvPr>
        </p:nvSpPr>
        <p:spPr/>
        <p:txBody>
          <a:bodyPr/>
          <a:lstStyle/>
          <a:p>
            <a:r>
              <a:rPr lang="en-US" dirty="0"/>
              <a:t>Diabetes &amp; Depression PIP</a:t>
            </a:r>
          </a:p>
        </p:txBody>
      </p:sp>
      <p:sp>
        <p:nvSpPr>
          <p:cNvPr id="6" name="Text Placeholder 5">
            <a:extLst>
              <a:ext uri="{FF2B5EF4-FFF2-40B4-BE49-F238E27FC236}">
                <a16:creationId xmlns:a16="http://schemas.microsoft.com/office/drawing/2014/main" id="{A8F44EC2-0689-5447-B54C-31F3334E75A6}"/>
              </a:ext>
            </a:extLst>
          </p:cNvPr>
          <p:cNvSpPr>
            <a:spLocks noGrp="1"/>
          </p:cNvSpPr>
          <p:nvPr>
            <p:ph type="body" sz="quarter" idx="14"/>
          </p:nvPr>
        </p:nvSpPr>
        <p:spPr/>
        <p:txBody>
          <a:bodyPr/>
          <a:lstStyle/>
          <a:p>
            <a:r>
              <a:rPr lang="en-US" dirty="0"/>
              <a:t>Performance Improvement Projects (PIPs) 2024-2026</a:t>
            </a:r>
          </a:p>
        </p:txBody>
      </p:sp>
      <p:sp>
        <p:nvSpPr>
          <p:cNvPr id="7" name="Text Placeholder 6">
            <a:extLst>
              <a:ext uri="{FF2B5EF4-FFF2-40B4-BE49-F238E27FC236}">
                <a16:creationId xmlns:a16="http://schemas.microsoft.com/office/drawing/2014/main" id="{00C3D5C1-62ED-1A4D-A691-E342E81529D7}"/>
              </a:ext>
            </a:extLst>
          </p:cNvPr>
          <p:cNvSpPr>
            <a:spLocks noGrp="1"/>
          </p:cNvSpPr>
          <p:nvPr>
            <p:ph type="body" sz="quarter" idx="15"/>
          </p:nvPr>
        </p:nvSpPr>
        <p:spPr>
          <a:xfrm>
            <a:off x="494272" y="4998639"/>
            <a:ext cx="11194305" cy="435303"/>
          </a:xfrm>
        </p:spPr>
        <p:txBody>
          <a:bodyPr/>
          <a:lstStyle/>
          <a:p>
            <a:r>
              <a:rPr lang="en-US" dirty="0"/>
              <a:t>Audrey Hansen, Program Manager, Senior, Healthy Start PIP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a:extLst>
              <a:ext uri="{FF2B5EF4-FFF2-40B4-BE49-F238E27FC236}">
                <a16:creationId xmlns:a16="http://schemas.microsoft.com/office/drawing/2014/main" id="{BFA38297-616D-4AAA-AF48-9472DF2CF52E}"/>
              </a:ext>
            </a:extLst>
          </p:cNvPr>
          <p:cNvSpPr>
            <a:spLocks noGrp="1"/>
          </p:cNvSpPr>
          <p:nvPr>
            <p:ph type="body" sz="quarter" idx="11"/>
          </p:nvPr>
        </p:nvSpPr>
        <p:spPr bwMode="auto">
          <a:xfrm>
            <a:off x="495300" y="1258529"/>
            <a:ext cx="11195051" cy="4765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Narrow" panose="020B0606020202030204" pitchFamily="34" charset="0"/>
              </a:rPr>
              <a:t>Focused on individual plan performance on measures</a:t>
            </a:r>
          </a:p>
        </p:txBody>
      </p:sp>
      <p:sp>
        <p:nvSpPr>
          <p:cNvPr id="3" name="Title 2">
            <a:extLst>
              <a:ext uri="{FF2B5EF4-FFF2-40B4-BE49-F238E27FC236}">
                <a16:creationId xmlns:a16="http://schemas.microsoft.com/office/drawing/2014/main" id="{1AA722CA-EF02-427F-AD19-5CC9EFD46EBC}"/>
              </a:ext>
            </a:extLst>
          </p:cNvPr>
          <p:cNvSpPr>
            <a:spLocks noGrp="1"/>
          </p:cNvSpPr>
          <p:nvPr>
            <p:ph type="title"/>
          </p:nvPr>
        </p:nvSpPr>
        <p:spPr>
          <a:xfrm>
            <a:off x="491067" y="148167"/>
            <a:ext cx="9298517" cy="1022351"/>
          </a:xfrm>
        </p:spPr>
        <p:txBody>
          <a:bodyPr/>
          <a:lstStyle/>
          <a:p>
            <a:pPr>
              <a:defRPr/>
            </a:pPr>
            <a:r>
              <a:rPr lang="en-US" dirty="0">
                <a:ea typeface="ＭＳ Ｐゴシック" charset="0"/>
              </a:rPr>
              <a:t>Current Blue Plus levers to influence identified  barriers </a:t>
            </a:r>
          </a:p>
        </p:txBody>
      </p:sp>
      <p:sp>
        <p:nvSpPr>
          <p:cNvPr id="9" name="Rectangle 8">
            <a:extLst>
              <a:ext uri="{FF2B5EF4-FFF2-40B4-BE49-F238E27FC236}">
                <a16:creationId xmlns:a16="http://schemas.microsoft.com/office/drawing/2014/main" id="{22FDDF28-B50D-4770-8330-122D4CEFA17E}"/>
              </a:ext>
            </a:extLst>
          </p:cNvPr>
          <p:cNvSpPr/>
          <p:nvPr/>
        </p:nvSpPr>
        <p:spPr>
          <a:xfrm>
            <a:off x="491067" y="2667552"/>
            <a:ext cx="3541184" cy="3248532"/>
          </a:xfrm>
          <a:prstGeom prst="rect">
            <a:avLst/>
          </a:prstGeom>
          <a:solidFill>
            <a:schemeClr val="accent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013" name="Text Placeholder 1">
            <a:extLst>
              <a:ext uri="{FF2B5EF4-FFF2-40B4-BE49-F238E27FC236}">
                <a16:creationId xmlns:a16="http://schemas.microsoft.com/office/drawing/2014/main" id="{92FC1647-28E2-4028-AEC9-9B86F93838AC}"/>
              </a:ext>
            </a:extLst>
          </p:cNvPr>
          <p:cNvSpPr txBox="1">
            <a:spLocks/>
          </p:cNvSpPr>
          <p:nvPr/>
        </p:nvSpPr>
        <p:spPr bwMode="auto">
          <a:xfrm>
            <a:off x="884767" y="2850133"/>
            <a:ext cx="2764367" cy="290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lnSpc>
                <a:spcPct val="120000"/>
              </a:lnSpc>
              <a:buFont typeface="Arial" panose="020B0604020202020204" pitchFamily="34" charset="0"/>
              <a:buChar char="•"/>
            </a:pPr>
            <a:r>
              <a:rPr lang="en-US" altLang="en-US" sz="1600" dirty="0">
                <a:solidFill>
                  <a:srgbClr val="003359"/>
                </a:solidFill>
              </a:rPr>
              <a:t>Targeted member outreach regarding gaps in care</a:t>
            </a:r>
          </a:p>
          <a:p>
            <a:pPr marL="342900" indent="-342900">
              <a:lnSpc>
                <a:spcPct val="120000"/>
              </a:lnSpc>
              <a:buFont typeface="Arial" panose="020B0604020202020204" pitchFamily="34" charset="0"/>
              <a:buChar char="•"/>
            </a:pPr>
            <a:r>
              <a:rPr lang="en-US" altLang="en-US" sz="1600" dirty="0">
                <a:solidFill>
                  <a:srgbClr val="003359"/>
                </a:solidFill>
              </a:rPr>
              <a:t>Care Management Program engagement</a:t>
            </a:r>
          </a:p>
          <a:p>
            <a:pPr marL="342900" indent="-342900">
              <a:lnSpc>
                <a:spcPct val="120000"/>
              </a:lnSpc>
              <a:buFont typeface="Arial" panose="020B0604020202020204" pitchFamily="34" charset="0"/>
              <a:buChar char="•"/>
            </a:pPr>
            <a:r>
              <a:rPr lang="en-US" altLang="en-US" sz="1600" dirty="0">
                <a:solidFill>
                  <a:srgbClr val="003359"/>
                </a:solidFill>
              </a:rPr>
              <a:t>Home-delivered meals</a:t>
            </a:r>
          </a:p>
          <a:p>
            <a:pPr marL="342900" indent="-342900">
              <a:lnSpc>
                <a:spcPct val="120000"/>
              </a:lnSpc>
              <a:buFont typeface="Arial" panose="020B0604020202020204" pitchFamily="34" charset="0"/>
              <a:buChar char="•"/>
            </a:pPr>
            <a:r>
              <a:rPr lang="en-US" altLang="en-US" sz="1600" dirty="0">
                <a:solidFill>
                  <a:srgbClr val="003359"/>
                </a:solidFill>
              </a:rPr>
              <a:t>In-home test kits</a:t>
            </a:r>
          </a:p>
          <a:p>
            <a:pPr marL="342900" indent="-342900">
              <a:lnSpc>
                <a:spcPct val="120000"/>
              </a:lnSpc>
              <a:buFont typeface="Arial" panose="020B0604020202020204" pitchFamily="34" charset="0"/>
              <a:buChar char="•"/>
            </a:pPr>
            <a:r>
              <a:rPr lang="en-US" altLang="en-US" sz="1600" dirty="0">
                <a:solidFill>
                  <a:srgbClr val="003359"/>
                </a:solidFill>
              </a:rPr>
              <a:t>MTM (medication therapy management)</a:t>
            </a:r>
          </a:p>
          <a:p>
            <a:pPr>
              <a:lnSpc>
                <a:spcPct val="120000"/>
              </a:lnSpc>
              <a:buFont typeface="Arial" panose="020B0604020202020204" pitchFamily="34" charset="0"/>
              <a:buNone/>
            </a:pPr>
            <a:r>
              <a:rPr lang="en-US" altLang="en-US" sz="1600" dirty="0">
                <a:solidFill>
                  <a:srgbClr val="003359"/>
                </a:solidFill>
              </a:rPr>
              <a:t> </a:t>
            </a:r>
          </a:p>
        </p:txBody>
      </p:sp>
      <p:sp>
        <p:nvSpPr>
          <p:cNvPr id="21" name="Rectangle 20">
            <a:extLst>
              <a:ext uri="{FF2B5EF4-FFF2-40B4-BE49-F238E27FC236}">
                <a16:creationId xmlns:a16="http://schemas.microsoft.com/office/drawing/2014/main" id="{0407B4BE-7D0C-4470-A205-55489FEA5633}"/>
              </a:ext>
            </a:extLst>
          </p:cNvPr>
          <p:cNvSpPr/>
          <p:nvPr/>
        </p:nvSpPr>
        <p:spPr>
          <a:xfrm>
            <a:off x="4320118" y="2667552"/>
            <a:ext cx="3541183" cy="3248532"/>
          </a:xfrm>
          <a:prstGeom prst="rect">
            <a:avLst/>
          </a:prstGeom>
          <a:solidFill>
            <a:schemeClr val="accent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2" name="Rectangle 21">
            <a:extLst>
              <a:ext uri="{FF2B5EF4-FFF2-40B4-BE49-F238E27FC236}">
                <a16:creationId xmlns:a16="http://schemas.microsoft.com/office/drawing/2014/main" id="{F28FE3AB-506C-4EB1-8B17-4258C73EF307}"/>
              </a:ext>
            </a:extLst>
          </p:cNvPr>
          <p:cNvSpPr/>
          <p:nvPr/>
        </p:nvSpPr>
        <p:spPr>
          <a:xfrm>
            <a:off x="8149167" y="2659674"/>
            <a:ext cx="3541184" cy="3256410"/>
          </a:xfrm>
          <a:prstGeom prst="rect">
            <a:avLst/>
          </a:prstGeom>
          <a:solidFill>
            <a:schemeClr val="accent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id="{258620EA-6789-4298-B568-A1AA3072BAB8}"/>
              </a:ext>
            </a:extLst>
          </p:cNvPr>
          <p:cNvSpPr/>
          <p:nvPr/>
        </p:nvSpPr>
        <p:spPr>
          <a:xfrm>
            <a:off x="488949" y="1872274"/>
            <a:ext cx="3543300" cy="787400"/>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018" name="Text Placeholder 1">
            <a:extLst>
              <a:ext uri="{FF2B5EF4-FFF2-40B4-BE49-F238E27FC236}">
                <a16:creationId xmlns:a16="http://schemas.microsoft.com/office/drawing/2014/main" id="{997D7657-F473-46B5-A8A0-8A9A5A36733B}"/>
              </a:ext>
            </a:extLst>
          </p:cNvPr>
          <p:cNvSpPr txBox="1">
            <a:spLocks/>
          </p:cNvSpPr>
          <p:nvPr/>
        </p:nvSpPr>
        <p:spPr bwMode="auto">
          <a:xfrm>
            <a:off x="1680952" y="1938867"/>
            <a:ext cx="2368551"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buFont typeface="Arial" panose="020B0604020202020204" pitchFamily="34" charset="0"/>
              <a:buNone/>
            </a:pPr>
            <a:r>
              <a:rPr lang="en-US" altLang="en-US" sz="1600" b="1" dirty="0">
                <a:solidFill>
                  <a:schemeClr val="bg1"/>
                </a:solidFill>
              </a:rPr>
              <a:t>Member Outreach</a:t>
            </a:r>
          </a:p>
        </p:txBody>
      </p:sp>
      <p:sp>
        <p:nvSpPr>
          <p:cNvPr id="43019" name="Text Placeholder 1">
            <a:extLst>
              <a:ext uri="{FF2B5EF4-FFF2-40B4-BE49-F238E27FC236}">
                <a16:creationId xmlns:a16="http://schemas.microsoft.com/office/drawing/2014/main" id="{9988CCB3-E809-4CFC-9D50-21586A8B663A}"/>
              </a:ext>
            </a:extLst>
          </p:cNvPr>
          <p:cNvSpPr txBox="1">
            <a:spLocks/>
          </p:cNvSpPr>
          <p:nvPr/>
        </p:nvSpPr>
        <p:spPr bwMode="auto">
          <a:xfrm>
            <a:off x="4720167" y="2677389"/>
            <a:ext cx="2764367" cy="307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lnSpc>
                <a:spcPct val="120000"/>
              </a:lnSpc>
              <a:buFont typeface="Arial" panose="020B0604020202020204" pitchFamily="34" charset="0"/>
              <a:buChar char="•"/>
            </a:pPr>
            <a:r>
              <a:rPr lang="en-US" altLang="en-US" dirty="0">
                <a:solidFill>
                  <a:srgbClr val="003359"/>
                </a:solidFill>
              </a:rPr>
              <a:t>Use digital platform for referral/connection to SDOH resources </a:t>
            </a:r>
          </a:p>
          <a:p>
            <a:pPr marL="342900" indent="-342900">
              <a:lnSpc>
                <a:spcPct val="120000"/>
              </a:lnSpc>
              <a:buFont typeface="Arial" panose="020B0604020202020204" pitchFamily="34" charset="0"/>
              <a:buChar char="•"/>
            </a:pPr>
            <a:r>
              <a:rPr lang="en-US" altLang="en-US" dirty="0">
                <a:solidFill>
                  <a:srgbClr val="003359"/>
                </a:solidFill>
              </a:rPr>
              <a:t>Care gap in care lists for care coordinators</a:t>
            </a:r>
          </a:p>
        </p:txBody>
      </p:sp>
      <p:sp>
        <p:nvSpPr>
          <p:cNvPr id="28" name="Rectangle 27">
            <a:extLst>
              <a:ext uri="{FF2B5EF4-FFF2-40B4-BE49-F238E27FC236}">
                <a16:creationId xmlns:a16="http://schemas.microsoft.com/office/drawing/2014/main" id="{26454D27-EA4A-4708-8966-BE7D28D2566E}"/>
              </a:ext>
            </a:extLst>
          </p:cNvPr>
          <p:cNvSpPr/>
          <p:nvPr/>
        </p:nvSpPr>
        <p:spPr>
          <a:xfrm>
            <a:off x="4318000" y="1885210"/>
            <a:ext cx="3543300" cy="78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021" name="Text Placeholder 1">
            <a:extLst>
              <a:ext uri="{FF2B5EF4-FFF2-40B4-BE49-F238E27FC236}">
                <a16:creationId xmlns:a16="http://schemas.microsoft.com/office/drawing/2014/main" id="{F4128F9C-E9AE-4B24-A3AA-5070EF983C88}"/>
              </a:ext>
            </a:extLst>
          </p:cNvPr>
          <p:cNvSpPr txBox="1">
            <a:spLocks/>
          </p:cNvSpPr>
          <p:nvPr/>
        </p:nvSpPr>
        <p:spPr bwMode="auto">
          <a:xfrm>
            <a:off x="5350509" y="1982165"/>
            <a:ext cx="2368551"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buFont typeface="Arial" panose="020B0604020202020204" pitchFamily="34" charset="0"/>
              <a:buNone/>
            </a:pPr>
            <a:r>
              <a:rPr lang="en-US" altLang="en-US" sz="1600" b="1" dirty="0">
                <a:solidFill>
                  <a:schemeClr val="bg1"/>
                </a:solidFill>
              </a:rPr>
              <a:t>Community Partnership</a:t>
            </a:r>
          </a:p>
        </p:txBody>
      </p:sp>
      <p:sp>
        <p:nvSpPr>
          <p:cNvPr id="32" name="Rectangle 31">
            <a:extLst>
              <a:ext uri="{FF2B5EF4-FFF2-40B4-BE49-F238E27FC236}">
                <a16:creationId xmlns:a16="http://schemas.microsoft.com/office/drawing/2014/main" id="{DBB516F2-F38A-4826-9814-AF4B90FA4DA7}"/>
              </a:ext>
            </a:extLst>
          </p:cNvPr>
          <p:cNvSpPr/>
          <p:nvPr/>
        </p:nvSpPr>
        <p:spPr>
          <a:xfrm>
            <a:off x="8153402" y="1872274"/>
            <a:ext cx="3543300" cy="787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023" name="Text Placeholder 1">
            <a:extLst>
              <a:ext uri="{FF2B5EF4-FFF2-40B4-BE49-F238E27FC236}">
                <a16:creationId xmlns:a16="http://schemas.microsoft.com/office/drawing/2014/main" id="{5252C762-2C48-4B50-8F99-448E31CDB1EF}"/>
              </a:ext>
            </a:extLst>
          </p:cNvPr>
          <p:cNvSpPr txBox="1">
            <a:spLocks/>
          </p:cNvSpPr>
          <p:nvPr/>
        </p:nvSpPr>
        <p:spPr bwMode="auto">
          <a:xfrm>
            <a:off x="9226229" y="1971188"/>
            <a:ext cx="2368551" cy="5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buFont typeface="Arial" panose="020B0604020202020204" pitchFamily="34" charset="0"/>
              <a:buNone/>
            </a:pPr>
            <a:r>
              <a:rPr lang="en-US" altLang="en-US" sz="1600" b="1" dirty="0">
                <a:solidFill>
                  <a:schemeClr val="bg1"/>
                </a:solidFill>
              </a:rPr>
              <a:t>Provider Partnership </a:t>
            </a:r>
          </a:p>
        </p:txBody>
      </p:sp>
      <p:sp>
        <p:nvSpPr>
          <p:cNvPr id="43024" name="Text Placeholder 1">
            <a:extLst>
              <a:ext uri="{FF2B5EF4-FFF2-40B4-BE49-F238E27FC236}">
                <a16:creationId xmlns:a16="http://schemas.microsoft.com/office/drawing/2014/main" id="{8F231250-D85B-4A97-ACB3-2E8914F49876}"/>
              </a:ext>
            </a:extLst>
          </p:cNvPr>
          <p:cNvSpPr txBox="1">
            <a:spLocks/>
          </p:cNvSpPr>
          <p:nvPr/>
        </p:nvSpPr>
        <p:spPr bwMode="auto">
          <a:xfrm>
            <a:off x="8538634" y="2666433"/>
            <a:ext cx="2764367" cy="308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lnSpc>
                <a:spcPct val="120000"/>
              </a:lnSpc>
              <a:buFont typeface="Arial" panose="020B0604020202020204" pitchFamily="34" charset="0"/>
              <a:buChar char="•"/>
            </a:pPr>
            <a:r>
              <a:rPr lang="en-US" altLang="en-US" sz="1867" dirty="0">
                <a:solidFill>
                  <a:srgbClr val="003359"/>
                </a:solidFill>
              </a:rPr>
              <a:t>Identify and engage high risk members in case management</a:t>
            </a:r>
          </a:p>
          <a:p>
            <a:pPr marL="342900" indent="-342900">
              <a:lnSpc>
                <a:spcPct val="120000"/>
              </a:lnSpc>
              <a:buFont typeface="Arial" panose="020B0604020202020204" pitchFamily="34" charset="0"/>
              <a:buChar char="•"/>
            </a:pPr>
            <a:r>
              <a:rPr lang="en-US" altLang="en-US" sz="1867" dirty="0">
                <a:solidFill>
                  <a:srgbClr val="003359"/>
                </a:solidFill>
              </a:rPr>
              <a:t>Care coordinator annual trainings</a:t>
            </a:r>
          </a:p>
          <a:p>
            <a:pPr marL="342900" indent="-342900">
              <a:lnSpc>
                <a:spcPct val="120000"/>
              </a:lnSpc>
              <a:buFont typeface="Arial" panose="020B0604020202020204" pitchFamily="34" charset="0"/>
              <a:buChar char="•"/>
            </a:pPr>
            <a:r>
              <a:rPr lang="en-US" altLang="en-US" sz="1867" dirty="0">
                <a:solidFill>
                  <a:srgbClr val="003359"/>
                </a:solidFill>
              </a:rPr>
              <a:t>Value Based Care Contracting</a:t>
            </a:r>
          </a:p>
        </p:txBody>
      </p:sp>
      <p:sp>
        <p:nvSpPr>
          <p:cNvPr id="43027" name="Slide Number Placeholder 3">
            <a:extLst>
              <a:ext uri="{FF2B5EF4-FFF2-40B4-BE49-F238E27FC236}">
                <a16:creationId xmlns:a16="http://schemas.microsoft.com/office/drawing/2014/main" id="{4024D14C-4630-49A0-9EE1-BCBC54E98F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F9F6A2-DF38-4E37-8B5B-A60951306582}" type="slidenum">
              <a:rPr lang="en-US" altLang="en-US" smtClean="0">
                <a:solidFill>
                  <a:srgbClr val="7F7F7F"/>
                </a:solidFill>
              </a:rPr>
              <a:pPr/>
              <a:t>21</a:t>
            </a:fld>
            <a:endParaRPr lang="en-US" altLang="en-US" dirty="0">
              <a:solidFill>
                <a:srgbClr val="7F7F7F"/>
              </a:solidFill>
            </a:endParaRPr>
          </a:p>
        </p:txBody>
      </p:sp>
      <p:grpSp>
        <p:nvGrpSpPr>
          <p:cNvPr id="20" name="Group 19">
            <a:extLst>
              <a:ext uri="{FF2B5EF4-FFF2-40B4-BE49-F238E27FC236}">
                <a16:creationId xmlns:a16="http://schemas.microsoft.com/office/drawing/2014/main" id="{BCDF2180-0647-FF4B-8C07-5003273F0611}"/>
              </a:ext>
            </a:extLst>
          </p:cNvPr>
          <p:cNvGrpSpPr>
            <a:grpSpLocks noChangeAspect="1"/>
          </p:cNvGrpSpPr>
          <p:nvPr/>
        </p:nvGrpSpPr>
        <p:grpSpPr>
          <a:xfrm>
            <a:off x="4540888" y="2004383"/>
            <a:ext cx="615315" cy="615315"/>
            <a:chOff x="8307595" y="1730429"/>
            <a:chExt cx="969264" cy="969264"/>
          </a:xfrm>
        </p:grpSpPr>
        <p:sp>
          <p:nvSpPr>
            <p:cNvPr id="24" name="Oval 23">
              <a:extLst>
                <a:ext uri="{FF2B5EF4-FFF2-40B4-BE49-F238E27FC236}">
                  <a16:creationId xmlns:a16="http://schemas.microsoft.com/office/drawing/2014/main" id="{E30A38EF-B911-1A42-8749-391DA6ED2438}"/>
                </a:ext>
              </a:extLst>
            </p:cNvPr>
            <p:cNvSpPr>
              <a:spLocks noChangeAspect="1"/>
            </p:cNvSpPr>
            <p:nvPr/>
          </p:nvSpPr>
          <p:spPr>
            <a:xfrm>
              <a:off x="8307595" y="1730429"/>
              <a:ext cx="969264" cy="969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2F92"/>
                </a:solidFill>
              </a:endParaRPr>
            </a:p>
          </p:txBody>
        </p:sp>
        <p:pic>
          <p:nvPicPr>
            <p:cNvPr id="25" name="Graphic 24" descr="Users outline">
              <a:extLst>
                <a:ext uri="{FF2B5EF4-FFF2-40B4-BE49-F238E27FC236}">
                  <a16:creationId xmlns:a16="http://schemas.microsoft.com/office/drawing/2014/main" id="{4EA95090-15A3-F144-AAD0-9A307408B46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37615" y="1821306"/>
              <a:ext cx="722376" cy="722376"/>
            </a:xfrm>
            <a:prstGeom prst="rect">
              <a:avLst/>
            </a:prstGeom>
          </p:spPr>
        </p:pic>
      </p:grpSp>
      <p:grpSp>
        <p:nvGrpSpPr>
          <p:cNvPr id="30" name="Group 29">
            <a:extLst>
              <a:ext uri="{FF2B5EF4-FFF2-40B4-BE49-F238E27FC236}">
                <a16:creationId xmlns:a16="http://schemas.microsoft.com/office/drawing/2014/main" id="{690C5259-36FF-4040-99CF-CEEFAC346BAB}"/>
              </a:ext>
            </a:extLst>
          </p:cNvPr>
          <p:cNvGrpSpPr>
            <a:grpSpLocks noChangeAspect="1"/>
          </p:cNvGrpSpPr>
          <p:nvPr/>
        </p:nvGrpSpPr>
        <p:grpSpPr>
          <a:xfrm>
            <a:off x="8299448" y="1957918"/>
            <a:ext cx="609600" cy="609600"/>
            <a:chOff x="5762515" y="5542864"/>
            <a:chExt cx="969264" cy="969264"/>
          </a:xfrm>
        </p:grpSpPr>
        <p:sp>
          <p:nvSpPr>
            <p:cNvPr id="31" name="Oval 30">
              <a:extLst>
                <a:ext uri="{FF2B5EF4-FFF2-40B4-BE49-F238E27FC236}">
                  <a16:creationId xmlns:a16="http://schemas.microsoft.com/office/drawing/2014/main" id="{32947FBA-589F-A94F-BBCD-4262A2296750}"/>
                </a:ext>
              </a:extLst>
            </p:cNvPr>
            <p:cNvSpPr>
              <a:spLocks noChangeAspect="1"/>
            </p:cNvSpPr>
            <p:nvPr/>
          </p:nvSpPr>
          <p:spPr>
            <a:xfrm>
              <a:off x="5762515" y="5542864"/>
              <a:ext cx="969264" cy="969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2F92"/>
                </a:solidFill>
              </a:endParaRPr>
            </a:p>
          </p:txBody>
        </p:sp>
        <p:pic>
          <p:nvPicPr>
            <p:cNvPr id="33" name="Graphic 32" descr="Stethoscope with solid fill">
              <a:extLst>
                <a:ext uri="{FF2B5EF4-FFF2-40B4-BE49-F238E27FC236}">
                  <a16:creationId xmlns:a16="http://schemas.microsoft.com/office/drawing/2014/main" id="{83C3BD5A-C80A-484D-A2EC-AA1E1EBFBB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866146" y="5633796"/>
              <a:ext cx="787400" cy="787400"/>
            </a:xfrm>
            <a:prstGeom prst="rect">
              <a:avLst/>
            </a:prstGeom>
          </p:spPr>
        </p:pic>
      </p:grpSp>
      <p:sp>
        <p:nvSpPr>
          <p:cNvPr id="6" name="Oval 5">
            <a:extLst>
              <a:ext uri="{FF2B5EF4-FFF2-40B4-BE49-F238E27FC236}">
                <a16:creationId xmlns:a16="http://schemas.microsoft.com/office/drawing/2014/main" id="{5E1F8FB0-6D5F-7A15-1123-FF603CE6DE18}"/>
              </a:ext>
            </a:extLst>
          </p:cNvPr>
          <p:cNvSpPr>
            <a:spLocks noChangeAspect="1"/>
          </p:cNvSpPr>
          <p:nvPr/>
        </p:nvSpPr>
        <p:spPr>
          <a:xfrm>
            <a:off x="616756" y="1988211"/>
            <a:ext cx="615315" cy="615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2F92"/>
              </a:solidFill>
            </a:endParaRPr>
          </a:p>
        </p:txBody>
      </p:sp>
      <p:pic>
        <p:nvPicPr>
          <p:cNvPr id="4" name="Graphic 3" descr="Open hand outline">
            <a:extLst>
              <a:ext uri="{FF2B5EF4-FFF2-40B4-BE49-F238E27FC236}">
                <a16:creationId xmlns:a16="http://schemas.microsoft.com/office/drawing/2014/main" id="{F41C2997-7BF5-C675-BA3C-536A3A3C71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654" y="2051281"/>
            <a:ext cx="521518" cy="52151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C54C6B-5B5B-80E2-E86D-D5A54258F854}"/>
              </a:ext>
            </a:extLst>
          </p:cNvPr>
          <p:cNvSpPr>
            <a:spLocks noGrp="1"/>
          </p:cNvSpPr>
          <p:nvPr>
            <p:ph type="body" sz="quarter" idx="11"/>
          </p:nvPr>
        </p:nvSpPr>
        <p:spPr>
          <a:xfrm>
            <a:off x="495244" y="1682496"/>
            <a:ext cx="5168137" cy="4152515"/>
          </a:xfrm>
        </p:spPr>
        <p:txBody>
          <a:bodyPr/>
          <a:lstStyle/>
          <a:p>
            <a:pPr algn="ctr">
              <a:lnSpc>
                <a:spcPct val="120000"/>
              </a:lnSpc>
              <a:buFont typeface="Arial" panose="020B0604020202020204" pitchFamily="34" charset="0"/>
              <a:buNone/>
            </a:pPr>
            <a:r>
              <a:rPr lang="en-US" altLang="en-US" sz="1800" b="1" dirty="0">
                <a:solidFill>
                  <a:srgbClr val="003359"/>
                </a:solidFill>
              </a:rPr>
              <a:t>Diabetes &amp; Depression</a:t>
            </a:r>
          </a:p>
          <a:p>
            <a:pPr algn="ctr">
              <a:lnSpc>
                <a:spcPct val="120000"/>
              </a:lnSpc>
              <a:buFont typeface="Arial" panose="020B0604020202020204" pitchFamily="34" charset="0"/>
              <a:buNone/>
            </a:pPr>
            <a:r>
              <a:rPr lang="en-US" altLang="en-US" sz="1800" u="sng" dirty="0">
                <a:solidFill>
                  <a:srgbClr val="003359"/>
                </a:solidFill>
              </a:rPr>
              <a:t>MSHO/MSC+ Members</a:t>
            </a:r>
          </a:p>
          <a:p>
            <a:pPr algn="ctr">
              <a:lnSpc>
                <a:spcPct val="120000"/>
              </a:lnSpc>
              <a:buFont typeface="Arial" panose="020B0604020202020204" pitchFamily="34" charset="0"/>
              <a:buNone/>
            </a:pPr>
            <a:endParaRPr lang="en-US" altLang="en-US" sz="1800" u="sng" dirty="0">
              <a:solidFill>
                <a:srgbClr val="003359"/>
              </a:solidFill>
            </a:endParaRPr>
          </a:p>
          <a:p>
            <a:pPr marL="0" indent="0">
              <a:buNone/>
            </a:pPr>
            <a:r>
              <a:rPr lang="en-US" altLang="en-US" sz="1600" b="1" dirty="0">
                <a:solidFill>
                  <a:srgbClr val="003359"/>
                </a:solidFill>
              </a:rPr>
              <a:t>Goal</a:t>
            </a:r>
            <a:r>
              <a:rPr lang="en-US" altLang="en-US" sz="1600" dirty="0">
                <a:solidFill>
                  <a:srgbClr val="003359"/>
                </a:solidFill>
              </a:rPr>
              <a:t>: Improve the racial and ethnic disparity gaps in members with diabetes and depression, for controlling high blood pressure in diabetes and HbA1c in control with year over year improvement in performance.</a:t>
            </a:r>
          </a:p>
          <a:p>
            <a:pPr marL="0" indent="0">
              <a:buNone/>
            </a:pPr>
            <a:endParaRPr lang="en-US" altLang="en-US" sz="1600" dirty="0">
              <a:solidFill>
                <a:srgbClr val="003359"/>
              </a:solidFill>
            </a:endParaRPr>
          </a:p>
          <a:p>
            <a:pPr marL="0" indent="0">
              <a:lnSpc>
                <a:spcPct val="120000"/>
              </a:lnSpc>
              <a:buNone/>
            </a:pPr>
            <a:r>
              <a:rPr lang="en-US" sz="1600" b="1" dirty="0"/>
              <a:t>Outcome Measures</a:t>
            </a:r>
            <a:r>
              <a:rPr lang="en-US" sz="1600" dirty="0"/>
              <a:t>:</a:t>
            </a:r>
          </a:p>
          <a:p>
            <a:pPr>
              <a:lnSpc>
                <a:spcPct val="120000"/>
              </a:lnSpc>
              <a:buFont typeface="Arial" panose="020B0604020202020204" pitchFamily="34" charset="0"/>
              <a:buChar char="•"/>
            </a:pPr>
            <a:r>
              <a:rPr lang="en-US" altLang="en-US" sz="1600" dirty="0">
                <a:solidFill>
                  <a:srgbClr val="003359"/>
                </a:solidFill>
              </a:rPr>
              <a:t>Blood pressure control - patients with diabetes (BPD)</a:t>
            </a:r>
          </a:p>
          <a:p>
            <a:pPr>
              <a:lnSpc>
                <a:spcPct val="120000"/>
              </a:lnSpc>
              <a:buFont typeface="Arial" panose="020B0604020202020204" pitchFamily="34" charset="0"/>
              <a:buChar char="•"/>
            </a:pPr>
            <a:r>
              <a:rPr lang="en-US" altLang="en-US" sz="1600" dirty="0">
                <a:solidFill>
                  <a:srgbClr val="003359"/>
                </a:solidFill>
              </a:rPr>
              <a:t>Hemoglobin A1c control - patients with diabetes (HBD)</a:t>
            </a:r>
          </a:p>
          <a:p>
            <a:pPr>
              <a:lnSpc>
                <a:spcPct val="120000"/>
              </a:lnSpc>
            </a:pPr>
            <a:r>
              <a:rPr lang="en-US" sz="1600" b="1" dirty="0">
                <a:solidFill>
                  <a:schemeClr val="tx1"/>
                </a:solidFill>
                <a:cs typeface="+mn-cs"/>
              </a:rPr>
              <a:t>NEW Community Informed Measures </a:t>
            </a:r>
          </a:p>
          <a:p>
            <a:pPr marL="0" indent="0">
              <a:lnSpc>
                <a:spcPct val="120000"/>
              </a:lnSpc>
              <a:buNone/>
            </a:pPr>
            <a:endParaRPr lang="en-US" altLang="en-US" sz="1600" dirty="0">
              <a:solidFill>
                <a:srgbClr val="003359"/>
              </a:solidFill>
            </a:endParaRPr>
          </a:p>
          <a:p>
            <a:endParaRPr lang="en-US" sz="1800" dirty="0"/>
          </a:p>
        </p:txBody>
      </p:sp>
      <p:sp>
        <p:nvSpPr>
          <p:cNvPr id="3" name="Title 2">
            <a:extLst>
              <a:ext uri="{FF2B5EF4-FFF2-40B4-BE49-F238E27FC236}">
                <a16:creationId xmlns:a16="http://schemas.microsoft.com/office/drawing/2014/main" id="{486B5FA7-AC86-456B-89DE-E608CCDA1CCC}"/>
              </a:ext>
            </a:extLst>
          </p:cNvPr>
          <p:cNvSpPr>
            <a:spLocks noGrp="1"/>
          </p:cNvSpPr>
          <p:nvPr>
            <p:ph type="title"/>
          </p:nvPr>
        </p:nvSpPr>
        <p:spPr>
          <a:xfrm>
            <a:off x="491612" y="148513"/>
            <a:ext cx="9298933" cy="1021427"/>
          </a:xfrm>
        </p:spPr>
        <p:txBody>
          <a:bodyPr/>
          <a:lstStyle/>
          <a:p>
            <a:r>
              <a:rPr lang="en-US" dirty="0"/>
              <a:t>Planning for New pip projects – </a:t>
            </a:r>
            <a:br>
              <a:rPr lang="en-US" dirty="0"/>
            </a:br>
            <a:r>
              <a:rPr lang="en-US" dirty="0"/>
              <a:t>from 2024 - 2026</a:t>
            </a:r>
          </a:p>
        </p:txBody>
      </p:sp>
      <p:sp>
        <p:nvSpPr>
          <p:cNvPr id="40970" name="Slide Number Placeholder 3">
            <a:extLst>
              <a:ext uri="{FF2B5EF4-FFF2-40B4-BE49-F238E27FC236}">
                <a16:creationId xmlns:a16="http://schemas.microsoft.com/office/drawing/2014/main" id="{655BB07C-F8EB-437F-AF4F-93B5148C4CBB}"/>
              </a:ext>
            </a:extLst>
          </p:cNvPr>
          <p:cNvSpPr>
            <a:spLocks noGrp="1"/>
          </p:cNvSpPr>
          <p:nvPr>
            <p:ph type="sldNum" sz="quarter" idx="12"/>
          </p:nvPr>
        </p:nvSpPr>
        <p:spPr bwMode="auto">
          <a:xfrm>
            <a:off x="8845551" y="6466417"/>
            <a:ext cx="2844800" cy="186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C0B7454-5451-4FBD-BAC3-F39D4B4D78DC}" type="slidenum">
              <a:rPr lang="en-US" altLang="en-US" smtClean="0"/>
              <a:pPr/>
              <a:t>22</a:t>
            </a:fld>
            <a:endParaRPr lang="en-US" altLang="en-US"/>
          </a:p>
        </p:txBody>
      </p:sp>
      <p:sp>
        <p:nvSpPr>
          <p:cNvPr id="12" name="Rectangle 11">
            <a:extLst>
              <a:ext uri="{FF2B5EF4-FFF2-40B4-BE49-F238E27FC236}">
                <a16:creationId xmlns:a16="http://schemas.microsoft.com/office/drawing/2014/main" id="{CC9636D0-CF16-48EE-AF49-B2E1F877520F}"/>
              </a:ext>
            </a:extLst>
          </p:cNvPr>
          <p:cNvSpPr/>
          <p:nvPr/>
        </p:nvSpPr>
        <p:spPr>
          <a:xfrm>
            <a:off x="6223000" y="1682496"/>
            <a:ext cx="5384800" cy="4134106"/>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1BC10891-5D64-4687-9DA3-D8E8068C68C2}"/>
              </a:ext>
            </a:extLst>
          </p:cNvPr>
          <p:cNvSpPr/>
          <p:nvPr/>
        </p:nvSpPr>
        <p:spPr>
          <a:xfrm>
            <a:off x="493184" y="1682496"/>
            <a:ext cx="5382683" cy="4134106"/>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0969" name="Text Placeholder 1">
            <a:extLst>
              <a:ext uri="{FF2B5EF4-FFF2-40B4-BE49-F238E27FC236}">
                <a16:creationId xmlns:a16="http://schemas.microsoft.com/office/drawing/2014/main" id="{3E10F32B-3314-41AA-8873-CDFA644C4611}"/>
              </a:ext>
            </a:extLst>
          </p:cNvPr>
          <p:cNvSpPr txBox="1">
            <a:spLocks/>
          </p:cNvSpPr>
          <p:nvPr/>
        </p:nvSpPr>
        <p:spPr bwMode="auto">
          <a:xfrm>
            <a:off x="6223000" y="1682496"/>
            <a:ext cx="5382683" cy="41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pPr>
            <a:r>
              <a:rPr lang="en-US" altLang="en-US" sz="1600" b="1" dirty="0">
                <a:solidFill>
                  <a:srgbClr val="003359"/>
                </a:solidFill>
              </a:rPr>
              <a:t>Initiatives/Interventions:</a:t>
            </a:r>
          </a:p>
          <a:p>
            <a:pPr>
              <a:lnSpc>
                <a:spcPct val="120000"/>
              </a:lnSpc>
            </a:pPr>
            <a:r>
              <a:rPr lang="en-US" altLang="en-US" sz="1600" b="1" dirty="0">
                <a:solidFill>
                  <a:srgbClr val="003359"/>
                </a:solidFill>
              </a:rPr>
              <a:t>To Continue</a:t>
            </a:r>
            <a:r>
              <a:rPr lang="en-US" altLang="en-US" sz="1600" dirty="0">
                <a:solidFill>
                  <a:srgbClr val="003359"/>
                </a:solidFill>
              </a:rPr>
              <a:t> (with added focus on members with both Diabetes and Depression) </a:t>
            </a:r>
          </a:p>
          <a:p>
            <a:pPr marL="571500" indent="-285750">
              <a:lnSpc>
                <a:spcPct val="120000"/>
              </a:lnSpc>
              <a:buFont typeface="Arial" panose="020B0604020202020204" pitchFamily="34" charset="0"/>
              <a:buChar char="•"/>
            </a:pPr>
            <a:r>
              <a:rPr lang="en-US" altLang="en-US" sz="1600" dirty="0">
                <a:solidFill>
                  <a:srgbClr val="003359"/>
                </a:solidFill>
              </a:rPr>
              <a:t>Member outreach and communication</a:t>
            </a:r>
          </a:p>
          <a:p>
            <a:pPr marL="571500" indent="-285750">
              <a:lnSpc>
                <a:spcPct val="120000"/>
              </a:lnSpc>
              <a:buFont typeface="Arial" panose="020B0604020202020204" pitchFamily="34" charset="0"/>
              <a:buChar char="•"/>
            </a:pPr>
            <a:r>
              <a:rPr lang="en-US" altLang="en-US" sz="1600" dirty="0">
                <a:solidFill>
                  <a:srgbClr val="003359"/>
                </a:solidFill>
              </a:rPr>
              <a:t>Care coordination education/training and sharing member gap lists </a:t>
            </a:r>
          </a:p>
          <a:p>
            <a:pPr marL="571500" indent="-285750">
              <a:lnSpc>
                <a:spcPct val="120000"/>
              </a:lnSpc>
              <a:buFont typeface="Arial" panose="020B0604020202020204" pitchFamily="34" charset="0"/>
              <a:buChar char="•"/>
            </a:pPr>
            <a:r>
              <a:rPr lang="en-US" altLang="en-US" sz="1600" dirty="0">
                <a:solidFill>
                  <a:srgbClr val="003359"/>
                </a:solidFill>
              </a:rPr>
              <a:t>Member assessments, care management, MTM services </a:t>
            </a:r>
          </a:p>
          <a:p>
            <a:pPr marL="571500" indent="-285750">
              <a:lnSpc>
                <a:spcPct val="120000"/>
              </a:lnSpc>
              <a:buFont typeface="Arial" panose="020B0604020202020204" pitchFamily="34" charset="0"/>
              <a:buChar char="•"/>
            </a:pPr>
            <a:r>
              <a:rPr lang="en-US" altLang="en-US" sz="1600" dirty="0">
                <a:solidFill>
                  <a:srgbClr val="003359"/>
                </a:solidFill>
              </a:rPr>
              <a:t>Value based care contract </a:t>
            </a:r>
          </a:p>
          <a:p>
            <a:pPr>
              <a:lnSpc>
                <a:spcPct val="120000"/>
              </a:lnSpc>
            </a:pPr>
            <a:r>
              <a:rPr lang="en-US" altLang="en-US" sz="1600" b="1" dirty="0">
                <a:solidFill>
                  <a:srgbClr val="003359"/>
                </a:solidFill>
              </a:rPr>
              <a:t>NEW</a:t>
            </a:r>
          </a:p>
          <a:p>
            <a:pPr marL="571500" indent="-285750">
              <a:lnSpc>
                <a:spcPct val="120000"/>
              </a:lnSpc>
              <a:buFont typeface="Arial" panose="020B0604020202020204" pitchFamily="34" charset="0"/>
              <a:buChar char="•"/>
            </a:pPr>
            <a:r>
              <a:rPr lang="en-US" altLang="en-US" sz="1600" dirty="0">
                <a:solidFill>
                  <a:srgbClr val="003359"/>
                </a:solidFill>
              </a:rPr>
              <a:t>Community Partnerships to focus on Diabetes and depression (Hue-Man, NAMI, MACMHP)</a:t>
            </a:r>
          </a:p>
          <a:p>
            <a:pPr marL="571500" indent="-285750">
              <a:lnSpc>
                <a:spcPct val="120000"/>
              </a:lnSpc>
              <a:buFont typeface="Arial" panose="020B0604020202020204" pitchFamily="34" charset="0"/>
              <a:buChar char="•"/>
            </a:pPr>
            <a:r>
              <a:rPr lang="en-US" altLang="en-US" sz="1600" dirty="0">
                <a:solidFill>
                  <a:srgbClr val="003359"/>
                </a:solidFill>
              </a:rPr>
              <a:t>Medical Management process is currently being redesigned</a:t>
            </a:r>
          </a:p>
          <a:p>
            <a:pPr>
              <a:lnSpc>
                <a:spcPct val="120000"/>
              </a:lnSpc>
            </a:pPr>
            <a:endParaRPr lang="en-US" altLang="en-US" sz="1600" dirty="0">
              <a:solidFill>
                <a:srgbClr val="003359"/>
              </a:solidFill>
            </a:endParaRPr>
          </a:p>
          <a:p>
            <a:pPr>
              <a:lnSpc>
                <a:spcPct val="120000"/>
              </a:lnSpc>
            </a:pPr>
            <a:endParaRPr lang="en-US" altLang="en-US" sz="1600" dirty="0">
              <a:solidFill>
                <a:srgbClr val="003359"/>
              </a:solidFill>
            </a:endParaRPr>
          </a:p>
        </p:txBody>
      </p:sp>
      <p:grpSp>
        <p:nvGrpSpPr>
          <p:cNvPr id="19" name="Group 18">
            <a:extLst>
              <a:ext uri="{FF2B5EF4-FFF2-40B4-BE49-F238E27FC236}">
                <a16:creationId xmlns:a16="http://schemas.microsoft.com/office/drawing/2014/main" id="{5EC6140A-3860-6541-9FF8-E46686D98B8A}"/>
              </a:ext>
            </a:extLst>
          </p:cNvPr>
          <p:cNvGrpSpPr/>
          <p:nvPr/>
        </p:nvGrpSpPr>
        <p:grpSpPr>
          <a:xfrm>
            <a:off x="4687503" y="1419432"/>
            <a:ext cx="1082121" cy="1182979"/>
            <a:chOff x="8301536" y="3023115"/>
            <a:chExt cx="969264" cy="969264"/>
          </a:xfrm>
        </p:grpSpPr>
        <p:sp>
          <p:nvSpPr>
            <p:cNvPr id="20" name="Oval 19">
              <a:extLst>
                <a:ext uri="{FF2B5EF4-FFF2-40B4-BE49-F238E27FC236}">
                  <a16:creationId xmlns:a16="http://schemas.microsoft.com/office/drawing/2014/main" id="{5B4BD2DA-3714-D34A-855C-4E50999F09A4}"/>
                </a:ext>
              </a:extLst>
            </p:cNvPr>
            <p:cNvSpPr>
              <a:spLocks noChangeAspect="1"/>
            </p:cNvSpPr>
            <p:nvPr/>
          </p:nvSpPr>
          <p:spPr>
            <a:xfrm>
              <a:off x="8301536" y="3023115"/>
              <a:ext cx="969264" cy="969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2F92"/>
                </a:solidFill>
              </a:endParaRPr>
            </a:p>
          </p:txBody>
        </p:sp>
        <p:pic>
          <p:nvPicPr>
            <p:cNvPr id="21" name="Graphic 20" descr="Care with solid fill">
              <a:extLst>
                <a:ext uri="{FF2B5EF4-FFF2-40B4-BE49-F238E27FC236}">
                  <a16:creationId xmlns:a16="http://schemas.microsoft.com/office/drawing/2014/main" id="{8E3B4D1A-2433-8C40-BFCF-5DC7A3A2B1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95575" y="3040413"/>
              <a:ext cx="786094" cy="786094"/>
            </a:xfrm>
            <a:prstGeom prst="rect">
              <a:avLst/>
            </a:prstGeom>
          </p:spPr>
        </p:pic>
      </p:grpSp>
    </p:spTree>
    <p:extLst>
      <p:ext uri="{BB962C8B-B14F-4D97-AF65-F5344CB8AC3E}">
        <p14:creationId xmlns:p14="http://schemas.microsoft.com/office/powerpoint/2010/main" val="143895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C303D-5BAC-435F-0482-17939C4A14A3}"/>
              </a:ext>
            </a:extLst>
          </p:cNvPr>
          <p:cNvSpPr>
            <a:spLocks noGrp="1"/>
          </p:cNvSpPr>
          <p:nvPr>
            <p:ph type="body" sz="quarter" idx="11"/>
          </p:nvPr>
        </p:nvSpPr>
        <p:spPr>
          <a:xfrm>
            <a:off x="495244" y="1682496"/>
            <a:ext cx="11194219" cy="4152515"/>
          </a:xfrm>
        </p:spPr>
        <p:txBody>
          <a:bodyPr/>
          <a:lstStyle/>
          <a:p>
            <a:pPr marL="342900" indent="-342900">
              <a:buFont typeface="Arial" panose="020B0604020202020204" pitchFamily="34" charset="0"/>
              <a:buChar char="•"/>
            </a:pPr>
            <a:r>
              <a:rPr lang="en-US" dirty="0"/>
              <a:t>What type of webinar education would enhance your ability to serve this population with both diabetes and depression?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your experience, what do you see/hear from this population that are barriers to receiving needed care?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a:t>Our </a:t>
            </a:r>
            <a:r>
              <a:rPr lang="en-US" dirty="0"/>
              <a:t>understanding is that you may not be using a PHQ-9 but that you do conduct a depression screen of some kind to identify members with co-existing conditions, correct?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ABB28DA-3D05-D765-518C-E40D00A7DDF6}"/>
              </a:ext>
            </a:extLst>
          </p:cNvPr>
          <p:cNvSpPr>
            <a:spLocks noGrp="1"/>
          </p:cNvSpPr>
          <p:nvPr>
            <p:ph type="title"/>
          </p:nvPr>
        </p:nvSpPr>
        <p:spPr>
          <a:xfrm>
            <a:off x="491612" y="148513"/>
            <a:ext cx="9298933" cy="1021427"/>
          </a:xfrm>
        </p:spPr>
        <p:txBody>
          <a:bodyPr/>
          <a:lstStyle/>
          <a:p>
            <a:r>
              <a:rPr lang="en-US" dirty="0"/>
              <a:t>Discussion questions </a:t>
            </a:r>
          </a:p>
        </p:txBody>
      </p:sp>
      <p:sp>
        <p:nvSpPr>
          <p:cNvPr id="4" name="Slide Number Placeholder 3">
            <a:extLst>
              <a:ext uri="{FF2B5EF4-FFF2-40B4-BE49-F238E27FC236}">
                <a16:creationId xmlns:a16="http://schemas.microsoft.com/office/drawing/2014/main" id="{B076DDA7-6B32-48F4-32B2-9AE5571609F9}"/>
              </a:ext>
            </a:extLst>
          </p:cNvPr>
          <p:cNvSpPr>
            <a:spLocks noGrp="1"/>
          </p:cNvSpPr>
          <p:nvPr>
            <p:ph type="sldNum" sz="quarter" idx="12"/>
          </p:nvPr>
        </p:nvSpPr>
        <p:spPr>
          <a:xfrm>
            <a:off x="8845551" y="6466417"/>
            <a:ext cx="2844800" cy="186267"/>
          </a:xfrm>
        </p:spPr>
        <p:txBody>
          <a:bodyPr/>
          <a:lstStyle/>
          <a:p>
            <a:fld id="{8056B25C-0DB6-42B2-A6C7-0B2BE5D05A4E}" type="slidenum">
              <a:rPr lang="en-US" altLang="en-US" smtClean="0"/>
              <a:pPr/>
              <a:t>23</a:t>
            </a:fld>
            <a:endParaRPr lang="en-US" altLang="en-US"/>
          </a:p>
        </p:txBody>
      </p:sp>
    </p:spTree>
    <p:extLst>
      <p:ext uri="{BB962C8B-B14F-4D97-AF65-F5344CB8AC3E}">
        <p14:creationId xmlns:p14="http://schemas.microsoft.com/office/powerpoint/2010/main" val="276882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18A0C-706C-197D-BF1E-51985F2C397F}"/>
              </a:ext>
            </a:extLst>
          </p:cNvPr>
          <p:cNvSpPr>
            <a:spLocks noGrp="1"/>
          </p:cNvSpPr>
          <p:nvPr>
            <p:ph type="ctrTitle"/>
          </p:nvPr>
        </p:nvSpPr>
        <p:spPr/>
        <p:txBody>
          <a:bodyPr/>
          <a:lstStyle/>
          <a:p>
            <a:r>
              <a:rPr lang="en-US" dirty="0"/>
              <a:t>Questions?</a:t>
            </a:r>
          </a:p>
        </p:txBody>
      </p:sp>
      <p:sp>
        <p:nvSpPr>
          <p:cNvPr id="7" name="Text Placeholder 6">
            <a:extLst>
              <a:ext uri="{FF2B5EF4-FFF2-40B4-BE49-F238E27FC236}">
                <a16:creationId xmlns:a16="http://schemas.microsoft.com/office/drawing/2014/main" id="{7653E2E2-DAF2-4EE5-BF34-CB79657FA378}"/>
              </a:ext>
            </a:extLst>
          </p:cNvPr>
          <p:cNvSpPr>
            <a:spLocks noGrp="1"/>
          </p:cNvSpPr>
          <p:nvPr>
            <p:ph type="body" sz="quarter" idx="14"/>
          </p:nvPr>
        </p:nvSpPr>
        <p:spPr/>
        <p:txBody>
          <a:bodyPr/>
          <a:lstStyle/>
          <a:p>
            <a:r>
              <a:rPr lang="en-US" sz="2000" dirty="0"/>
              <a:t>Anita Sharma: Anita.Sharma@bluecrossmn.com</a:t>
            </a:r>
          </a:p>
        </p:txBody>
      </p:sp>
      <p:sp>
        <p:nvSpPr>
          <p:cNvPr id="4" name="Slide Number Placeholder 3">
            <a:extLst>
              <a:ext uri="{FF2B5EF4-FFF2-40B4-BE49-F238E27FC236}">
                <a16:creationId xmlns:a16="http://schemas.microsoft.com/office/drawing/2014/main" id="{6A353E9D-87BE-3D3A-9686-E56D9207AFB6}"/>
              </a:ext>
            </a:extLst>
          </p:cNvPr>
          <p:cNvSpPr>
            <a:spLocks noGrp="1"/>
          </p:cNvSpPr>
          <p:nvPr>
            <p:ph type="sldNum" sz="quarter" idx="4294967295"/>
          </p:nvPr>
        </p:nvSpPr>
        <p:spPr>
          <a:xfrm>
            <a:off x="9347200" y="6465888"/>
            <a:ext cx="2844800" cy="187325"/>
          </a:xfrm>
        </p:spPr>
        <p:txBody>
          <a:bodyPr/>
          <a:lstStyle/>
          <a:p>
            <a:pPr>
              <a:defRPr/>
            </a:pPr>
            <a:fld id="{8056B25C-0DB6-42B2-A6C7-0B2BE5D05A4E}" type="slidenum">
              <a:rPr lang="en-US" altLang="en-US" smtClean="0"/>
              <a:pPr>
                <a:defRPr/>
              </a:pPr>
              <a:t>24</a:t>
            </a:fld>
            <a:endParaRPr lang="en-US" altLang="en-US"/>
          </a:p>
        </p:txBody>
      </p:sp>
      <p:sp>
        <p:nvSpPr>
          <p:cNvPr id="9" name="Text Placeholder 6">
            <a:extLst>
              <a:ext uri="{FF2B5EF4-FFF2-40B4-BE49-F238E27FC236}">
                <a16:creationId xmlns:a16="http://schemas.microsoft.com/office/drawing/2014/main" id="{5CEC075B-A364-A227-F43F-DC4EC8B3CD81}"/>
              </a:ext>
            </a:extLst>
          </p:cNvPr>
          <p:cNvSpPr>
            <a:spLocks noGrp="1"/>
          </p:cNvSpPr>
          <p:nvPr>
            <p:ph type="body" sz="quarter" idx="15"/>
          </p:nvPr>
        </p:nvSpPr>
        <p:spPr>
          <a:xfrm>
            <a:off x="493713" y="4370388"/>
            <a:ext cx="11195050" cy="434975"/>
          </a:xfrm>
        </p:spPr>
        <p:txBody>
          <a:bodyPr/>
          <a:lstStyle/>
          <a:p>
            <a:r>
              <a:rPr lang="en-US" sz="2000" dirty="0"/>
              <a:t>Audrey Hansen: </a:t>
            </a:r>
            <a:r>
              <a:rPr lang="en-US" sz="2000" dirty="0">
                <a:hlinkClick r:id="rId2"/>
              </a:rPr>
              <a:t>Audrey.Hansen@bluecrossmn.com</a:t>
            </a:r>
            <a:endParaRPr lang="en-US" sz="2000" dirty="0"/>
          </a:p>
          <a:p>
            <a:endParaRPr lang="en-US" dirty="0"/>
          </a:p>
        </p:txBody>
      </p:sp>
    </p:spTree>
    <p:extLst>
      <p:ext uri="{BB962C8B-B14F-4D97-AF65-F5344CB8AC3E}">
        <p14:creationId xmlns:p14="http://schemas.microsoft.com/office/powerpoint/2010/main" val="214257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7081-A4D0-49D6-8070-40DEE1AF3A01}"/>
              </a:ext>
            </a:extLst>
          </p:cNvPr>
          <p:cNvSpPr>
            <a:spLocks noGrp="1"/>
          </p:cNvSpPr>
          <p:nvPr>
            <p:ph type="title"/>
          </p:nvPr>
        </p:nvSpPr>
        <p:spPr>
          <a:xfrm>
            <a:off x="491613" y="209546"/>
            <a:ext cx="9329721" cy="1005075"/>
          </a:xfrm>
        </p:spPr>
        <p:txBody>
          <a:bodyPr/>
          <a:lstStyle/>
          <a:p>
            <a:r>
              <a:rPr lang="en-US" dirty="0"/>
              <a:t>No </a:t>
            </a:r>
            <a:r>
              <a:rPr lang="en-US"/>
              <a:t>significant changes </a:t>
            </a:r>
            <a:r>
              <a:rPr lang="en-US" dirty="0"/>
              <a:t>in 2024</a:t>
            </a:r>
          </a:p>
        </p:txBody>
      </p:sp>
      <p:sp>
        <p:nvSpPr>
          <p:cNvPr id="3" name="Slide Number Placeholder 2">
            <a:extLst>
              <a:ext uri="{FF2B5EF4-FFF2-40B4-BE49-F238E27FC236}">
                <a16:creationId xmlns:a16="http://schemas.microsoft.com/office/drawing/2014/main" id="{A6C94D13-4F84-41AC-8FA6-92643A6E640E}"/>
              </a:ext>
            </a:extLst>
          </p:cNvPr>
          <p:cNvSpPr>
            <a:spLocks noGrp="1"/>
          </p:cNvSpPr>
          <p:nvPr>
            <p:ph type="sldNum" sz="quarter" idx="17"/>
          </p:nvPr>
        </p:nvSpPr>
        <p:spPr/>
        <p:txBody>
          <a:bodyPr/>
          <a:lstStyle/>
          <a:p>
            <a:pPr>
              <a:defRPr/>
            </a:pPr>
            <a:fld id="{4BFB0AF6-5668-423D-AAC1-8186A683C20D}" type="slidenum">
              <a:rPr lang="en-US" altLang="en-US" smtClean="0"/>
              <a:pPr>
                <a:defRPr/>
              </a:pPr>
              <a:t>3</a:t>
            </a:fld>
            <a:endParaRPr lang="en-US" altLang="en-US"/>
          </a:p>
        </p:txBody>
      </p:sp>
      <p:sp>
        <p:nvSpPr>
          <p:cNvPr id="4" name="Text Placeholder 3">
            <a:extLst>
              <a:ext uri="{FF2B5EF4-FFF2-40B4-BE49-F238E27FC236}">
                <a16:creationId xmlns:a16="http://schemas.microsoft.com/office/drawing/2014/main" id="{BAC03A83-A72A-44F4-BE39-82FFE1364C46}"/>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CCD4CFCC-DC4E-4629-B48D-57CD4F5B326D}"/>
              </a:ext>
            </a:extLst>
          </p:cNvPr>
          <p:cNvSpPr>
            <a:spLocks noGrp="1"/>
          </p:cNvSpPr>
          <p:nvPr>
            <p:ph type="body" sz="quarter" idx="20"/>
          </p:nvPr>
        </p:nvSpPr>
        <p:spPr>
          <a:xfrm>
            <a:off x="488985" y="1392489"/>
            <a:ext cx="11196845" cy="649123"/>
          </a:xfrm>
        </p:spPr>
        <p:txBody>
          <a:bodyPr/>
          <a:lstStyle/>
          <a:p>
            <a:r>
              <a:rPr lang="en-US" altLang="en-US" sz="2400" dirty="0">
                <a:cs typeface="Arial Narrow" panose="020B0606020202030204" pitchFamily="34" charset="0"/>
              </a:rPr>
              <a:t>No significant changes to formulary or networks</a:t>
            </a:r>
          </a:p>
          <a:p>
            <a:endParaRPr lang="en-US" dirty="0"/>
          </a:p>
        </p:txBody>
      </p:sp>
      <p:sp>
        <p:nvSpPr>
          <p:cNvPr id="8" name="Text Placeholder 7">
            <a:extLst>
              <a:ext uri="{FF2B5EF4-FFF2-40B4-BE49-F238E27FC236}">
                <a16:creationId xmlns:a16="http://schemas.microsoft.com/office/drawing/2014/main" id="{C025BEEF-A0DB-4900-8BCA-B394878F5AC3}"/>
              </a:ext>
            </a:extLst>
          </p:cNvPr>
          <p:cNvSpPr>
            <a:spLocks noGrp="1"/>
          </p:cNvSpPr>
          <p:nvPr>
            <p:ph type="body" sz="quarter" idx="21"/>
          </p:nvPr>
        </p:nvSpPr>
        <p:spPr>
          <a:xfrm>
            <a:off x="414701" y="2061528"/>
            <a:ext cx="11194217" cy="3847216"/>
          </a:xfrm>
        </p:spPr>
        <p:txBody>
          <a:bodyPr/>
          <a:lstStyle/>
          <a:p>
            <a:r>
              <a:rPr lang="en-US" dirty="0"/>
              <a:t>Members will get a letter in the fall if any changes to the formulary will affect them - mostly changing tiers or quantity limits or adding prior authorization requirement</a:t>
            </a:r>
          </a:p>
          <a:p>
            <a:endParaRPr lang="en-US" dirty="0"/>
          </a:p>
          <a:p>
            <a:r>
              <a:rPr lang="en-US" dirty="0"/>
              <a:t>If a member needs to request an exception for any reason, this is called a Coverage Determination. This includes exceptions for formulary coverage, tiers, quantity limits, PA denial</a:t>
            </a:r>
          </a:p>
          <a:p>
            <a:endParaRPr lang="en-US" dirty="0"/>
          </a:p>
          <a:p>
            <a:r>
              <a:rPr lang="en-US" dirty="0"/>
              <a:t>	Coverage determinations can be done via phone/fax, US mail or online.  Instructions can be 	found on myprime.com </a:t>
            </a:r>
            <a:r>
              <a:rPr lang="en-US" dirty="0">
                <a:hlinkClick r:id="rId2"/>
              </a:rPr>
              <a:t>here</a:t>
            </a:r>
            <a:r>
              <a:rPr lang="en-US" dirty="0"/>
              <a:t>.</a:t>
            </a:r>
          </a:p>
          <a:p>
            <a:endParaRPr lang="en-US" dirty="0"/>
          </a:p>
          <a:p>
            <a:r>
              <a:rPr lang="en-US" dirty="0"/>
              <a:t>	Link to the online form is </a:t>
            </a:r>
            <a:r>
              <a:rPr lang="en-US" dirty="0">
                <a:hlinkClick r:id="rId3"/>
              </a:rPr>
              <a:t>here</a:t>
            </a:r>
            <a:r>
              <a:rPr lang="en-US" dirty="0"/>
              <a:t>.</a:t>
            </a:r>
          </a:p>
        </p:txBody>
      </p:sp>
    </p:spTree>
    <p:extLst>
      <p:ext uri="{BB962C8B-B14F-4D97-AF65-F5344CB8AC3E}">
        <p14:creationId xmlns:p14="http://schemas.microsoft.com/office/powerpoint/2010/main" val="274729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7A6-A1C0-AAF8-0B35-27D862C5007B}"/>
              </a:ext>
            </a:extLst>
          </p:cNvPr>
          <p:cNvSpPr>
            <a:spLocks noGrp="1"/>
          </p:cNvSpPr>
          <p:nvPr>
            <p:ph type="title"/>
          </p:nvPr>
        </p:nvSpPr>
        <p:spPr/>
        <p:txBody>
          <a:bodyPr/>
          <a:lstStyle/>
          <a:p>
            <a:r>
              <a:rPr lang="en-US" dirty="0"/>
              <a:t>How to find in-network pharmacy</a:t>
            </a:r>
          </a:p>
        </p:txBody>
      </p:sp>
      <p:sp>
        <p:nvSpPr>
          <p:cNvPr id="3" name="Slide Number Placeholder 2">
            <a:extLst>
              <a:ext uri="{FF2B5EF4-FFF2-40B4-BE49-F238E27FC236}">
                <a16:creationId xmlns:a16="http://schemas.microsoft.com/office/drawing/2014/main" id="{43E9C194-9F46-6E09-9B6A-3B8C8DCB6FAD}"/>
              </a:ext>
            </a:extLst>
          </p:cNvPr>
          <p:cNvSpPr>
            <a:spLocks noGrp="1"/>
          </p:cNvSpPr>
          <p:nvPr>
            <p:ph type="sldNum" sz="quarter" idx="17"/>
          </p:nvPr>
        </p:nvSpPr>
        <p:spPr/>
        <p:txBody>
          <a:bodyPr/>
          <a:lstStyle/>
          <a:p>
            <a:pPr>
              <a:defRPr/>
            </a:pPr>
            <a:fld id="{4BFB0AF6-5668-423D-AAC1-8186A683C20D}" type="slidenum">
              <a:rPr lang="en-US" altLang="en-US" smtClean="0"/>
              <a:pPr>
                <a:defRPr/>
              </a:pPr>
              <a:t>4</a:t>
            </a:fld>
            <a:endParaRPr lang="en-US" altLang="en-US"/>
          </a:p>
        </p:txBody>
      </p:sp>
      <p:sp>
        <p:nvSpPr>
          <p:cNvPr id="5" name="Text Placeholder 4">
            <a:extLst>
              <a:ext uri="{FF2B5EF4-FFF2-40B4-BE49-F238E27FC236}">
                <a16:creationId xmlns:a16="http://schemas.microsoft.com/office/drawing/2014/main" id="{17287503-C88C-C4BB-1B94-3A1344309C50}"/>
              </a:ext>
            </a:extLst>
          </p:cNvPr>
          <p:cNvSpPr>
            <a:spLocks noGrp="1"/>
          </p:cNvSpPr>
          <p:nvPr>
            <p:ph type="body" sz="quarter" idx="20"/>
          </p:nvPr>
        </p:nvSpPr>
        <p:spPr>
          <a:xfrm>
            <a:off x="497577" y="1492244"/>
            <a:ext cx="2725125" cy="3481200"/>
          </a:xfrm>
        </p:spPr>
        <p:txBody>
          <a:bodyPr/>
          <a:lstStyle/>
          <a:p>
            <a:r>
              <a:rPr lang="en-US" dirty="0"/>
              <a:t>Myprime.com  </a:t>
            </a:r>
          </a:p>
          <a:p>
            <a:endParaRPr lang="en-US" dirty="0"/>
          </a:p>
          <a:p>
            <a:r>
              <a:rPr lang="en-US" dirty="0"/>
              <a:t>or</a:t>
            </a:r>
          </a:p>
          <a:p>
            <a:endParaRPr lang="en-US" dirty="0"/>
          </a:p>
          <a:p>
            <a:r>
              <a:rPr lang="en-US" dirty="0"/>
              <a:t>Come in from Blue Cross online account (already signed in)</a:t>
            </a:r>
          </a:p>
          <a:p>
            <a:endParaRPr lang="en-US" dirty="0"/>
          </a:p>
        </p:txBody>
      </p:sp>
      <p:grpSp>
        <p:nvGrpSpPr>
          <p:cNvPr id="11" name="Group 10">
            <a:extLst>
              <a:ext uri="{FF2B5EF4-FFF2-40B4-BE49-F238E27FC236}">
                <a16:creationId xmlns:a16="http://schemas.microsoft.com/office/drawing/2014/main" id="{E6B7C569-6939-AF57-5493-21B510CA4680}"/>
              </a:ext>
            </a:extLst>
          </p:cNvPr>
          <p:cNvGrpSpPr/>
          <p:nvPr/>
        </p:nvGrpSpPr>
        <p:grpSpPr>
          <a:xfrm>
            <a:off x="3367670" y="1507054"/>
            <a:ext cx="7201062" cy="4424220"/>
            <a:chOff x="5570483" y="2202437"/>
            <a:chExt cx="5875021" cy="3697490"/>
          </a:xfrm>
        </p:grpSpPr>
        <p:pic>
          <p:nvPicPr>
            <p:cNvPr id="8" name="Picture 7">
              <a:extLst>
                <a:ext uri="{FF2B5EF4-FFF2-40B4-BE49-F238E27FC236}">
                  <a16:creationId xmlns:a16="http://schemas.microsoft.com/office/drawing/2014/main" id="{45C88891-1AAC-348B-AB72-71DE4EAA4D9E}"/>
                </a:ext>
              </a:extLst>
            </p:cNvPr>
            <p:cNvPicPr>
              <a:picLocks noChangeAspect="1"/>
            </p:cNvPicPr>
            <p:nvPr/>
          </p:nvPicPr>
          <p:blipFill>
            <a:blip r:embed="rId2"/>
            <a:stretch>
              <a:fillRect/>
            </a:stretch>
          </p:blipFill>
          <p:spPr>
            <a:xfrm>
              <a:off x="5570483" y="2202437"/>
              <a:ext cx="5875021" cy="3697490"/>
            </a:xfrm>
            <a:prstGeom prst="rect">
              <a:avLst/>
            </a:prstGeom>
          </p:spPr>
        </p:pic>
        <p:sp>
          <p:nvSpPr>
            <p:cNvPr id="9" name="Oval 8">
              <a:extLst>
                <a:ext uri="{FF2B5EF4-FFF2-40B4-BE49-F238E27FC236}">
                  <a16:creationId xmlns:a16="http://schemas.microsoft.com/office/drawing/2014/main" id="{FC4F6149-38D1-2449-4491-0319C876BC96}"/>
                </a:ext>
              </a:extLst>
            </p:cNvPr>
            <p:cNvSpPr/>
            <p:nvPr/>
          </p:nvSpPr>
          <p:spPr>
            <a:xfrm>
              <a:off x="6713033" y="2570412"/>
              <a:ext cx="814039" cy="41259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Oval 9">
              <a:extLst>
                <a:ext uri="{FF2B5EF4-FFF2-40B4-BE49-F238E27FC236}">
                  <a16:creationId xmlns:a16="http://schemas.microsoft.com/office/drawing/2014/main" id="{1B600008-CEB7-F54A-8EDF-363243945567}"/>
                </a:ext>
              </a:extLst>
            </p:cNvPr>
            <p:cNvSpPr/>
            <p:nvPr/>
          </p:nvSpPr>
          <p:spPr>
            <a:xfrm>
              <a:off x="7738558" y="4339739"/>
              <a:ext cx="1106993" cy="152564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308604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7A6-A1C0-AAF8-0B35-27D862C5007B}"/>
              </a:ext>
            </a:extLst>
          </p:cNvPr>
          <p:cNvSpPr>
            <a:spLocks noGrp="1"/>
          </p:cNvSpPr>
          <p:nvPr>
            <p:ph type="title"/>
          </p:nvPr>
        </p:nvSpPr>
        <p:spPr/>
        <p:txBody>
          <a:bodyPr/>
          <a:lstStyle/>
          <a:p>
            <a:r>
              <a:rPr lang="en-US" dirty="0"/>
              <a:t>How to find in-network pharmacy</a:t>
            </a:r>
          </a:p>
        </p:txBody>
      </p:sp>
      <p:sp>
        <p:nvSpPr>
          <p:cNvPr id="3" name="Slide Number Placeholder 2">
            <a:extLst>
              <a:ext uri="{FF2B5EF4-FFF2-40B4-BE49-F238E27FC236}">
                <a16:creationId xmlns:a16="http://schemas.microsoft.com/office/drawing/2014/main" id="{43E9C194-9F46-6E09-9B6A-3B8C8DCB6FAD}"/>
              </a:ext>
            </a:extLst>
          </p:cNvPr>
          <p:cNvSpPr>
            <a:spLocks noGrp="1"/>
          </p:cNvSpPr>
          <p:nvPr>
            <p:ph type="sldNum" sz="quarter" idx="17"/>
          </p:nvPr>
        </p:nvSpPr>
        <p:spPr/>
        <p:txBody>
          <a:bodyPr/>
          <a:lstStyle/>
          <a:p>
            <a:pPr>
              <a:defRPr/>
            </a:pPr>
            <a:fld id="{4BFB0AF6-5668-423D-AAC1-8186A683C20D}" type="slidenum">
              <a:rPr lang="en-US" altLang="en-US" smtClean="0"/>
              <a:pPr>
                <a:defRPr/>
              </a:pPr>
              <a:t>5</a:t>
            </a:fld>
            <a:endParaRPr lang="en-US" altLang="en-US"/>
          </a:p>
        </p:txBody>
      </p:sp>
      <p:sp>
        <p:nvSpPr>
          <p:cNvPr id="5" name="Text Placeholder 4">
            <a:extLst>
              <a:ext uri="{FF2B5EF4-FFF2-40B4-BE49-F238E27FC236}">
                <a16:creationId xmlns:a16="http://schemas.microsoft.com/office/drawing/2014/main" id="{17287503-C88C-C4BB-1B94-3A1344309C50}"/>
              </a:ext>
            </a:extLst>
          </p:cNvPr>
          <p:cNvSpPr>
            <a:spLocks noGrp="1"/>
          </p:cNvSpPr>
          <p:nvPr>
            <p:ph type="body" sz="quarter" idx="20"/>
          </p:nvPr>
        </p:nvSpPr>
        <p:spPr>
          <a:xfrm>
            <a:off x="493930" y="1507054"/>
            <a:ext cx="3004644" cy="4346061"/>
          </a:xfrm>
        </p:spPr>
        <p:txBody>
          <a:bodyPr/>
          <a:lstStyle/>
          <a:p>
            <a:r>
              <a:rPr lang="en-US" sz="2000" dirty="0"/>
              <a:t>Come in from Blue Cross online account</a:t>
            </a:r>
          </a:p>
          <a:p>
            <a:endParaRPr lang="en-US" sz="2000" dirty="0"/>
          </a:p>
          <a:p>
            <a:r>
              <a:rPr lang="en-US" sz="2000" dirty="0"/>
              <a:t>Create or sign into your Prime account</a:t>
            </a:r>
          </a:p>
          <a:p>
            <a:endParaRPr lang="en-US" sz="2000" dirty="0"/>
          </a:p>
          <a:p>
            <a:r>
              <a:rPr lang="en-US" sz="2000" dirty="0"/>
              <a:t>Or </a:t>
            </a:r>
          </a:p>
          <a:p>
            <a:endParaRPr lang="en-US" sz="2000" dirty="0"/>
          </a:p>
          <a:p>
            <a:r>
              <a:rPr lang="en-US" sz="2000" dirty="0"/>
              <a:t>Continue without signing in</a:t>
            </a:r>
          </a:p>
        </p:txBody>
      </p:sp>
      <p:grpSp>
        <p:nvGrpSpPr>
          <p:cNvPr id="12" name="Group 11">
            <a:extLst>
              <a:ext uri="{FF2B5EF4-FFF2-40B4-BE49-F238E27FC236}">
                <a16:creationId xmlns:a16="http://schemas.microsoft.com/office/drawing/2014/main" id="{1CE2946C-D9FA-DBE6-EB7D-21615F118A5A}"/>
              </a:ext>
            </a:extLst>
          </p:cNvPr>
          <p:cNvGrpSpPr/>
          <p:nvPr/>
        </p:nvGrpSpPr>
        <p:grpSpPr>
          <a:xfrm>
            <a:off x="3813717" y="1373239"/>
            <a:ext cx="7738947" cy="4811897"/>
            <a:chOff x="1256624" y="628259"/>
            <a:chExt cx="9678751" cy="5601482"/>
          </a:xfrm>
        </p:grpSpPr>
        <p:pic>
          <p:nvPicPr>
            <p:cNvPr id="6" name="Picture 5">
              <a:extLst>
                <a:ext uri="{FF2B5EF4-FFF2-40B4-BE49-F238E27FC236}">
                  <a16:creationId xmlns:a16="http://schemas.microsoft.com/office/drawing/2014/main" id="{2D428E07-D33E-23E7-CFED-60849B0067D3}"/>
                </a:ext>
              </a:extLst>
            </p:cNvPr>
            <p:cNvPicPr>
              <a:picLocks noChangeAspect="1"/>
            </p:cNvPicPr>
            <p:nvPr/>
          </p:nvPicPr>
          <p:blipFill>
            <a:blip r:embed="rId2"/>
            <a:stretch>
              <a:fillRect/>
            </a:stretch>
          </p:blipFill>
          <p:spPr>
            <a:xfrm>
              <a:off x="1256624" y="628259"/>
              <a:ext cx="9678751" cy="5601482"/>
            </a:xfrm>
            <a:prstGeom prst="rect">
              <a:avLst/>
            </a:prstGeom>
          </p:spPr>
        </p:pic>
        <p:sp>
          <p:nvSpPr>
            <p:cNvPr id="7" name="Oval 6">
              <a:extLst>
                <a:ext uri="{FF2B5EF4-FFF2-40B4-BE49-F238E27FC236}">
                  <a16:creationId xmlns:a16="http://schemas.microsoft.com/office/drawing/2014/main" id="{3BC90406-5BA4-F3A6-EAB6-67D9569974D3}"/>
                </a:ext>
              </a:extLst>
            </p:cNvPr>
            <p:cNvSpPr/>
            <p:nvPr/>
          </p:nvSpPr>
          <p:spPr>
            <a:xfrm>
              <a:off x="5094577" y="5247887"/>
              <a:ext cx="2209471" cy="59535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282815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7A6-A1C0-AAF8-0B35-27D862C5007B}"/>
              </a:ext>
            </a:extLst>
          </p:cNvPr>
          <p:cNvSpPr>
            <a:spLocks noGrp="1"/>
          </p:cNvSpPr>
          <p:nvPr>
            <p:ph type="title"/>
          </p:nvPr>
        </p:nvSpPr>
        <p:spPr/>
        <p:txBody>
          <a:bodyPr/>
          <a:lstStyle/>
          <a:p>
            <a:r>
              <a:rPr lang="en-US" dirty="0"/>
              <a:t>How to find in-network pharmacy</a:t>
            </a:r>
          </a:p>
        </p:txBody>
      </p:sp>
      <p:sp>
        <p:nvSpPr>
          <p:cNvPr id="3" name="Slide Number Placeholder 2">
            <a:extLst>
              <a:ext uri="{FF2B5EF4-FFF2-40B4-BE49-F238E27FC236}">
                <a16:creationId xmlns:a16="http://schemas.microsoft.com/office/drawing/2014/main" id="{43E9C194-9F46-6E09-9B6A-3B8C8DCB6FAD}"/>
              </a:ext>
            </a:extLst>
          </p:cNvPr>
          <p:cNvSpPr>
            <a:spLocks noGrp="1"/>
          </p:cNvSpPr>
          <p:nvPr>
            <p:ph type="sldNum" sz="quarter" idx="17"/>
          </p:nvPr>
        </p:nvSpPr>
        <p:spPr/>
        <p:txBody>
          <a:bodyPr/>
          <a:lstStyle/>
          <a:p>
            <a:pPr>
              <a:defRPr/>
            </a:pPr>
            <a:fld id="{4BFB0AF6-5668-423D-AAC1-8186A683C20D}" type="slidenum">
              <a:rPr lang="en-US" altLang="en-US" smtClean="0"/>
              <a:pPr>
                <a:defRPr/>
              </a:pPr>
              <a:t>6</a:t>
            </a:fld>
            <a:endParaRPr lang="en-US" altLang="en-US"/>
          </a:p>
        </p:txBody>
      </p:sp>
      <p:pic>
        <p:nvPicPr>
          <p:cNvPr id="10" name="Picture 9">
            <a:extLst>
              <a:ext uri="{FF2B5EF4-FFF2-40B4-BE49-F238E27FC236}">
                <a16:creationId xmlns:a16="http://schemas.microsoft.com/office/drawing/2014/main" id="{DB2A4E49-1976-6C96-1FAF-E8CB99FED065}"/>
              </a:ext>
            </a:extLst>
          </p:cNvPr>
          <p:cNvPicPr>
            <a:picLocks noChangeAspect="1"/>
          </p:cNvPicPr>
          <p:nvPr/>
        </p:nvPicPr>
        <p:blipFill>
          <a:blip r:embed="rId2"/>
          <a:stretch>
            <a:fillRect/>
          </a:stretch>
        </p:blipFill>
        <p:spPr>
          <a:xfrm>
            <a:off x="1942045" y="1498181"/>
            <a:ext cx="7130586" cy="4675678"/>
          </a:xfrm>
          <a:prstGeom prst="rect">
            <a:avLst/>
          </a:prstGeom>
        </p:spPr>
      </p:pic>
      <p:pic>
        <p:nvPicPr>
          <p:cNvPr id="15" name="Picture 14">
            <a:extLst>
              <a:ext uri="{FF2B5EF4-FFF2-40B4-BE49-F238E27FC236}">
                <a16:creationId xmlns:a16="http://schemas.microsoft.com/office/drawing/2014/main" id="{34548E6D-27F3-5A5B-1EC4-374FB6D8BDC4}"/>
              </a:ext>
            </a:extLst>
          </p:cNvPr>
          <p:cNvPicPr>
            <a:picLocks noChangeAspect="1"/>
          </p:cNvPicPr>
          <p:nvPr/>
        </p:nvPicPr>
        <p:blipFill>
          <a:blip r:embed="rId3"/>
          <a:stretch>
            <a:fillRect/>
          </a:stretch>
        </p:blipFill>
        <p:spPr>
          <a:xfrm>
            <a:off x="6361112" y="1326971"/>
            <a:ext cx="5423037" cy="4635146"/>
          </a:xfrm>
          <a:prstGeom prst="rect">
            <a:avLst/>
          </a:prstGeom>
          <a:ln>
            <a:solidFill>
              <a:srgbClr val="000000"/>
            </a:solidFill>
          </a:ln>
        </p:spPr>
      </p:pic>
      <p:sp>
        <p:nvSpPr>
          <p:cNvPr id="8" name="Text Placeholder 7">
            <a:extLst>
              <a:ext uri="{FF2B5EF4-FFF2-40B4-BE49-F238E27FC236}">
                <a16:creationId xmlns:a16="http://schemas.microsoft.com/office/drawing/2014/main" id="{2B6827E0-8E2C-8F10-8724-65AB831001B4}"/>
              </a:ext>
            </a:extLst>
          </p:cNvPr>
          <p:cNvSpPr>
            <a:spLocks noGrp="1"/>
          </p:cNvSpPr>
          <p:nvPr>
            <p:ph type="body" sz="quarter" idx="20"/>
          </p:nvPr>
        </p:nvSpPr>
        <p:spPr>
          <a:xfrm>
            <a:off x="491614" y="1649577"/>
            <a:ext cx="2786846" cy="2186443"/>
          </a:xfrm>
          <a:solidFill>
            <a:srgbClr val="FFFFFF">
              <a:alpha val="58824"/>
            </a:srgbClr>
          </a:solidFill>
        </p:spPr>
        <p:txBody>
          <a:bodyPr/>
          <a:lstStyle/>
          <a:p>
            <a:r>
              <a:rPr lang="en-US" dirty="0"/>
              <a:t>Make sure you’re on the right plan year (this choice only shows in the fall)</a:t>
            </a:r>
          </a:p>
        </p:txBody>
      </p:sp>
      <p:sp>
        <p:nvSpPr>
          <p:cNvPr id="11" name="Oval 10">
            <a:extLst>
              <a:ext uri="{FF2B5EF4-FFF2-40B4-BE49-F238E27FC236}">
                <a16:creationId xmlns:a16="http://schemas.microsoft.com/office/drawing/2014/main" id="{5B65E927-0BA3-20FB-3804-090A473906DB}"/>
              </a:ext>
            </a:extLst>
          </p:cNvPr>
          <p:cNvSpPr/>
          <p:nvPr/>
        </p:nvSpPr>
        <p:spPr>
          <a:xfrm>
            <a:off x="2652577" y="3559307"/>
            <a:ext cx="2582473" cy="120990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3123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7A6-A1C0-AAF8-0B35-27D862C5007B}"/>
              </a:ext>
            </a:extLst>
          </p:cNvPr>
          <p:cNvSpPr>
            <a:spLocks noGrp="1"/>
          </p:cNvSpPr>
          <p:nvPr>
            <p:ph type="title"/>
          </p:nvPr>
        </p:nvSpPr>
        <p:spPr/>
        <p:txBody>
          <a:bodyPr/>
          <a:lstStyle/>
          <a:p>
            <a:r>
              <a:rPr lang="en-US" dirty="0"/>
              <a:t>How to find in-network pharmacy</a:t>
            </a:r>
          </a:p>
        </p:txBody>
      </p:sp>
      <p:sp>
        <p:nvSpPr>
          <p:cNvPr id="3" name="Slide Number Placeholder 2">
            <a:extLst>
              <a:ext uri="{FF2B5EF4-FFF2-40B4-BE49-F238E27FC236}">
                <a16:creationId xmlns:a16="http://schemas.microsoft.com/office/drawing/2014/main" id="{43E9C194-9F46-6E09-9B6A-3B8C8DCB6FAD}"/>
              </a:ext>
            </a:extLst>
          </p:cNvPr>
          <p:cNvSpPr>
            <a:spLocks noGrp="1"/>
          </p:cNvSpPr>
          <p:nvPr>
            <p:ph type="sldNum" sz="quarter" idx="17"/>
          </p:nvPr>
        </p:nvSpPr>
        <p:spPr/>
        <p:txBody>
          <a:bodyPr/>
          <a:lstStyle/>
          <a:p>
            <a:pPr>
              <a:defRPr/>
            </a:pPr>
            <a:fld id="{4BFB0AF6-5668-423D-AAC1-8186A683C20D}" type="slidenum">
              <a:rPr lang="en-US" altLang="en-US" smtClean="0"/>
              <a:pPr>
                <a:defRPr/>
              </a:pPr>
              <a:t>7</a:t>
            </a:fld>
            <a:endParaRPr lang="en-US" altLang="en-US"/>
          </a:p>
        </p:txBody>
      </p:sp>
      <p:sp>
        <p:nvSpPr>
          <p:cNvPr id="8" name="Text Placeholder 7">
            <a:extLst>
              <a:ext uri="{FF2B5EF4-FFF2-40B4-BE49-F238E27FC236}">
                <a16:creationId xmlns:a16="http://schemas.microsoft.com/office/drawing/2014/main" id="{2B6827E0-8E2C-8F10-8724-65AB831001B4}"/>
              </a:ext>
            </a:extLst>
          </p:cNvPr>
          <p:cNvSpPr>
            <a:spLocks noGrp="1"/>
          </p:cNvSpPr>
          <p:nvPr>
            <p:ph type="body" sz="quarter" idx="20"/>
          </p:nvPr>
        </p:nvSpPr>
        <p:spPr>
          <a:xfrm>
            <a:off x="380102" y="2106777"/>
            <a:ext cx="2151225" cy="2476374"/>
          </a:xfrm>
          <a:solidFill>
            <a:srgbClr val="FFFFFF">
              <a:alpha val="58824"/>
            </a:srgbClr>
          </a:solidFill>
        </p:spPr>
        <p:txBody>
          <a:bodyPr/>
          <a:lstStyle/>
          <a:p>
            <a:r>
              <a:rPr lang="en-US" dirty="0"/>
              <a:t>Select the type of pharmacy</a:t>
            </a:r>
          </a:p>
          <a:p>
            <a:endParaRPr lang="en-US" dirty="0"/>
          </a:p>
          <a:p>
            <a:r>
              <a:rPr lang="en-US" dirty="0"/>
              <a:t>Fill in location criteria</a:t>
            </a:r>
          </a:p>
          <a:p>
            <a:endParaRPr lang="en-US" dirty="0"/>
          </a:p>
          <a:p>
            <a:r>
              <a:rPr lang="en-US" dirty="0"/>
              <a:t>Any filters</a:t>
            </a:r>
          </a:p>
        </p:txBody>
      </p:sp>
      <p:pic>
        <p:nvPicPr>
          <p:cNvPr id="12" name="Picture 11">
            <a:extLst>
              <a:ext uri="{FF2B5EF4-FFF2-40B4-BE49-F238E27FC236}">
                <a16:creationId xmlns:a16="http://schemas.microsoft.com/office/drawing/2014/main" id="{2803A9F6-CE72-06FB-FF0B-FBD5BA630952}"/>
              </a:ext>
            </a:extLst>
          </p:cNvPr>
          <p:cNvPicPr>
            <a:picLocks noChangeAspect="1"/>
          </p:cNvPicPr>
          <p:nvPr/>
        </p:nvPicPr>
        <p:blipFill>
          <a:blip r:embed="rId2"/>
          <a:stretch>
            <a:fillRect/>
          </a:stretch>
        </p:blipFill>
        <p:spPr>
          <a:xfrm>
            <a:off x="2671284" y="1837329"/>
            <a:ext cx="6849431" cy="4001058"/>
          </a:xfrm>
          <a:prstGeom prst="rect">
            <a:avLst/>
          </a:prstGeom>
        </p:spPr>
      </p:pic>
      <p:pic>
        <p:nvPicPr>
          <p:cNvPr id="7" name="Picture 6">
            <a:extLst>
              <a:ext uri="{FF2B5EF4-FFF2-40B4-BE49-F238E27FC236}">
                <a16:creationId xmlns:a16="http://schemas.microsoft.com/office/drawing/2014/main" id="{81F2B3F1-4853-D147-BA58-54D57AC438B4}"/>
              </a:ext>
            </a:extLst>
          </p:cNvPr>
          <p:cNvPicPr>
            <a:picLocks noChangeAspect="1"/>
          </p:cNvPicPr>
          <p:nvPr/>
        </p:nvPicPr>
        <p:blipFill rotWithShape="1">
          <a:blip r:embed="rId3"/>
          <a:srcRect l="19115" t="28468" r="15659" b="31982"/>
          <a:stretch/>
        </p:blipFill>
        <p:spPr>
          <a:xfrm>
            <a:off x="7555726" y="1019613"/>
            <a:ext cx="4560849" cy="1661532"/>
          </a:xfrm>
          <a:prstGeom prst="rect">
            <a:avLst/>
          </a:prstGeom>
          <a:ln>
            <a:solidFill>
              <a:srgbClr val="000000"/>
            </a:solidFill>
          </a:ln>
        </p:spPr>
      </p:pic>
      <p:sp>
        <p:nvSpPr>
          <p:cNvPr id="17" name="Arrow: Bent 16">
            <a:extLst>
              <a:ext uri="{FF2B5EF4-FFF2-40B4-BE49-F238E27FC236}">
                <a16:creationId xmlns:a16="http://schemas.microsoft.com/office/drawing/2014/main" id="{B7CF7B9A-147A-449A-18E8-148CFB07E2E1}"/>
              </a:ext>
            </a:extLst>
          </p:cNvPr>
          <p:cNvSpPr/>
          <p:nvPr/>
        </p:nvSpPr>
        <p:spPr>
          <a:xfrm>
            <a:off x="4190459" y="2196269"/>
            <a:ext cx="3113590" cy="646568"/>
          </a:xfrm>
          <a:prstGeom prst="bentArrow">
            <a:avLst>
              <a:gd name="adj1" fmla="val 25000"/>
              <a:gd name="adj2" fmla="val 19444"/>
              <a:gd name="adj3" fmla="val 25000"/>
              <a:gd name="adj4" fmla="val 4375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57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77A6-A1C0-AAF8-0B35-27D862C5007B}"/>
              </a:ext>
            </a:extLst>
          </p:cNvPr>
          <p:cNvSpPr>
            <a:spLocks noGrp="1"/>
          </p:cNvSpPr>
          <p:nvPr>
            <p:ph type="title"/>
          </p:nvPr>
        </p:nvSpPr>
        <p:spPr>
          <a:xfrm>
            <a:off x="491613" y="164865"/>
            <a:ext cx="9845567" cy="1050618"/>
          </a:xfrm>
        </p:spPr>
        <p:txBody>
          <a:bodyPr/>
          <a:lstStyle/>
          <a:p>
            <a:r>
              <a:rPr lang="en-US" dirty="0"/>
              <a:t>results</a:t>
            </a:r>
          </a:p>
        </p:txBody>
      </p:sp>
      <p:sp>
        <p:nvSpPr>
          <p:cNvPr id="3" name="Slide Number Placeholder 2">
            <a:extLst>
              <a:ext uri="{FF2B5EF4-FFF2-40B4-BE49-F238E27FC236}">
                <a16:creationId xmlns:a16="http://schemas.microsoft.com/office/drawing/2014/main" id="{43E9C194-9F46-6E09-9B6A-3B8C8DCB6FAD}"/>
              </a:ext>
            </a:extLst>
          </p:cNvPr>
          <p:cNvSpPr>
            <a:spLocks noGrp="1"/>
          </p:cNvSpPr>
          <p:nvPr>
            <p:ph type="sldNum" sz="quarter" idx="17"/>
          </p:nvPr>
        </p:nvSpPr>
        <p:spPr/>
        <p:txBody>
          <a:bodyPr/>
          <a:lstStyle/>
          <a:p>
            <a:pPr>
              <a:defRPr/>
            </a:pPr>
            <a:fld id="{4BFB0AF6-5668-423D-AAC1-8186A683C20D}" type="slidenum">
              <a:rPr lang="en-US" altLang="en-US" smtClean="0"/>
              <a:pPr>
                <a:defRPr/>
              </a:pPr>
              <a:t>8</a:t>
            </a:fld>
            <a:endParaRPr lang="en-US" altLang="en-US"/>
          </a:p>
        </p:txBody>
      </p:sp>
      <p:pic>
        <p:nvPicPr>
          <p:cNvPr id="5" name="Picture 4">
            <a:extLst>
              <a:ext uri="{FF2B5EF4-FFF2-40B4-BE49-F238E27FC236}">
                <a16:creationId xmlns:a16="http://schemas.microsoft.com/office/drawing/2014/main" id="{1C690049-822A-B04A-F99C-332E381B24F2}"/>
              </a:ext>
            </a:extLst>
          </p:cNvPr>
          <p:cNvPicPr>
            <a:picLocks noChangeAspect="1"/>
          </p:cNvPicPr>
          <p:nvPr/>
        </p:nvPicPr>
        <p:blipFill>
          <a:blip r:embed="rId2"/>
          <a:stretch>
            <a:fillRect/>
          </a:stretch>
        </p:blipFill>
        <p:spPr>
          <a:xfrm>
            <a:off x="345689" y="1503046"/>
            <a:ext cx="5664818" cy="4804045"/>
          </a:xfrm>
          <a:prstGeom prst="rect">
            <a:avLst/>
          </a:prstGeom>
        </p:spPr>
      </p:pic>
      <p:pic>
        <p:nvPicPr>
          <p:cNvPr id="11" name="Picture 10">
            <a:extLst>
              <a:ext uri="{FF2B5EF4-FFF2-40B4-BE49-F238E27FC236}">
                <a16:creationId xmlns:a16="http://schemas.microsoft.com/office/drawing/2014/main" id="{8FCB5173-7AAD-3EBB-6170-B544BDCAF108}"/>
              </a:ext>
            </a:extLst>
          </p:cNvPr>
          <p:cNvPicPr>
            <a:picLocks noChangeAspect="1"/>
          </p:cNvPicPr>
          <p:nvPr/>
        </p:nvPicPr>
        <p:blipFill>
          <a:blip r:embed="rId3"/>
          <a:stretch>
            <a:fillRect/>
          </a:stretch>
        </p:blipFill>
        <p:spPr>
          <a:xfrm>
            <a:off x="5414396" y="1503046"/>
            <a:ext cx="6622998" cy="4293300"/>
          </a:xfrm>
          <a:prstGeom prst="rect">
            <a:avLst/>
          </a:prstGeom>
          <a:ln>
            <a:solidFill>
              <a:srgbClr val="000000"/>
            </a:solidFill>
          </a:ln>
        </p:spPr>
      </p:pic>
      <p:sp>
        <p:nvSpPr>
          <p:cNvPr id="13" name="Arrow: Bent 12">
            <a:extLst>
              <a:ext uri="{FF2B5EF4-FFF2-40B4-BE49-F238E27FC236}">
                <a16:creationId xmlns:a16="http://schemas.microsoft.com/office/drawing/2014/main" id="{5817D00F-5CC5-6C6A-9D03-E75D727E4D0D}"/>
              </a:ext>
            </a:extLst>
          </p:cNvPr>
          <p:cNvSpPr/>
          <p:nvPr/>
        </p:nvSpPr>
        <p:spPr>
          <a:xfrm>
            <a:off x="2015971" y="2887443"/>
            <a:ext cx="3481580" cy="903248"/>
          </a:xfrm>
          <a:prstGeom prst="bentArrow">
            <a:avLst>
              <a:gd name="adj1" fmla="val 25000"/>
              <a:gd name="adj2" fmla="val 19444"/>
              <a:gd name="adj3" fmla="val 25000"/>
              <a:gd name="adj4" fmla="val 4375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47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3AC07-7891-4D69-9B4A-322E8624BCE8}"/>
              </a:ext>
            </a:extLst>
          </p:cNvPr>
          <p:cNvSpPr>
            <a:spLocks noGrp="1"/>
          </p:cNvSpPr>
          <p:nvPr>
            <p:ph type="body" sz="quarter" idx="13"/>
          </p:nvPr>
        </p:nvSpPr>
        <p:spPr/>
        <p:txBody>
          <a:bodyPr/>
          <a:lstStyle/>
          <a:p>
            <a:pPr>
              <a:buFont typeface="Arial" charset="0"/>
              <a:buNone/>
              <a:defRPr/>
            </a:pPr>
            <a:r>
              <a:rPr lang="en-US" dirty="0">
                <a:ea typeface="ＭＳ Ｐゴシック" charset="0"/>
              </a:rPr>
              <a:t>Source copy goes here in 8 </a:t>
            </a:r>
            <a:r>
              <a:rPr lang="en-US" dirty="0" err="1">
                <a:ea typeface="ＭＳ Ｐゴシック" charset="0"/>
              </a:rPr>
              <a:t>pt</a:t>
            </a:r>
            <a:r>
              <a:rPr lang="en-US" dirty="0">
                <a:ea typeface="ＭＳ Ｐゴシック" charset="0"/>
              </a:rPr>
              <a:t> Arial</a:t>
            </a:r>
          </a:p>
        </p:txBody>
      </p:sp>
      <p:sp>
        <p:nvSpPr>
          <p:cNvPr id="3" name="Title 2">
            <a:extLst>
              <a:ext uri="{FF2B5EF4-FFF2-40B4-BE49-F238E27FC236}">
                <a16:creationId xmlns:a16="http://schemas.microsoft.com/office/drawing/2014/main" id="{B2115DE4-17AA-472A-9F50-5229E9D20922}"/>
              </a:ext>
            </a:extLst>
          </p:cNvPr>
          <p:cNvSpPr>
            <a:spLocks noGrp="1"/>
          </p:cNvSpPr>
          <p:nvPr>
            <p:ph type="title"/>
          </p:nvPr>
        </p:nvSpPr>
        <p:spPr/>
        <p:txBody>
          <a:bodyPr/>
          <a:lstStyle/>
          <a:p>
            <a:pPr>
              <a:defRPr/>
            </a:pPr>
            <a:r>
              <a:rPr lang="en-US" dirty="0">
                <a:ea typeface="ＭＳ Ｐゴシック" charset="0"/>
              </a:rPr>
              <a:t>Diabetic supplies</a:t>
            </a:r>
          </a:p>
        </p:txBody>
      </p:sp>
      <p:sp>
        <p:nvSpPr>
          <p:cNvPr id="28677" name="Text Placeholder 1">
            <a:extLst>
              <a:ext uri="{FF2B5EF4-FFF2-40B4-BE49-F238E27FC236}">
                <a16:creationId xmlns:a16="http://schemas.microsoft.com/office/drawing/2014/main" id="{4FA046C5-4619-4FC9-AC3F-64F2B59B2744}"/>
              </a:ext>
            </a:extLst>
          </p:cNvPr>
          <p:cNvSpPr>
            <a:spLocks noGrp="1"/>
          </p:cNvSpPr>
          <p:nvPr>
            <p:ph type="body" sz="quarter" idx="11"/>
          </p:nvPr>
        </p:nvSpPr>
        <p:spPr bwMode="auto">
          <a:xfrm>
            <a:off x="712025" y="1694814"/>
            <a:ext cx="7209462" cy="23736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dirty="0">
                <a:cs typeface="Arial Narrow" panose="020B0606020202030204" pitchFamily="34" charset="0"/>
              </a:rPr>
              <a:t>What is covered for diabetic supplies?</a:t>
            </a:r>
          </a:p>
          <a:p>
            <a:pPr marL="342900" indent="-342900"/>
            <a:r>
              <a:rPr lang="en-US" altLang="en-US" sz="2000" dirty="0">
                <a:cs typeface="Arial Narrow" panose="020B0606020202030204" pitchFamily="34" charset="0"/>
              </a:rPr>
              <a:t>- </a:t>
            </a:r>
            <a:r>
              <a:rPr lang="en-US" altLang="en-US" sz="2000" dirty="0" err="1">
                <a:cs typeface="Arial Narrow" panose="020B0606020202030204" pitchFamily="34" charset="0"/>
              </a:rPr>
              <a:t>Lifescan</a:t>
            </a:r>
            <a:r>
              <a:rPr lang="en-US" altLang="en-US" sz="2000" dirty="0">
                <a:cs typeface="Arial Narrow" panose="020B0606020202030204" pitchFamily="34" charset="0"/>
              </a:rPr>
              <a:t> (ex: OneTouch) and </a:t>
            </a:r>
            <a:r>
              <a:rPr lang="en-US" altLang="en-US" sz="2000" dirty="0" err="1">
                <a:cs typeface="Arial Narrow" panose="020B0606020202030204" pitchFamily="34" charset="0"/>
              </a:rPr>
              <a:t>Ascensia</a:t>
            </a:r>
            <a:r>
              <a:rPr lang="en-US" altLang="en-US" sz="2000" dirty="0">
                <a:cs typeface="Arial Narrow" panose="020B0606020202030204" pitchFamily="34" charset="0"/>
              </a:rPr>
              <a:t> brands (ex: Bayer, Contour)</a:t>
            </a:r>
          </a:p>
          <a:p>
            <a:pPr marL="956718" lvl="1" indent="-342900"/>
            <a:r>
              <a:rPr lang="en-US" altLang="en-US" sz="1733" dirty="0">
                <a:cs typeface="Arial Narrow" panose="020B0606020202030204" pitchFamily="34" charset="0"/>
              </a:rPr>
              <a:t>Blood glucose monitor</a:t>
            </a:r>
          </a:p>
          <a:p>
            <a:pPr marL="956718" lvl="1" indent="-342900"/>
            <a:r>
              <a:rPr lang="en-US" altLang="en-US" sz="1733" dirty="0">
                <a:cs typeface="Arial Narrow" panose="020B0606020202030204" pitchFamily="34" charset="0"/>
              </a:rPr>
              <a:t>Test strips</a:t>
            </a:r>
          </a:p>
          <a:p>
            <a:pPr marL="956718" lvl="1" indent="-342900"/>
            <a:r>
              <a:rPr lang="en-US" altLang="en-US" sz="1733" dirty="0">
                <a:cs typeface="Arial Narrow" panose="020B0606020202030204" pitchFamily="34" charset="0"/>
              </a:rPr>
              <a:t>Lancet and lancet devices</a:t>
            </a:r>
          </a:p>
          <a:p>
            <a:pPr marL="956718" lvl="1" indent="-342900"/>
            <a:r>
              <a:rPr lang="en-US" altLang="en-US" sz="1733" dirty="0">
                <a:cs typeface="Arial Narrow" panose="020B0606020202030204" pitchFamily="34" charset="0"/>
              </a:rPr>
              <a:t>Glucose-control solutions for checking the accuracy of test strips/monitor</a:t>
            </a:r>
          </a:p>
          <a:p>
            <a:pPr marL="956718" lvl="1" indent="-342900"/>
            <a:endParaRPr lang="en-US" altLang="en-US" sz="1733" dirty="0">
              <a:cs typeface="Arial Narrow" panose="020B0606020202030204" pitchFamily="34" charset="0"/>
            </a:endParaRPr>
          </a:p>
          <a:p>
            <a:pPr marL="342900" indent="-342900"/>
            <a:r>
              <a:rPr lang="en-US" altLang="en-US" sz="2000" dirty="0">
                <a:cs typeface="Arial Narrow" panose="020B0606020202030204" pitchFamily="34" charset="0"/>
              </a:rPr>
              <a:t>The </a:t>
            </a:r>
            <a:r>
              <a:rPr lang="en-US" altLang="en-US" sz="2000" dirty="0" err="1">
                <a:cs typeface="Arial Narrow" panose="020B0606020202030204" pitchFamily="34" charset="0"/>
              </a:rPr>
              <a:t>SecureBlue</a:t>
            </a:r>
            <a:r>
              <a:rPr lang="en-US" altLang="en-US" sz="2000" dirty="0">
                <a:cs typeface="Arial Narrow" panose="020B0606020202030204" pitchFamily="34" charset="0"/>
              </a:rPr>
              <a:t> Handbook (page 63) lists the covered diabetes supplies</a:t>
            </a:r>
          </a:p>
          <a:p>
            <a:pPr marL="342900" indent="-342900"/>
            <a:endParaRPr lang="en-US" sz="1200" dirty="0">
              <a:solidFill>
                <a:schemeClr val="accent1"/>
              </a:solidFill>
              <a:effectLst/>
              <a:hlinkClick r:id="rId3" tooltip="https://www.bluecrossmn.com/sites/default/files/dam/2022-09/2023-secureblue-member-handbook.pdf">
                <a:extLst>
                  <a:ext uri="{A12FA001-AC4F-418D-AE19-62706E023703}">
                    <ahyp:hlinkClr xmlns:ahyp="http://schemas.microsoft.com/office/drawing/2018/hyperlinkcolor" val="tx"/>
                  </a:ext>
                </a:extLst>
              </a:hlinkClick>
            </a:endParaRPr>
          </a:p>
          <a:p>
            <a:pPr marL="342900" indent="-342900"/>
            <a:r>
              <a:rPr lang="en-US" sz="1200" dirty="0">
                <a:solidFill>
                  <a:schemeClr val="accent1"/>
                </a:solidFill>
                <a:effectLst/>
                <a:hlinkClick r:id="rId3" tooltip="https://www.bluecrossmn.com/sites/default/files/dam/2022-09/2023-secureblue-member-handbook.pdf">
                  <a:extLst>
                    <a:ext uri="{A12FA001-AC4F-418D-AE19-62706E023703}">
                      <ahyp:hlinkClr xmlns:ahyp="http://schemas.microsoft.com/office/drawing/2018/hyperlinkcolor" val="tx"/>
                    </a:ext>
                  </a:extLst>
                </a:hlinkClick>
              </a:rPr>
              <a:t>https://www.bluecrossmn.com/sites/default/files/DAM/2022-09/2023-secureblue-member-handbook.pdf</a:t>
            </a:r>
            <a:endParaRPr lang="en-US" sz="1200" dirty="0">
              <a:solidFill>
                <a:schemeClr val="accent1"/>
              </a:solidFill>
              <a:effectLst/>
            </a:endParaRPr>
          </a:p>
          <a:p>
            <a:pPr marL="342900" indent="-342900"/>
            <a:endParaRPr lang="en-US" altLang="en-US" sz="1800" dirty="0">
              <a:cs typeface="Arial Narrow" panose="020B0606020202030204" pitchFamily="34" charset="0"/>
            </a:endParaRPr>
          </a:p>
          <a:p>
            <a:pPr marL="956718" lvl="1" indent="-342900"/>
            <a:endParaRPr lang="en-US" altLang="en-US" sz="1733" dirty="0">
              <a:cs typeface="Arial Narrow" panose="020B0606020202030204" pitchFamily="34" charset="0"/>
            </a:endParaRPr>
          </a:p>
          <a:p>
            <a:pPr marL="342900" indent="-342900"/>
            <a:endParaRPr lang="en-US" altLang="en-US" sz="2000" dirty="0">
              <a:cs typeface="Arial Narrow" panose="020B0606020202030204" pitchFamily="34" charset="0"/>
            </a:endParaRPr>
          </a:p>
          <a:p>
            <a:pPr marL="342900" indent="-342900"/>
            <a:endParaRPr lang="en-US" altLang="en-US" sz="2000" dirty="0">
              <a:cs typeface="Arial Narrow" panose="020B0606020202030204" pitchFamily="34" charset="0"/>
            </a:endParaRPr>
          </a:p>
        </p:txBody>
      </p:sp>
      <p:sp>
        <p:nvSpPr>
          <p:cNvPr id="28675" name="Slide Number Placeholder 3">
            <a:extLst>
              <a:ext uri="{FF2B5EF4-FFF2-40B4-BE49-F238E27FC236}">
                <a16:creationId xmlns:a16="http://schemas.microsoft.com/office/drawing/2014/main" id="{DA77DF22-EBC8-46D9-BCD9-29E0A0AE11B5}"/>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990575" indent="-380990">
              <a:defRPr>
                <a:solidFill>
                  <a:schemeClr val="tx1"/>
                </a:solidFill>
                <a:latin typeface="Arial" panose="020B0604020202020204" pitchFamily="34" charset="0"/>
                <a:ea typeface="MS PGothic" panose="020B0600070205080204" pitchFamily="34" charset="-128"/>
              </a:defRPr>
            </a:lvl2pPr>
            <a:lvl3pPr marL="1523962" indent="-304792">
              <a:defRPr>
                <a:solidFill>
                  <a:schemeClr val="tx1"/>
                </a:solidFill>
                <a:latin typeface="Arial" panose="020B0604020202020204" pitchFamily="34" charset="0"/>
                <a:ea typeface="MS PGothic" panose="020B0600070205080204" pitchFamily="34" charset="-128"/>
              </a:defRPr>
            </a:lvl3pPr>
            <a:lvl4pPr marL="2133547" indent="-304792">
              <a:defRPr>
                <a:solidFill>
                  <a:schemeClr val="tx1"/>
                </a:solidFill>
                <a:latin typeface="Arial" panose="020B0604020202020204" pitchFamily="34" charset="0"/>
                <a:ea typeface="MS PGothic" panose="020B0600070205080204" pitchFamily="34" charset="-128"/>
              </a:defRPr>
            </a:lvl4pPr>
            <a:lvl5pPr marL="2743131" indent="-304792">
              <a:defRPr>
                <a:solidFill>
                  <a:schemeClr val="tx1"/>
                </a:solidFill>
                <a:latin typeface="Arial" panose="020B0604020202020204" pitchFamily="34" charset="0"/>
                <a:ea typeface="MS PGothic" panose="020B0600070205080204" pitchFamily="34" charset="-128"/>
              </a:defRPr>
            </a:lvl5pPr>
            <a:lvl6pPr marL="335271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962301"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4571886"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5181470" indent="-304792" defTabSz="6074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84141C-F6D0-4CBB-A7CD-586A40FA88B1}" type="slidenum">
              <a:rPr lang="en-US" altLang="en-US" smtClean="0">
                <a:solidFill>
                  <a:srgbClr val="7F7F7F"/>
                </a:solidFill>
              </a:rPr>
              <a:pPr/>
              <a:t>9</a:t>
            </a:fld>
            <a:endParaRPr lang="en-US" altLang="en-US" dirty="0">
              <a:solidFill>
                <a:srgbClr val="7F7F7F"/>
              </a:solidFill>
            </a:endParaRPr>
          </a:p>
        </p:txBody>
      </p:sp>
      <p:sp>
        <p:nvSpPr>
          <p:cNvPr id="4" name="TextBox 3">
            <a:extLst>
              <a:ext uri="{FF2B5EF4-FFF2-40B4-BE49-F238E27FC236}">
                <a16:creationId xmlns:a16="http://schemas.microsoft.com/office/drawing/2014/main" id="{F9A96649-EEA9-C719-F9D1-00B58F7DFABD}"/>
              </a:ext>
            </a:extLst>
          </p:cNvPr>
          <p:cNvSpPr txBox="1"/>
          <p:nvPr/>
        </p:nvSpPr>
        <p:spPr>
          <a:xfrm>
            <a:off x="8338610" y="2368401"/>
            <a:ext cx="3580386" cy="2823563"/>
          </a:xfrm>
          <a:prstGeom prst="rect">
            <a:avLst/>
          </a:prstGeom>
        </p:spPr>
        <p:txBody>
          <a:bodyPr wrap="square" rtlCol="0">
            <a:normAutofit fontScale="85000" lnSpcReduction="20000"/>
          </a:bodyPr>
          <a:lstStyle/>
          <a:p>
            <a:r>
              <a:rPr lang="en-US" sz="1600" b="1" dirty="0"/>
              <a:t>For people with diabetes who have severe diabetic foot disease:</a:t>
            </a:r>
          </a:p>
          <a:p>
            <a:r>
              <a:rPr lang="en-US" sz="1600" dirty="0"/>
              <a:t> </a:t>
            </a:r>
          </a:p>
          <a:p>
            <a:r>
              <a:rPr lang="en-US" sz="1600" dirty="0"/>
              <a:t>One pair of therapeutic custom-molded shoes (including inserts) and two extra pairs of inserts each calendar year, </a:t>
            </a:r>
          </a:p>
          <a:p>
            <a:endParaRPr lang="en-US" sz="1600" dirty="0"/>
          </a:p>
          <a:p>
            <a:r>
              <a:rPr lang="en-US" sz="1600" dirty="0"/>
              <a:t>Or</a:t>
            </a:r>
          </a:p>
          <a:p>
            <a:endParaRPr lang="en-US" sz="1600" dirty="0"/>
          </a:p>
          <a:p>
            <a:r>
              <a:rPr lang="en-US" sz="1600" dirty="0"/>
              <a:t>One pair of depth shoes and three pairs of inserts each year (not including the non-customized removable inserts provided with such shoes) The plan will also pay for fitting the therapeutic custom-molded shoes or depth shoes.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Custom 14">
      <a:dk1>
        <a:srgbClr val="0094D7"/>
      </a:dk1>
      <a:lt1>
        <a:srgbClr val="FFFFFF"/>
      </a:lt1>
      <a:dk2>
        <a:srgbClr val="003359"/>
      </a:dk2>
      <a:lt2>
        <a:srgbClr val="BED6DB"/>
      </a:lt2>
      <a:accent1>
        <a:srgbClr val="1E1E1E"/>
      </a:accent1>
      <a:accent2>
        <a:srgbClr val="8FCAE7"/>
      </a:accent2>
      <a:accent3>
        <a:srgbClr val="DCD6B2"/>
      </a:accent3>
      <a:accent4>
        <a:srgbClr val="755418"/>
      </a:accent4>
      <a:accent5>
        <a:srgbClr val="AA272F"/>
      </a:accent5>
      <a:accent6>
        <a:srgbClr val="B5BF00"/>
      </a:accent6>
      <a:hlink>
        <a:srgbClr val="FFA200"/>
      </a:hlink>
      <a:folHlink>
        <a:srgbClr val="E553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defRPr sz="15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2BC771940F414A8B389F7568E741CB" ma:contentTypeVersion="10" ma:contentTypeDescription="Create a new document." ma:contentTypeScope="" ma:versionID="7d83ef6fe422fa72a88dc9d5ddde43a0">
  <xsd:schema xmlns:xsd="http://www.w3.org/2001/XMLSchema" xmlns:xs="http://www.w3.org/2001/XMLSchema" xmlns:p="http://schemas.microsoft.com/office/2006/metadata/properties" xmlns:ns2="0b6421cb-2a25-488e-9936-7c8706e2979d" xmlns:ns3="de7d2f37-8c28-4c5e-8801-ed3639e92622" targetNamespace="http://schemas.microsoft.com/office/2006/metadata/properties" ma:root="true" ma:fieldsID="17dc5b2dbf34cfb577e4714e7f66cf46" ns2:_="" ns3:_="">
    <xsd:import namespace="0b6421cb-2a25-488e-9936-7c8706e2979d"/>
    <xsd:import namespace="de7d2f37-8c28-4c5e-8801-ed3639e926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DocumentType" minOccurs="0"/>
                <xsd:element ref="ns3:SharedWithUsers" minOccurs="0"/>
                <xsd:element ref="ns3:SharedWithDetails" minOccurs="0"/>
                <xsd:element ref="ns2: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421cb-2a25-488e-9936-7c8706e297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ocumentType" ma:index="14" nillable="true" ma:displayName="Document Type" ma:format="Dropdown" ma:internalName="DocumentType">
      <xsd:simpleType>
        <xsd:restriction base="dms:Choice">
          <xsd:enumeration value="Templates"/>
          <xsd:enumeration value="Miscellaneous"/>
        </xsd:restriction>
      </xsd:simpleType>
    </xsd:element>
    <xsd:element name="Asset" ma:index="17" nillable="true" ma:displayName="Asset" ma:internalName="Asse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7d2f37-8c28-4c5e-8801-ed3639e926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et xmlns="0b6421cb-2a25-488e-9936-7c8706e2979d">Template_PowerPoint</Asset>
    <DocumentType xmlns="0b6421cb-2a25-488e-9936-7c8706e2979d" xsi:nil="true"/>
  </documentManagement>
</p:properties>
</file>

<file path=customXml/itemProps1.xml><?xml version="1.0" encoding="utf-8"?>
<ds:datastoreItem xmlns:ds="http://schemas.openxmlformats.org/officeDocument/2006/customXml" ds:itemID="{4A6052CF-DC1E-46CD-BA5F-3BB882936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421cb-2a25-488e-9936-7c8706e2979d"/>
    <ds:schemaRef ds:uri="de7d2f37-8c28-4c5e-8801-ed3639e92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D429B3-3F79-4EE5-970A-F96589A0474C}">
  <ds:schemaRefs>
    <ds:schemaRef ds:uri="http://schemas.microsoft.com/sharepoint/v3/contenttype/forms"/>
  </ds:schemaRefs>
</ds:datastoreItem>
</file>

<file path=customXml/itemProps3.xml><?xml version="1.0" encoding="utf-8"?>
<ds:datastoreItem xmlns:ds="http://schemas.openxmlformats.org/officeDocument/2006/customXml" ds:itemID="{21E329D9-BAC6-46D3-B362-E28628C64459}">
  <ds:schemaRefs>
    <ds:schemaRef ds:uri="http://purl.org/dc/dcmitype/"/>
    <ds:schemaRef ds:uri="http://purl.org/dc/elements/1.1/"/>
    <ds:schemaRef ds:uri="http://schemas.microsoft.com/office/infopath/2007/PartnerControls"/>
    <ds:schemaRef ds:uri="http://schemas.openxmlformats.org/package/2006/metadata/core-properties"/>
    <ds:schemaRef ds:uri="de7d2f37-8c28-4c5e-8801-ed3639e92622"/>
    <ds:schemaRef ds:uri="http://schemas.microsoft.com/office/2006/documentManagement/types"/>
    <ds:schemaRef ds:uri="http://schemas.microsoft.com/office/2006/metadata/properties"/>
    <ds:schemaRef ds:uri="0b6421cb-2a25-488e-9936-7c8706e2979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54952</TotalTime>
  <Words>1885</Words>
  <Application>Microsoft Office PowerPoint</Application>
  <PresentationFormat>Widescreen</PresentationFormat>
  <Paragraphs>335</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Calibri</vt:lpstr>
      <vt:lpstr>Wingdings</vt:lpstr>
      <vt:lpstr>Office Theme</vt:lpstr>
      <vt:lpstr>Care Coordination Advisory Group Follow up  </vt:lpstr>
      <vt:lpstr>We heard you!</vt:lpstr>
      <vt:lpstr>No significant changes in 2024</vt:lpstr>
      <vt:lpstr>How to find in-network pharmacy</vt:lpstr>
      <vt:lpstr>How to find in-network pharmacy</vt:lpstr>
      <vt:lpstr>How to find in-network pharmacy</vt:lpstr>
      <vt:lpstr>How to find in-network pharmacy</vt:lpstr>
      <vt:lpstr>results</vt:lpstr>
      <vt:lpstr>Diabetic supplies</vt:lpstr>
      <vt:lpstr>Diabetes Supplies </vt:lpstr>
      <vt:lpstr>Medication Therapy Management (MTM) Services</vt:lpstr>
      <vt:lpstr>Medication Therapy Management (MTM) Services</vt:lpstr>
      <vt:lpstr>Medication therapy management (MTM) services </vt:lpstr>
      <vt:lpstr>Post Hospital Discharge Visits </vt:lpstr>
      <vt:lpstr>What is CAHPS and why does it matter?</vt:lpstr>
      <vt:lpstr>Member experience impacts our star ratings</vt:lpstr>
      <vt:lpstr>2023 MSHO CAHPS Results = 2024 Star Ratings</vt:lpstr>
      <vt:lpstr>Q1 2024 Focus</vt:lpstr>
      <vt:lpstr>CAHPS Metrics – Overall ACTIon plan</vt:lpstr>
      <vt:lpstr>Diabetes &amp; Depression PIP</vt:lpstr>
      <vt:lpstr>Current Blue Plus levers to influence identified  barriers </vt:lpstr>
      <vt:lpstr>Planning for New pip projects –  from 2024 - 2026</vt:lpstr>
      <vt:lpstr>Discussion questions </vt:lpstr>
      <vt:lpstr>Questions?</vt:lpstr>
    </vt:vector>
  </TitlesOfParts>
  <Company>JT Mega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Gabe Sojka</dc:creator>
  <cp:lastModifiedBy>Flom, Kim</cp:lastModifiedBy>
  <cp:revision>434</cp:revision>
  <dcterms:created xsi:type="dcterms:W3CDTF">2011-07-27T15:37:09Z</dcterms:created>
  <dcterms:modified xsi:type="dcterms:W3CDTF">2023-11-28T22:32:35Z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0x0101006C2BC771940F414A8B389F7568E741CB</vt:lpwstr>
  </property>
  <property fmtid="{D5CDD505-2E9C-101B-9397-08002B2CF9AE}" pid="3" name="MSIP_Label_0f04ea80-2e84-4b62-bb18-51452e033be8_Enabled">
    <vt:lpwstr>true</vt:lpwstr>
  </property>
  <property fmtid="{D5CDD505-2E9C-101B-9397-08002B2CF9AE}" pid="4" name="MSIP_Label_0f04ea80-2e84-4b62-bb18-51452e033be8_SetDate">
    <vt:lpwstr>2022-08-23T17:35:45Z</vt:lpwstr>
  </property>
  <property fmtid="{D5CDD505-2E9C-101B-9397-08002B2CF9AE}" pid="5" name="MSIP_Label_0f04ea80-2e84-4b62-bb18-51452e033be8_Method">
    <vt:lpwstr>Privileged</vt:lpwstr>
  </property>
  <property fmtid="{D5CDD505-2E9C-101B-9397-08002B2CF9AE}" pid="6" name="MSIP_Label_0f04ea80-2e84-4b62-bb18-51452e033be8_Name">
    <vt:lpwstr>Internal</vt:lpwstr>
  </property>
  <property fmtid="{D5CDD505-2E9C-101B-9397-08002B2CF9AE}" pid="7" name="MSIP_Label_0f04ea80-2e84-4b62-bb18-51452e033be8_SiteId">
    <vt:lpwstr>f2cae92a-8892-4e20-96c4-6ad7ba8f0e72</vt:lpwstr>
  </property>
  <property fmtid="{D5CDD505-2E9C-101B-9397-08002B2CF9AE}" pid="8" name="MSIP_Label_0f04ea80-2e84-4b62-bb18-51452e033be8_ActionId">
    <vt:lpwstr>534a9f95-190a-41d8-8aa6-d36376e80e21</vt:lpwstr>
  </property>
  <property fmtid="{D5CDD505-2E9C-101B-9397-08002B2CF9AE}" pid="9" name="MSIP_Label_0f04ea80-2e84-4b62-bb18-51452e033be8_ContentBits">
    <vt:lpwstr>0</vt:lpwstr>
  </property>
  <property fmtid="{D5CDD505-2E9C-101B-9397-08002B2CF9AE}" pid="10" name="MediaServiceImageTags">
    <vt:lpwstr/>
  </property>
  <property fmtid="{D5CDD505-2E9C-101B-9397-08002B2CF9AE}" pid="11" name="Document Type">
    <vt:lpwstr>Templates</vt:lpwstr>
  </property>
</Properties>
</file>